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84" r:id="rId3"/>
    <p:sldId id="26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77" autoAdjust="0"/>
  </p:normalViewPr>
  <p:slideViewPr>
    <p:cSldViewPr>
      <p:cViewPr varScale="1">
        <p:scale>
          <a:sx n="74" d="100"/>
          <a:sy n="74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2DC5B-7D33-49AC-82FD-98219022B0F2}" type="datetimeFigureOut">
              <a:rPr lang="uk-UA" smtClean="0"/>
              <a:t>19.09.2018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755A-A222-4401-A76F-70FB71ABF1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78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755A-A222-4401-A76F-70FB71ABF1D6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643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1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1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5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34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91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94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9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5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5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43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FE341-404A-4478-AA45-723CDB6A3AF5}" type="datetimeFigureOut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40004-D02D-4C99-AD8A-56739D8C7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02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ablab-erasmus.e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open?id=1Ovj8cgY1oZi4Y5Uwa4Qqy3teaT2BKmkA" TargetMode="External"/><Relationship Id="rId3" Type="http://schemas.openxmlformats.org/officeDocument/2006/relationships/hyperlink" Target="https://www.moodle.hneu.edu.ua/course/index.php?categoryid=42" TargetMode="External"/><Relationship Id="rId7" Type="http://schemas.openxmlformats.org/officeDocument/2006/relationships/hyperlink" Target="https://drive.google.com/open?id=1SHBQg29px8-CnOjIW3Rs_0u2jTJfHur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open?id=1Oc77WTGYL9tYHAPj6su9SqWhxV_eUi59" TargetMode="External"/><Relationship Id="rId11" Type="http://schemas.openxmlformats.org/officeDocument/2006/relationships/image" Target="../media/image3.jpeg"/><Relationship Id="rId5" Type="http://schemas.openxmlformats.org/officeDocument/2006/relationships/hyperlink" Target="https://drive.google.com/open?id=1rgnRoV4fk1IO0sepg3ba9QtVk-2R3I1C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drive.google.com/open?id=1vj8g1GwCOPUtnG8lSv9CNYx9Mfn9Fts9" TargetMode="External"/><Relationship Id="rId9" Type="http://schemas.openxmlformats.org/officeDocument/2006/relationships/hyperlink" Target="http://web-manufacture.net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263756" y="1131374"/>
            <a:ext cx="8640959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ERASMUS+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KA2 CBHE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Network Infrastructure for Youth Innovation Entrepreneurship Support on FABLAB Platforms </a:t>
            </a:r>
          </a:p>
          <a:p>
            <a:endParaRPr lang="en-US" sz="105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1400" dirty="0" smtClean="0"/>
              <a:t>561536-EPP-1-2015-1-UK-EPPKA2-CBHE-JP</a:t>
            </a:r>
          </a:p>
          <a:p>
            <a:endParaRPr lang="en-US" sz="800" b="1" dirty="0" smtClean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  <a:r>
              <a:rPr lang="uk-UA" sz="1600" dirty="0" smtClean="0"/>
              <a:t> </a:t>
            </a:r>
            <a:r>
              <a:rPr lang="en-GB" sz="1600" u="sng" dirty="0" smtClean="0">
                <a:hlinkClick r:id="rId3"/>
              </a:rPr>
              <a:t>http://fablab-erasmus.eu/</a:t>
            </a:r>
            <a:r>
              <a:rPr lang="en-GB" sz="1600" dirty="0" smtClean="0"/>
              <a:t> </a:t>
            </a:r>
            <a:endParaRPr lang="uk-UA" sz="1600" dirty="0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" y="-27384"/>
            <a:ext cx="8900140" cy="115212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3756" y="2674900"/>
            <a:ext cx="8728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uk-UA" b="1" dirty="0">
                <a:solidFill>
                  <a:srgbClr val="C00000"/>
                </a:solidFill>
              </a:rPr>
              <a:t>The consortium: 13 universities from 9 countries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611768"/>
              </p:ext>
            </p:extLst>
          </p:nvPr>
        </p:nvGraphicFramePr>
        <p:xfrm>
          <a:off x="91832" y="3044229"/>
          <a:ext cx="8512615" cy="4103720"/>
        </p:xfrm>
        <a:graphic>
          <a:graphicData uri="http://schemas.openxmlformats.org/drawingml/2006/table">
            <a:tbl>
              <a:tblPr firstRow="1" firstCol="1" bandRow="1"/>
              <a:tblGrid>
                <a:gridCol w="663744"/>
                <a:gridCol w="6408712"/>
                <a:gridCol w="1440159"/>
              </a:tblGrid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P1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Buckinghamshire New University 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UK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P2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Ghent University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Belgium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P3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Instituto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Superior de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Gestão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Portugal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P4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Universitat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València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Spain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P5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GRETA du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Velay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France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P6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Veaksthus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Zealand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Denmark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P7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IrRADIARE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Portugal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P8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Belarusian National Technical University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Belarus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P9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Belarusian State University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Belarus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P10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Republican Innovative Unitary Enterprise "Scientific and Technological Park of BNTU "Polytechnic"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Belarus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P11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Simon Kuznets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Kharkiv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National University of Economics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Ukraine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P12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Institute for Applied System Analysis of the National Technical University of Ukraine Kiev Polytechnic Institute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Ukraine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P13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Ternopil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Ivan </a:t>
                      </a: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Puluj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National Technical University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Ukraine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0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 txBox="1">
            <a:spLocks/>
          </p:cNvSpPr>
          <p:nvPr/>
        </p:nvSpPr>
        <p:spPr>
          <a:xfrm>
            <a:off x="147518" y="1312894"/>
            <a:ext cx="8788768" cy="11521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20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FABLAB aims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16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is developing 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an environment that stimulates engineering 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creativity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entrepreneurial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activities 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and fosters youth 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employability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via </a:t>
            </a:r>
            <a:r>
              <a:rPr lang="en-US" sz="16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university-business-industry 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networking on “</a:t>
            </a:r>
            <a:r>
              <a:rPr lang="en-US" sz="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FABLAB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” platforms. </a:t>
            </a:r>
            <a:endParaRPr lang="fr-FR" sz="1200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" y="-27384"/>
            <a:ext cx="8900140" cy="1340278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315692" y="2636912"/>
            <a:ext cx="8341048" cy="41044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20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Major results of the </a:t>
            </a:r>
            <a:r>
              <a:rPr lang="en-GB" sz="20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project</a:t>
            </a:r>
            <a:endParaRPr lang="fr-FR" sz="200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Teaching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methodology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training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packages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and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uk-UA" sz="1800" u="sng" dirty="0" err="1">
                <a:hlinkClick r:id="rId3"/>
              </a:rPr>
              <a:t>eLearning</a:t>
            </a:r>
            <a:r>
              <a:rPr lang="uk-UA" sz="1800" u="sng" dirty="0">
                <a:hlinkClick r:id="rId3"/>
              </a:rPr>
              <a:t> </a:t>
            </a:r>
            <a:r>
              <a:rPr lang="uk-UA" sz="1800" u="sng" dirty="0" err="1">
                <a:hlinkClick r:id="rId3"/>
              </a:rPr>
              <a:t>materials</a:t>
            </a:r>
            <a:r>
              <a:rPr lang="uk-UA" sz="1800" dirty="0"/>
              <a:t> </a:t>
            </a:r>
            <a:r>
              <a:rPr lang="uk-UA" sz="1800" dirty="0" err="1">
                <a:solidFill>
                  <a:schemeClr val="tx1"/>
                </a:solidFill>
                <a:ea typeface="+mj-ea"/>
                <a:cs typeface="+mj-cs"/>
              </a:rPr>
              <a:t>developed</a:t>
            </a:r>
            <a:r>
              <a:rPr lang="uk-UA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ru-RU" sz="1800" dirty="0">
              <a:solidFill>
                <a:schemeClr val="tx1"/>
              </a:solidFill>
              <a:ea typeface="+mj-ea"/>
              <a:cs typeface="+mj-cs"/>
            </a:endParaRPr>
          </a:p>
          <a:p>
            <a:pPr algn="l">
              <a:spcBef>
                <a:spcPts val="300"/>
              </a:spcBef>
            </a:pPr>
            <a:r>
              <a:rPr lang="uk-UA" sz="1400" u="sng" dirty="0" err="1">
                <a:hlinkClick r:id="rId4"/>
              </a:rPr>
              <a:t>Theory</a:t>
            </a:r>
            <a:r>
              <a:rPr lang="uk-UA" sz="1400" u="sng" dirty="0">
                <a:hlinkClick r:id="rId4"/>
              </a:rPr>
              <a:t> </a:t>
            </a:r>
            <a:r>
              <a:rPr lang="uk-UA" sz="1400" u="sng" dirty="0" err="1">
                <a:hlinkClick r:id="rId4"/>
              </a:rPr>
              <a:t>of</a:t>
            </a:r>
            <a:r>
              <a:rPr lang="uk-UA" sz="1400" u="sng" dirty="0">
                <a:hlinkClick r:id="rId4"/>
              </a:rPr>
              <a:t> </a:t>
            </a:r>
            <a:r>
              <a:rPr lang="uk-UA" sz="1400" u="sng" dirty="0" err="1">
                <a:hlinkClick r:id="rId4"/>
              </a:rPr>
              <a:t>inventive</a:t>
            </a:r>
            <a:r>
              <a:rPr lang="uk-UA" sz="1400" u="sng" dirty="0">
                <a:hlinkClick r:id="rId4"/>
              </a:rPr>
              <a:t> </a:t>
            </a:r>
            <a:r>
              <a:rPr lang="uk-UA" sz="1400" u="sng" dirty="0" err="1">
                <a:hlinkClick r:id="rId4"/>
              </a:rPr>
              <a:t>problem</a:t>
            </a:r>
            <a:r>
              <a:rPr lang="uk-UA" sz="1400" u="sng" dirty="0">
                <a:hlinkClick r:id="rId4"/>
              </a:rPr>
              <a:t> </a:t>
            </a:r>
            <a:r>
              <a:rPr lang="uk-UA" sz="1400" u="sng" dirty="0" err="1">
                <a:hlinkClick r:id="rId4"/>
              </a:rPr>
              <a:t>solving</a:t>
            </a:r>
            <a:endParaRPr lang="ru-RU" sz="1400" dirty="0"/>
          </a:p>
          <a:p>
            <a:pPr algn="l">
              <a:spcBef>
                <a:spcPts val="300"/>
              </a:spcBef>
            </a:pPr>
            <a:r>
              <a:rPr lang="uk-UA" sz="1400" dirty="0"/>
              <a:t> </a:t>
            </a:r>
            <a:r>
              <a:rPr lang="uk-UA" sz="1400" u="sng" dirty="0" smtClean="0">
                <a:hlinkClick r:id="rId5"/>
              </a:rPr>
              <a:t>3D </a:t>
            </a:r>
            <a:r>
              <a:rPr lang="uk-UA" sz="1400" u="sng" dirty="0" err="1">
                <a:hlinkClick r:id="rId5"/>
              </a:rPr>
              <a:t>design</a:t>
            </a:r>
            <a:r>
              <a:rPr lang="uk-UA" sz="1400" u="sng" dirty="0">
                <a:hlinkClick r:id="rId5"/>
              </a:rPr>
              <a:t> </a:t>
            </a:r>
            <a:r>
              <a:rPr lang="uk-UA" sz="1400" u="sng" dirty="0" err="1">
                <a:hlinkClick r:id="rId5"/>
              </a:rPr>
              <a:t>and</a:t>
            </a:r>
            <a:r>
              <a:rPr lang="uk-UA" sz="1400" u="sng" dirty="0">
                <a:hlinkClick r:id="rId5"/>
              </a:rPr>
              <a:t> </a:t>
            </a:r>
            <a:r>
              <a:rPr lang="uk-UA" sz="1400" u="sng" dirty="0" err="1">
                <a:hlinkClick r:id="rId5"/>
              </a:rPr>
              <a:t>modelling</a:t>
            </a:r>
            <a:endParaRPr lang="ru-RU" sz="1400" dirty="0"/>
          </a:p>
          <a:p>
            <a:pPr algn="l">
              <a:spcBef>
                <a:spcPts val="300"/>
              </a:spcBef>
            </a:pPr>
            <a:r>
              <a:rPr lang="uk-UA" sz="1400" u="sng" dirty="0" err="1">
                <a:hlinkClick r:id="rId6"/>
              </a:rPr>
              <a:t>Rapid</a:t>
            </a:r>
            <a:r>
              <a:rPr lang="uk-UA" sz="1400" u="sng" dirty="0">
                <a:hlinkClick r:id="rId6"/>
              </a:rPr>
              <a:t> </a:t>
            </a:r>
            <a:r>
              <a:rPr lang="uk-UA" sz="1400" u="sng" dirty="0" err="1">
                <a:hlinkClick r:id="rId6"/>
              </a:rPr>
              <a:t>prototyping</a:t>
            </a:r>
            <a:r>
              <a:rPr lang="uk-UA" sz="1400" u="sng" dirty="0">
                <a:hlinkClick r:id="rId6"/>
              </a:rPr>
              <a:t> </a:t>
            </a:r>
            <a:r>
              <a:rPr lang="uk-UA" sz="1400" u="sng" dirty="0" err="1">
                <a:hlinkClick r:id="rId6"/>
              </a:rPr>
              <a:t>and</a:t>
            </a:r>
            <a:r>
              <a:rPr lang="uk-UA" sz="1400" u="sng" dirty="0">
                <a:hlinkClick r:id="rId6"/>
              </a:rPr>
              <a:t> </a:t>
            </a:r>
            <a:r>
              <a:rPr lang="uk-UA" sz="1400" u="sng" dirty="0" err="1">
                <a:hlinkClick r:id="rId6"/>
              </a:rPr>
              <a:t>manufacturing</a:t>
            </a:r>
            <a:endParaRPr lang="ru-RU" sz="1400" dirty="0"/>
          </a:p>
          <a:p>
            <a:pPr algn="l">
              <a:spcBef>
                <a:spcPts val="300"/>
              </a:spcBef>
            </a:pPr>
            <a:r>
              <a:rPr lang="uk-UA" sz="1400" dirty="0" err="1"/>
              <a:t> </a:t>
            </a:r>
            <a:r>
              <a:rPr lang="uk-UA" sz="1400" u="sng" dirty="0" err="1" smtClean="0">
                <a:hlinkClick r:id="rId7"/>
              </a:rPr>
              <a:t>Marke</a:t>
            </a:r>
            <a:r>
              <a:rPr lang="uk-UA" sz="1400" u="sng" dirty="0" smtClean="0">
                <a:hlinkClick r:id="rId7"/>
              </a:rPr>
              <a:t>t diffusion</a:t>
            </a:r>
            <a:endParaRPr lang="en-US" sz="1400" dirty="0"/>
          </a:p>
          <a:p>
            <a:pPr algn="l">
              <a:spcBef>
                <a:spcPts val="300"/>
              </a:spcBef>
            </a:pPr>
            <a:r>
              <a:rPr lang="uk-UA" sz="1400" u="sng" dirty="0" smtClean="0">
                <a:hlinkClick r:id="rId8"/>
              </a:rPr>
              <a:t>Project </a:t>
            </a:r>
            <a:r>
              <a:rPr lang="uk-UA" sz="1400" u="sng" dirty="0" err="1">
                <a:hlinkClick r:id="rId8"/>
              </a:rPr>
              <a:t>management</a:t>
            </a:r>
            <a:r>
              <a:rPr lang="en-GB" sz="1800" dirty="0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a typeface="+mj-ea"/>
                <a:cs typeface="+mj-cs"/>
              </a:rPr>
              <a:t>PC partner network created,  industry network established and web-portal </a:t>
            </a:r>
            <a:r>
              <a:rPr lang="en-US" sz="1800" dirty="0" smtClean="0">
                <a:solidFill>
                  <a:schemeClr val="tx1"/>
                </a:solidFill>
                <a:ea typeface="+mj-ea"/>
                <a:cs typeface="+mj-cs"/>
              </a:rPr>
              <a:t>launched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a typeface="+mj-ea"/>
                <a:cs typeface="+mj-cs"/>
              </a:rPr>
              <a:t>Garage Hub </a:t>
            </a:r>
            <a:r>
              <a:rPr lang="en-US" sz="1800" b="1" u="sng" dirty="0"/>
              <a:t>http://garagehub.org/</a:t>
            </a:r>
            <a:endParaRPr lang="ru-RU" sz="1800" b="1" u="sng" dirty="0"/>
          </a:p>
          <a:p>
            <a:pPr algn="l"/>
            <a:r>
              <a:rPr lang="en-US" sz="1800" dirty="0">
                <a:solidFill>
                  <a:schemeClr val="tx1"/>
                </a:solidFill>
                <a:ea typeface="+mj-ea"/>
                <a:cs typeface="+mj-cs"/>
                <a:hlinkClick r:id="rId9"/>
              </a:rPr>
              <a:t>Web Manufacture</a:t>
            </a:r>
            <a:r>
              <a:rPr lang="en-US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1800" b="1" u="sng" dirty="0"/>
              <a:t>web-manufacture.net/</a:t>
            </a:r>
            <a:endParaRPr lang="ru-RU" sz="1800" b="1" dirty="0"/>
          </a:p>
          <a:p>
            <a:pPr algn="l"/>
            <a:r>
              <a:rPr lang="ru-RU" sz="1800" dirty="0">
                <a:solidFill>
                  <a:schemeClr val="tx1"/>
                </a:solidFill>
                <a:ea typeface="+mj-ea"/>
                <a:cs typeface="+mj-cs"/>
              </a:rPr>
              <a:t>Департамент з </a:t>
            </a:r>
            <a:r>
              <a:rPr lang="ru-RU" sz="1800" dirty="0" err="1">
                <a:solidFill>
                  <a:schemeClr val="tx1"/>
                </a:solidFill>
                <a:ea typeface="+mj-ea"/>
                <a:cs typeface="+mj-cs"/>
              </a:rPr>
              <a:t>підвищення</a:t>
            </a:r>
            <a:r>
              <a:rPr lang="ru-RU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ru-RU" sz="1800" dirty="0" err="1">
                <a:solidFill>
                  <a:schemeClr val="tx1"/>
                </a:solidFill>
                <a:ea typeface="+mj-ea"/>
                <a:cs typeface="+mj-cs"/>
              </a:rPr>
              <a:t>конкурентоспроможності</a:t>
            </a:r>
            <a:r>
              <a:rPr lang="ru-RU" sz="18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ru-RU" sz="1800" dirty="0" err="1">
                <a:solidFill>
                  <a:schemeClr val="tx1"/>
                </a:solidFill>
                <a:ea typeface="+mj-ea"/>
                <a:cs typeface="+mj-cs"/>
              </a:rPr>
              <a:t>регіону</a:t>
            </a:r>
            <a:r>
              <a:rPr lang="ru-RU" sz="1800" dirty="0">
                <a:solidFill>
                  <a:schemeClr val="tx1"/>
                </a:solidFill>
                <a:ea typeface="+mj-ea"/>
                <a:cs typeface="+mj-cs"/>
              </a:rPr>
              <a:t> (</a:t>
            </a:r>
            <a:r>
              <a:rPr lang="ru-RU" sz="1800" dirty="0" smtClean="0">
                <a:solidFill>
                  <a:schemeClr val="tx1"/>
                </a:solidFill>
                <a:ea typeface="+mj-ea"/>
                <a:cs typeface="+mj-cs"/>
              </a:rPr>
              <a:t>ХОДА</a:t>
            </a:r>
            <a:r>
              <a:rPr lang="en-US" sz="1800" dirty="0" smtClean="0">
                <a:solidFill>
                  <a:schemeClr val="tx1"/>
                </a:solidFill>
                <a:ea typeface="+mj-ea"/>
                <a:cs typeface="+mj-cs"/>
              </a:rPr>
              <a:t>)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ea typeface="+mj-ea"/>
                <a:cs typeface="+mj-cs"/>
              </a:rPr>
              <a:t>IT Cluster </a:t>
            </a:r>
            <a:r>
              <a:rPr lang="en-US" sz="1800" dirty="0" err="1" smtClean="0">
                <a:solidFill>
                  <a:schemeClr val="tx1"/>
                </a:solidFill>
                <a:ea typeface="+mj-ea"/>
                <a:cs typeface="+mj-cs"/>
              </a:rPr>
              <a:t>Kharkiv</a:t>
            </a:r>
            <a:endParaRPr lang="fr-FR" sz="18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2049" name="Рисунок 6" descr="http://www.compet.kh.gov.ua/templates/jsn_epic_free/images/colors/blue/log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638175"/>
            <a:ext cx="352425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6" descr="http://www.compet.kh.gov.ua/templates/jsn_epic_free/images/colors/blue/log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790575"/>
            <a:ext cx="352425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www.compet.kh.gov.ua/templates/jsn_epic_free/images/colors/blue/logo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352425" cy="418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content.fiev1-1.fna.fbcdn.net/v/t1.0-1/p100x100/16640623_1141209812671313_6403270112163490738_n.jpg?_nc_cat=0&amp;oh=fe65331f49f8d17fb1d96b5c962d5806&amp;oe=5BF5D3AE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7" y="5175473"/>
            <a:ext cx="485775" cy="48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8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" y="-27384"/>
            <a:ext cx="8900140" cy="1340278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311419" y="2132856"/>
            <a:ext cx="8460965" cy="1767350"/>
          </a:xfrm>
          <a:prstGeom prst="rect">
            <a:avLst/>
          </a:prstGeom>
          <a:solidFill>
            <a:schemeClr val="bg1"/>
          </a:solidFill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Aft>
                <a:spcPts val="1200"/>
              </a:spcAft>
              <a:defRPr/>
            </a:pPr>
            <a:r>
              <a:rPr lang="en-GB" sz="2000" b="1" i="1" dirty="0">
                <a:solidFill>
                  <a:srgbClr val="C00000"/>
                </a:solidFill>
              </a:rPr>
              <a:t>Challenges in Erasmus+ projects’ </a:t>
            </a:r>
            <a:r>
              <a:rPr lang="en-GB" sz="2000" b="1" i="1" dirty="0" smtClean="0">
                <a:solidFill>
                  <a:srgbClr val="C00000"/>
                </a:solidFill>
              </a:rPr>
              <a:t>management</a:t>
            </a:r>
          </a:p>
          <a:p>
            <a:pPr algn="just">
              <a:spcAft>
                <a:spcPts val="1200"/>
              </a:spcAft>
              <a:defRPr/>
            </a:pPr>
            <a:r>
              <a:rPr lang="en-GB" sz="1800" dirty="0" smtClean="0">
                <a:latin typeface="+mn-lt"/>
              </a:rPr>
              <a:t>+ Handbooks for all WPs</a:t>
            </a:r>
          </a:p>
          <a:p>
            <a:pPr algn="just">
              <a:spcAft>
                <a:spcPts val="1200"/>
              </a:spcAft>
              <a:defRPr/>
            </a:pPr>
            <a:r>
              <a:rPr lang="en-GB" sz="1800" dirty="0" smtClean="0">
                <a:latin typeface="+mn-lt"/>
              </a:rPr>
              <a:t>+ Monthly tasks</a:t>
            </a:r>
          </a:p>
          <a:p>
            <a:pPr algn="just">
              <a:spcAft>
                <a:spcPts val="1200"/>
              </a:spcAft>
              <a:defRPr/>
            </a:pPr>
            <a:r>
              <a:rPr lang="en-GB" sz="1800" smtClean="0">
                <a:latin typeface="+mn-lt"/>
              </a:rPr>
              <a:t>- Business </a:t>
            </a:r>
            <a:r>
              <a:rPr lang="en-GB" sz="1800" dirty="0">
                <a:latin typeface="+mn-lt"/>
              </a:rPr>
              <a:t>trips prepayment</a:t>
            </a:r>
          </a:p>
          <a:p>
            <a:pPr algn="just">
              <a:spcAft>
                <a:spcPts val="1200"/>
              </a:spcAft>
              <a:defRPr/>
            </a:pPr>
            <a:endParaRPr lang="en-GB" sz="2000" b="1" i="1" dirty="0" smtClean="0">
              <a:solidFill>
                <a:srgbClr val="C00000"/>
              </a:solidFill>
            </a:endParaRPr>
          </a:p>
          <a:p>
            <a:pPr algn="just">
              <a:spcAft>
                <a:spcPts val="1200"/>
              </a:spcAft>
              <a:defRPr/>
            </a:pPr>
            <a:endParaRPr lang="en-GB" sz="2000" b="1" i="1" dirty="0" smtClean="0">
              <a:solidFill>
                <a:srgbClr val="C00000"/>
              </a:solidFill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8388350" cy="1584176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​prof.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Iryna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ZOLOTARYOVA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  </a:t>
            </a:r>
            <a:b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1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​Simon Kuznets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Kharkiv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National University of  Economics (Ukraine)</a:t>
            </a:r>
          </a:p>
          <a:p>
            <a:pPr algn="l"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Ukraine National Team of higher education reforms experts</a:t>
            </a:r>
          </a:p>
          <a:p>
            <a:pPr algn="l">
              <a:defRPr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Mobile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phone: +380(67) 7596158</a:t>
            </a:r>
          </a:p>
          <a:p>
            <a:pPr algn="l"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               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          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+380(99) 7218145</a:t>
            </a:r>
          </a:p>
          <a:p>
            <a:pPr algn="l"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Skype:          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zolotaryovai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 eaLnBrk="1" hangingPunct="1"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1600" dirty="0">
                <a:solidFill>
                  <a:schemeClr val="tx2">
                    <a:lumMod val="75000"/>
                  </a:schemeClr>
                </a:solidFill>
              </a:rPr>
            </a:br>
            <a:endParaRPr lang="uk-UA" altLang="uk-UA" sz="1600" b="1" dirty="0" smtClean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23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186</Words>
  <Application>Microsoft Office PowerPoint</Application>
  <PresentationFormat>Экран (4:3)</PresentationFormat>
  <Paragraphs>71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Oksana Zolotaryova</cp:lastModifiedBy>
  <cp:revision>74</cp:revision>
  <dcterms:created xsi:type="dcterms:W3CDTF">2014-05-02T14:27:03Z</dcterms:created>
  <dcterms:modified xsi:type="dcterms:W3CDTF">2018-09-19T19:30:48Z</dcterms:modified>
</cp:coreProperties>
</file>