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562" r:id="rId2"/>
    <p:sldId id="564" r:id="rId3"/>
    <p:sldId id="571" r:id="rId4"/>
    <p:sldId id="572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4660"/>
  </p:normalViewPr>
  <p:slideViewPr>
    <p:cSldViewPr snapToGrid="0">
      <p:cViewPr varScale="1">
        <p:scale>
          <a:sx n="78" d="100"/>
          <a:sy n="78" d="100"/>
        </p:scale>
        <p:origin x="9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3A8FF-A82F-4D78-B272-AF6C3CB95080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7F3C5-036E-4026-8005-9F15A0064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628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8FDA4-DBAE-43D9-A2D4-16A88C85E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73FBF8-A838-461A-963D-95E399660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F5D18D-78F7-4513-AC23-E7F77EC0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D4EFD2A-7B7B-48F0-AAAC-8E10701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EC1F0-C5E4-41BA-902F-4BC9040C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9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A9C98-831B-4114-AC1D-F4C912A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7D54C-73F9-4CB4-80A5-F0D7EBF31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C9B70F-0CD2-4121-BFA4-F9A23665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CE3BCC-6F0A-4762-AB45-0F1B5839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7EA967-B1C0-4BF2-89FA-32237DE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90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5BF9-7986-47DD-AA7A-01D21225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2BEC0-8AAF-4F5F-83C0-B69F927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77B049-4998-4878-8940-00397449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B49258-E246-47E3-A49B-F12B4202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08C326-8696-4FE6-A34A-AB8BE00B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40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1560-B490-4406-9201-8C922F7B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9AA431-6022-4F01-8870-63FCC6D4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3E3178-71BB-4BC6-AEDD-D65D3029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EA7C71C-21D7-439D-8196-061D558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FCE3C52-7BB2-41E9-93C2-0121AA4E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D21442-5E4C-4EC9-AD05-AE1DC7C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51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48E2-4B15-45FA-A4AB-2FD0863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491524-7174-4ABC-B905-223091EF4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D824589-24D9-40BB-AE7A-BB05262C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592DBA3-ADCC-4AFA-B17B-FF7B3284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AB5959D-A00C-4DC7-A2EC-65060FE3F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B380F33-F0DB-4490-80A4-A328D4ED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024C500-0AC5-4593-A196-7FD54C0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71BCEB1-2156-427D-9484-1E8F3001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06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427F-B21D-4831-A3B7-B24BED91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0B89A91-A167-482F-9408-51E030E4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22109F8-1A99-4E76-AB57-AB705F27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BCF84E9-4024-48FF-A9E9-AF29C79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16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519A6B2-CD97-4413-AD48-237FADC5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3D91978-A703-435F-93E1-0CA6A4B4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A4772C-FC29-4EEC-9535-0A3D0313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92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82AD-33C8-4196-BA93-EFA1AD5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5B0000-16B9-4695-A0AA-DB01EBFB2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B07DF0F-5B3F-492B-90CE-CFB33FA50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EF102D7-A425-4F02-A799-F6081E62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9602FE-FD39-449D-8D1E-437496BD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D73A57-225B-422D-BE23-EB17F79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2617B-578E-4128-9FBB-7FEAC427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8DB5001-B3E7-4E80-9E24-0E9F1EF37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A848374-B6D8-4D6C-A682-205B939D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4BB17A-44EA-4DF8-B0A6-B77632E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4BE2D17-D51A-427E-B3D3-9D2EE112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F3C10-956E-4FEE-9EF1-17D6CC60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671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FA89-723D-4A4E-897B-7BFD306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2F4F6B-2656-4F3A-9AE3-A6066D423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2C2FC4-9AD6-43D1-8B4E-0BB75AD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9A29C3F-538D-42D9-B643-852792CF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B4857C-A0EF-41E1-B32E-06EFF2B8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5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DF6513-7B6B-426C-AEFB-921712FBC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3618B55-0AFE-46ED-BE94-0915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54FA74-3FF5-4111-898A-6640A7D5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94D2F6-52D0-49AA-9D37-EE837E2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978725-B404-4E36-8FE2-0400C40C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55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01E05C3-A95D-4DFF-AD6D-9BCE5B4F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A68725-0AF6-4940-8420-CD8C5B563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544BD4-7AEE-4C8F-8B49-2A6FEA6F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4483D-2F4C-47E5-9712-CC2C7AAE40B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12.12.2024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8CC4B97-559F-44A8-8771-9A02A12E9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E7E13-75D1-4C25-AF31-C7967558F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AE1F03-54EE-4D9C-9016-C35B6F4CD5F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00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DC80A-88A8-5F42-834D-08741DA71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5CCC38-A41C-59BE-39F7-0055B822A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F7DEE40-9BD3-4755-20BB-A3880AA8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08" y="187854"/>
            <a:ext cx="10770647" cy="725545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Національні пріоритети для проєктів:</a:t>
            </a:r>
            <a:b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участі МОН України (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Strand 3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чи 2 якщо плануєте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00467E-D2FE-CFA3-CE97-99CD6E266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77" y="1104576"/>
            <a:ext cx="6096000" cy="29804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F3415B-7483-0BAB-13B1-C90606607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027" y="1135526"/>
            <a:ext cx="5870383" cy="2838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4E8CA0-7784-6222-2F6F-DC435BF80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528" y="3973778"/>
            <a:ext cx="7255565" cy="28016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1CBEF5-C66E-038F-694B-0BCC70ED56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742" y="3832940"/>
            <a:ext cx="4911785" cy="2980408"/>
          </a:xfrm>
          <a:prstGeom prst="rect">
            <a:avLst/>
          </a:prstGeom>
        </p:spPr>
      </p:pic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8ECAB0DD-47D6-EC36-5F27-8EEA37842742}"/>
              </a:ext>
            </a:extLst>
          </p:cNvPr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97548" y="1"/>
            <a:ext cx="1953657" cy="1135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129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AB74B-014E-9D6A-77E2-3690F5D2D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66C7EC-77C6-2877-219E-0C8AD78C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9E7F6A-09DF-A948-C75C-72A936527CD9}"/>
              </a:ext>
            </a:extLst>
          </p:cNvPr>
          <p:cNvSpPr txBox="1"/>
          <p:nvPr/>
        </p:nvSpPr>
        <p:spPr>
          <a:xfrm>
            <a:off x="147482" y="1221005"/>
            <a:ext cx="288711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dirty="0">
                <a:solidFill>
                  <a:srgbClr val="2943F2"/>
                </a:solidFill>
                <a:latin typeface="Arial-BoldMT"/>
              </a:rPr>
              <a:t>European Integration of Ukraine in curricula / courses / modules</a:t>
            </a:r>
            <a:endParaRPr lang="en-GB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Negotiation process on accession of Ukraine to European Union</a:t>
            </a: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European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V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alues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European Dimension on education in history – Study of history of Ukraine and EU member states via 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context</a:t>
            </a:r>
            <a:endParaRPr lang="en-GB" sz="2400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A236E-C759-7043-7A1B-ADB975778DF7}"/>
              </a:ext>
            </a:extLst>
          </p:cNvPr>
          <p:cNvSpPr txBox="1"/>
          <p:nvPr/>
        </p:nvSpPr>
        <p:spPr>
          <a:xfrm>
            <a:off x="280219" y="84513"/>
            <a:ext cx="114349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National Priorities for projects recommended by the</a:t>
            </a:r>
          </a:p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Ministry of Education and Science of Ukraine</a:t>
            </a:r>
            <a:r>
              <a:rPr lang="en-GB" sz="3200" b="1" i="0" dirty="0">
                <a:solidFill>
                  <a:schemeClr val="bg2"/>
                </a:solidFill>
                <a:effectLst/>
                <a:latin typeface="Ubuntu" panose="020B0504030602030204" pitchFamily="34" charset="0"/>
              </a:rPr>
              <a:t>:</a:t>
            </a:r>
            <a:endParaRPr lang="uk-UA" sz="3200" b="0" i="0" dirty="0">
              <a:solidFill>
                <a:schemeClr val="bg2"/>
              </a:solidFill>
              <a:effectLst/>
              <a:latin typeface="Ubuntu" panose="020B05040306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6343D-399A-4989-C277-FA90A095B1B9}"/>
              </a:ext>
            </a:extLst>
          </p:cNvPr>
          <p:cNvSpPr txBox="1"/>
          <p:nvPr/>
        </p:nvSpPr>
        <p:spPr>
          <a:xfrm>
            <a:off x="3628102" y="1246243"/>
            <a:ext cx="3323303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dirty="0">
                <a:solidFill>
                  <a:srgbClr val="2943F2"/>
                </a:solidFill>
                <a:latin typeface="Arial-BoldMT"/>
              </a:rPr>
              <a:t>Education of translators/interpreters for accession to European Union</a:t>
            </a:r>
            <a:endParaRPr lang="en-GB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interpretation and translation from/to official languages of European Union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European Master's in Translation (EMT)</a:t>
            </a:r>
          </a:p>
          <a:p>
            <a:pPr algn="l"/>
            <a:endParaRPr lang="en-GB" sz="2400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7FBC8-CD1C-33EE-46EB-94E348852E4E}"/>
              </a:ext>
            </a:extLst>
          </p:cNvPr>
          <p:cNvSpPr txBox="1"/>
          <p:nvPr/>
        </p:nvSpPr>
        <p:spPr>
          <a:xfrm>
            <a:off x="7177548" y="1374063"/>
            <a:ext cx="486697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rgbClr val="2943F2"/>
                </a:solidFill>
                <a:latin typeface="Arial-BoldMT"/>
              </a:rPr>
              <a:t>Higher Education for the post-war recovery</a:t>
            </a:r>
            <a:endParaRPr lang="uk-UA" sz="2000" b="1" i="0" u="none" strike="noStrike" baseline="0" dirty="0">
              <a:solidFill>
                <a:srgbClr val="2943F2"/>
              </a:solidFill>
              <a:latin typeface="Arial-BoldMT"/>
            </a:endParaRP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  <a:latin typeface="ArialMT"/>
              </a:rPr>
              <a:t>prosthesis</a:t>
            </a:r>
            <a:r>
              <a:rPr lang="uk-UA" sz="1800" b="0" i="0" u="none" strike="noStrike" baseline="0" dirty="0">
                <a:solidFill>
                  <a:schemeClr val="accent3">
                    <a:lumMod val="50000"/>
                  </a:schemeClr>
                </a:solidFill>
                <a:latin typeface="ArialMT"/>
              </a:rPr>
              <a:t>-</a:t>
            </a:r>
            <a:r>
              <a:rPr lang="en-GB" sz="1800" b="0" i="0" u="none" strike="noStrike" baseline="0" dirty="0">
                <a:solidFill>
                  <a:schemeClr val="accent3">
                    <a:lumMod val="50000"/>
                  </a:schemeClr>
                </a:solidFill>
                <a:latin typeface="ArialMT"/>
              </a:rPr>
              <a:t>orthotics,</a:t>
            </a:r>
            <a:r>
              <a:rPr lang="uk-UA" sz="1800" b="0" i="0" u="none" strike="noStrike" baseline="0" dirty="0">
                <a:solidFill>
                  <a:schemeClr val="accent3">
                    <a:lumMod val="50000"/>
                  </a:schemeClr>
                </a:solidFill>
                <a:latin typeface="ArialMT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rehabilitation and psychology, demining and ecological recovery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en-GB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 cooperation with business (construction and architecture, agriculture, biotechnologies)</a:t>
            </a:r>
          </a:p>
          <a:p>
            <a:pPr algn="l"/>
            <a:r>
              <a:rPr lang="en-GB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 involvement of high quality human resources (joint PhD programmes, industrial doctorates,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job shadow /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traineeships at enterprises)</a:t>
            </a:r>
          </a:p>
          <a:p>
            <a:pPr algn="l"/>
            <a:r>
              <a:rPr lang="en-GB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HEIs in post-war recovery of regions and communities (SDG, green and digital transitions)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0023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E71B9C-88E6-E652-54A0-76F86B3D7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648ECF-9CA4-E295-F9A7-D6A0ACBE9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560C3E-361D-B9DF-D64E-B7A36C9E7BB0}"/>
              </a:ext>
            </a:extLst>
          </p:cNvPr>
          <p:cNvSpPr txBox="1"/>
          <p:nvPr/>
        </p:nvSpPr>
        <p:spPr>
          <a:xfrm>
            <a:off x="147483" y="1221005"/>
            <a:ext cx="28513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dirty="0">
                <a:solidFill>
                  <a:srgbClr val="2943F2"/>
                </a:solidFill>
                <a:latin typeface="Arial-BoldMT"/>
              </a:rPr>
              <a:t>Inclusive and innovative Higher Education area for the 3</a:t>
            </a:r>
            <a:r>
              <a:rPr lang="en-GB" b="1" baseline="30000" dirty="0">
                <a:solidFill>
                  <a:srgbClr val="2943F2"/>
                </a:solidFill>
                <a:latin typeface="Arial-BoldMT"/>
              </a:rPr>
              <a:t>rd</a:t>
            </a:r>
            <a:r>
              <a:rPr lang="en-GB" b="1" dirty="0">
                <a:solidFill>
                  <a:srgbClr val="2943F2"/>
                </a:solidFill>
                <a:latin typeface="Arial-BoldMT"/>
              </a:rPr>
              <a:t> mission of University</a:t>
            </a: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strengthening of social dimension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o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f Higher Education in EHEA (Rome Communique 2020, Tirana Communique 2024)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H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igher Education Institution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as a driver of recovery of region and return of Ukrainians from abroad</a:t>
            </a:r>
            <a:endParaRPr lang="en-GB" sz="2400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FC926D-0F82-D84E-6BB0-D7D3CF07A038}"/>
              </a:ext>
            </a:extLst>
          </p:cNvPr>
          <p:cNvSpPr txBox="1"/>
          <p:nvPr/>
        </p:nvSpPr>
        <p:spPr>
          <a:xfrm>
            <a:off x="280219" y="84513"/>
            <a:ext cx="114349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National Priorities for projects recommended by the</a:t>
            </a:r>
          </a:p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Ministry of Education and Science of Ukraine</a:t>
            </a:r>
            <a:r>
              <a:rPr lang="en-GB" sz="3200" b="1" i="0" dirty="0">
                <a:solidFill>
                  <a:schemeClr val="bg2"/>
                </a:solidFill>
                <a:effectLst/>
                <a:latin typeface="Ubuntu" panose="020B0504030602030204" pitchFamily="34" charset="0"/>
              </a:rPr>
              <a:t>:</a:t>
            </a:r>
            <a:endParaRPr lang="uk-UA" sz="3200" b="0" i="0" dirty="0">
              <a:solidFill>
                <a:schemeClr val="bg2"/>
              </a:solidFill>
              <a:effectLst/>
              <a:latin typeface="Ubuntu" panose="020B05040306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586E3-E65B-19A4-7F2D-E12343D033D8}"/>
              </a:ext>
            </a:extLst>
          </p:cNvPr>
          <p:cNvSpPr txBox="1"/>
          <p:nvPr/>
        </p:nvSpPr>
        <p:spPr>
          <a:xfrm>
            <a:off x="3318385" y="1313337"/>
            <a:ext cx="285135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2943F2"/>
                </a:solidFill>
                <a:latin typeface="Arial-BoldMT"/>
              </a:rPr>
              <a:t>Individualisation of Learning Paths in Higher Education</a:t>
            </a:r>
            <a:endParaRPr lang="en-GB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models of manage of processes for individual learning path and flexible periods of study</a:t>
            </a:r>
          </a:p>
          <a:p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interdisciplinary Bachelor programmes, Dual Bachelor and Master programmes</a:t>
            </a:r>
          </a:p>
          <a:p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national / internal and international mobility of students</a:t>
            </a:r>
          </a:p>
          <a:p>
            <a:pPr algn="l"/>
            <a:endParaRPr lang="en-GB" sz="2400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C1BA53-32D9-3D2C-7BBC-1E9698A2B548}"/>
              </a:ext>
            </a:extLst>
          </p:cNvPr>
          <p:cNvSpPr txBox="1"/>
          <p:nvPr/>
        </p:nvSpPr>
        <p:spPr>
          <a:xfrm>
            <a:off x="6376219" y="1246243"/>
            <a:ext cx="210410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rgbClr val="2943F2"/>
                </a:solidFill>
                <a:latin typeface="Arial-BoldMT"/>
              </a:rPr>
              <a:t>English as a lingua</a:t>
            </a:r>
          </a:p>
          <a:p>
            <a:pPr algn="l"/>
            <a:r>
              <a:rPr lang="en-GB" sz="2000" b="1" i="0" u="none" strike="noStrike" baseline="0" dirty="0">
                <a:solidFill>
                  <a:srgbClr val="2943F2"/>
                </a:solidFill>
                <a:latin typeface="Arial-BoldMT"/>
              </a:rPr>
              <a:t>Franca of higher education</a:t>
            </a:r>
            <a:endParaRPr lang="uk-UA" sz="2000" b="1" i="0" u="none" strike="noStrike" baseline="0" dirty="0">
              <a:solidFill>
                <a:srgbClr val="2943F2"/>
              </a:solidFill>
              <a:latin typeface="Arial-BoldMT"/>
            </a:endParaRP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English language as means for communication, teaching, learning, research</a:t>
            </a: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 Study Programmes developed in English language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3C762D-7881-5ABD-CDA9-836687A8EC00}"/>
              </a:ext>
            </a:extLst>
          </p:cNvPr>
          <p:cNvSpPr txBox="1"/>
          <p:nvPr/>
        </p:nvSpPr>
        <p:spPr>
          <a:xfrm>
            <a:off x="8627805" y="1313337"/>
            <a:ext cx="341671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000" b="1" i="0" u="none" strike="noStrike" baseline="0" dirty="0">
                <a:solidFill>
                  <a:srgbClr val="2943F2"/>
                </a:solidFill>
                <a:latin typeface="Arial-BoldMT"/>
              </a:rPr>
              <a:t>Р</a:t>
            </a:r>
            <a:r>
              <a:rPr lang="en-GB" sz="2000" b="1" i="0" u="none" strike="noStrike" baseline="0" dirty="0" err="1">
                <a:solidFill>
                  <a:srgbClr val="2943F2"/>
                </a:solidFill>
                <a:latin typeface="Arial-BoldMT"/>
              </a:rPr>
              <a:t>edagogical</a:t>
            </a:r>
            <a:r>
              <a:rPr lang="en-GB" sz="2000" b="1" i="0" u="none" strike="noStrike" baseline="0" dirty="0">
                <a:solidFill>
                  <a:srgbClr val="2943F2"/>
                </a:solidFill>
                <a:latin typeface="Arial-BoldMT"/>
              </a:rPr>
              <a:t> (Teachers) Education Reform</a:t>
            </a:r>
            <a:endParaRPr lang="uk-UA" sz="2000" b="1" i="0" u="none" strike="noStrike" baseline="0" dirty="0">
              <a:solidFill>
                <a:srgbClr val="2943F2"/>
              </a:solidFill>
              <a:latin typeface="Arial-BoldMT"/>
            </a:endParaRPr>
          </a:p>
          <a:p>
            <a:pPr algn="l"/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sz="1800" b="0" i="0" u="none" strike="noStrike" baseline="0" dirty="0">
                <a:solidFill>
                  <a:srgbClr val="2943F2"/>
                </a:solidFill>
                <a:latin typeface="NotoSansSymbols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modernisation of approaches to the education and professional development of teachers under uncertainty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development of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approaches to support for sustainability of human resources </a:t>
            </a:r>
            <a:r>
              <a:rPr lang="uk-UA" sz="1800" b="0" i="0" u="none" strike="noStrike" baseline="0" dirty="0">
                <a:solidFill>
                  <a:srgbClr val="000000"/>
                </a:solidFill>
                <a:latin typeface="ArialMT"/>
              </a:rPr>
              <a:t>(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teacher retainment)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 for learning and teaching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diversification of ways for access to teacher’s profession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557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51327-221E-E110-710A-D333AE2A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D82E43-891D-7604-BFD1-D7B865ABD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7C6AE2-2863-152C-6881-2C120BC06255}"/>
              </a:ext>
            </a:extLst>
          </p:cNvPr>
          <p:cNvSpPr txBox="1"/>
          <p:nvPr/>
        </p:nvSpPr>
        <p:spPr>
          <a:xfrm>
            <a:off x="280219" y="84513"/>
            <a:ext cx="114349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National Priorities for projects recommended by the</a:t>
            </a:r>
          </a:p>
          <a:p>
            <a:pPr algn="l"/>
            <a:r>
              <a:rPr lang="en-GB" sz="3200" b="1" dirty="0">
                <a:solidFill>
                  <a:schemeClr val="bg2"/>
                </a:solidFill>
                <a:latin typeface="Ubuntu" panose="020B0504030602030204" pitchFamily="34" charset="0"/>
              </a:rPr>
              <a:t>Ministry of Education and Science of Ukraine</a:t>
            </a:r>
            <a:r>
              <a:rPr lang="en-GB" sz="3200" b="1" i="0" dirty="0">
                <a:solidFill>
                  <a:schemeClr val="bg2"/>
                </a:solidFill>
                <a:effectLst/>
                <a:latin typeface="Ubuntu" panose="020B0504030602030204" pitchFamily="34" charset="0"/>
              </a:rPr>
              <a:t>:</a:t>
            </a:r>
            <a:endParaRPr lang="uk-UA" sz="3200" b="0" i="0" dirty="0">
              <a:solidFill>
                <a:schemeClr val="bg2"/>
              </a:solidFill>
              <a:effectLst/>
              <a:latin typeface="Ubuntu" panose="020B05040306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70BFEF-3B07-4801-559B-21BEC669D4AB}"/>
              </a:ext>
            </a:extLst>
          </p:cNvPr>
          <p:cNvSpPr txBox="1"/>
          <p:nvPr/>
        </p:nvSpPr>
        <p:spPr>
          <a:xfrm>
            <a:off x="1479754" y="1462554"/>
            <a:ext cx="9984659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dirty="0">
                <a:solidFill>
                  <a:srgbClr val="2943F2"/>
                </a:solidFill>
                <a:latin typeface="Arial-BoldMT"/>
              </a:rPr>
              <a:t>O</a:t>
            </a:r>
            <a:r>
              <a:rPr lang="en-GB" sz="2000" b="1" i="0" u="none" strike="noStrike" baseline="0" dirty="0">
                <a:solidFill>
                  <a:srgbClr val="2943F2"/>
                </a:solidFill>
                <a:latin typeface="Arial-BoldMT"/>
              </a:rPr>
              <a:t>pen Science in Higher Education Institutions</a:t>
            </a:r>
            <a:endParaRPr lang="uk-UA" sz="2000" b="1" i="0" u="none" strike="noStrike" baseline="0" dirty="0">
              <a:solidFill>
                <a:srgbClr val="2943F2"/>
              </a:solidFill>
              <a:latin typeface="Arial-BoldMT"/>
            </a:endParaRPr>
          </a:p>
          <a:p>
            <a:r>
              <a:rPr lang="ru-RU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sz="1800" b="0" i="0" u="none" strike="noStrike" baseline="0" dirty="0">
                <a:solidFill>
                  <a:srgbClr val="2943F2"/>
                </a:solidFill>
                <a:latin typeface="NotoSansSymbols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study</a:t>
            </a:r>
            <a:r>
              <a:rPr lang="en-GB" dirty="0">
                <a:solidFill>
                  <a:srgbClr val="2943F2"/>
                </a:solidFill>
                <a:latin typeface="NotoSansSymbols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programmes and trainings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on the Open Science principles and science data management</a:t>
            </a: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data stewards at the Higher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E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ducation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I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nstitutions</a:t>
            </a: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implementation of the Open Science principles and good management of scientific data (FAIR principles – Findable, Accessible, Interoperable, Retrievable)</a:t>
            </a:r>
            <a:endParaRPr lang="uk-UA" sz="1800" b="0" i="0" u="none" strike="noStrike" baseline="0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MT"/>
              </a:rPr>
              <a:t>thematic (sectoral) science data repository, intersectoral exchange of scientific data </a:t>
            </a:r>
          </a:p>
          <a:p>
            <a:pPr algn="l"/>
            <a:r>
              <a:rPr lang="uk-UA" sz="1800" b="0" i="0" u="none" strike="noStrike" baseline="0" dirty="0">
                <a:solidFill>
                  <a:srgbClr val="2943F2"/>
                </a:solidFill>
                <a:latin typeface="NotoSansSymbols"/>
              </a:rPr>
              <a:t>✔</a:t>
            </a:r>
            <a:r>
              <a:rPr lang="en-GB" dirty="0">
                <a:solidFill>
                  <a:srgbClr val="000000"/>
                </a:solidFill>
                <a:latin typeface="ArialMT"/>
              </a:rPr>
              <a:t> exchange of experience of best practices in the Open Science sphere</a:t>
            </a:r>
            <a:endParaRPr lang="uk-UA" dirty="0">
              <a:solidFill>
                <a:srgbClr val="000000"/>
              </a:solidFill>
              <a:latin typeface="ArialMT"/>
            </a:endParaRPr>
          </a:p>
          <a:p>
            <a:pPr algn="l"/>
            <a:endParaRPr lang="uk-UA" dirty="0">
              <a:solidFill>
                <a:srgbClr val="000000"/>
              </a:solidFill>
              <a:latin typeface="ArialMT"/>
            </a:endParaRPr>
          </a:p>
          <a:p>
            <a:pPr algn="l"/>
            <a:endParaRPr lang="uk-UA" dirty="0">
              <a:solidFill>
                <a:srgbClr val="000000"/>
              </a:solidFill>
              <a:latin typeface="ArialMT"/>
            </a:endParaRPr>
          </a:p>
          <a:p>
            <a:pPr algn="l"/>
            <a:endParaRPr lang="uk-UA" dirty="0">
              <a:solidFill>
                <a:srgbClr val="000000"/>
              </a:solidFill>
              <a:latin typeface="ArialMT"/>
            </a:endParaRPr>
          </a:p>
          <a:p>
            <a:pPr algn="l"/>
            <a:endParaRPr lang="uk-UA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uk-UA" sz="1600" i="1" dirty="0">
                <a:solidFill>
                  <a:srgbClr val="000000"/>
                </a:solidFill>
                <a:latin typeface="ArialMT"/>
              </a:rPr>
              <a:t>Неофіційний переклад від НЕО в Україні</a:t>
            </a:r>
          </a:p>
          <a:p>
            <a:pPr algn="l"/>
            <a:r>
              <a:rPr lang="uk-UA" sz="1600" i="1" dirty="0">
                <a:solidFill>
                  <a:srgbClr val="000000"/>
                </a:solidFill>
                <a:latin typeface="ArialMT"/>
              </a:rPr>
              <a:t>Першоджерело: презентація МОН України</a:t>
            </a:r>
          </a:p>
          <a:p>
            <a:pPr algn="l"/>
            <a:r>
              <a:rPr lang="uk-UA" sz="1600" i="1" dirty="0">
                <a:solidFill>
                  <a:srgbClr val="000000"/>
                </a:solidFill>
                <a:latin typeface="ArialMT"/>
              </a:rPr>
              <a:t>Офіційний лист з пріоритетами та процедурою попереднього відбору проєктів де плануєте залучати МОН України надійде згодом до ЗВО України 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327549130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Office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Aptos</vt:lpstr>
      <vt:lpstr>Arial</vt:lpstr>
      <vt:lpstr>Arial-BoldMT</vt:lpstr>
      <vt:lpstr>ArialMT</vt:lpstr>
      <vt:lpstr>Calibri</vt:lpstr>
      <vt:lpstr>Calibri Light</vt:lpstr>
      <vt:lpstr>NotoSansSymbols</vt:lpstr>
      <vt:lpstr>Ubuntu</vt:lpstr>
      <vt:lpstr>2_Тема Office</vt:lpstr>
      <vt:lpstr>Національні пріоритети для проєктів: за участі МОН України (Strand 3 чи 2 якщо плануєте 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Катерина Жданова</dc:creator>
  <cp:lastModifiedBy>Світлана Шитікова</cp:lastModifiedBy>
  <cp:revision>127</cp:revision>
  <dcterms:created xsi:type="dcterms:W3CDTF">2021-12-15T10:56:12Z</dcterms:created>
  <dcterms:modified xsi:type="dcterms:W3CDTF">2024-12-12T07:46:24Z</dcterms:modified>
</cp:coreProperties>
</file>