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56" r:id="rId2"/>
    <p:sldId id="258" r:id="rId3"/>
    <p:sldId id="325" r:id="rId4"/>
    <p:sldId id="326" r:id="rId5"/>
    <p:sldId id="324" r:id="rId6"/>
    <p:sldId id="271" r:id="rId7"/>
    <p:sldId id="327" r:id="rId8"/>
    <p:sldId id="301" r:id="rId9"/>
    <p:sldId id="319" r:id="rId10"/>
    <p:sldId id="275" r:id="rId11"/>
    <p:sldId id="304" r:id="rId12"/>
    <p:sldId id="306" r:id="rId13"/>
    <p:sldId id="307" r:id="rId14"/>
    <p:sldId id="310" r:id="rId15"/>
    <p:sldId id="311" r:id="rId16"/>
    <p:sldId id="328" r:id="rId17"/>
    <p:sldId id="273" r:id="rId18"/>
    <p:sldId id="277" r:id="rId19"/>
    <p:sldId id="267" r:id="rId20"/>
    <p:sldId id="278" r:id="rId21"/>
    <p:sldId id="279" r:id="rId22"/>
    <p:sldId id="329" r:id="rId23"/>
    <p:sldId id="280" r:id="rId24"/>
    <p:sldId id="320" r:id="rId25"/>
    <p:sldId id="321" r:id="rId26"/>
    <p:sldId id="323" r:id="rId27"/>
    <p:sldId id="322" r:id="rId28"/>
    <p:sldId id="282" r:id="rId29"/>
    <p:sldId id="281" r:id="rId30"/>
    <p:sldId id="272" r:id="rId31"/>
    <p:sldId id="276" r:id="rId32"/>
    <p:sldId id="274" r:id="rId33"/>
    <p:sldId id="297" r:id="rId34"/>
    <p:sldId id="298" r:id="rId35"/>
    <p:sldId id="330" r:id="rId36"/>
    <p:sldId id="331" r:id="rId37"/>
    <p:sldId id="332" r:id="rId38"/>
    <p:sldId id="318" r:id="rId39"/>
    <p:sldId id="312" r:id="rId40"/>
    <p:sldId id="317" r:id="rId41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4" d="100"/>
          <a:sy n="44" d="100"/>
        </p:scale>
        <p:origin x="66" y="8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FBA576-8CE2-4FA2-B4D6-3F5286D4BB9A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362931-248A-4A1C-BFF4-416A5E81BBF9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86572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D8FDA4-DBAE-43D9-A2D4-16A88C85E1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3A73FBF8-A838-461A-963D-95E399660B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D3F5D18D-78F7-4513-AC23-E7F77EC0DD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483D-2F4C-47E5-9712-CC2C7AAE40BB}" type="datetimeFigureOut">
              <a:rPr lang="uk-UA" smtClean="0"/>
              <a:t>04.12.2024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3D4EFD2A-7B7B-48F0-AAAC-8E107013C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09CEC1F0-C5E4-41BA-902F-4BC9040C4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E1F03-54EE-4D9C-9016-C35B6F4CD5F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988063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0A9C98-831B-4114-AC1D-F4C912AA3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7AC7D54C-73F9-4CB4-80A5-F0D7EBF313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CDC9B70F-0CD2-4121-BFA4-F9A236651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483D-2F4C-47E5-9712-CC2C7AAE40BB}" type="datetimeFigureOut">
              <a:rPr lang="uk-UA" smtClean="0"/>
              <a:t>04.12.2024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42CE3BCC-6F0A-4762-AB45-0F1B58390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537EA967-B1C0-4BF2-89FA-32237DE7B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E1F03-54EE-4D9C-9016-C35B6F4CD5F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84760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0D5BF9-7986-47DD-AA7A-01D21225B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10D2BEC0-8AAF-4F5F-83C0-B69F927FCB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AB77B049-4998-4878-8940-003974495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483D-2F4C-47E5-9712-CC2C7AAE40BB}" type="datetimeFigureOut">
              <a:rPr lang="uk-UA" smtClean="0"/>
              <a:t>04.12.2024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8CB49258-E246-47E3-A49B-F12B42023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4F08C326-8696-4FE6-A34A-AB8BE00B5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E1F03-54EE-4D9C-9016-C35B6F4CD5F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63619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881560-B490-4406-9201-8C922F7B9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2F9AA431-6022-4F01-8870-63FCC6D478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173E3178-71BB-4BC6-AEDD-D65D3029F3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7EA7C71C-21D7-439D-8196-061D5585E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483D-2F4C-47E5-9712-CC2C7AAE40BB}" type="datetimeFigureOut">
              <a:rPr lang="uk-UA" smtClean="0"/>
              <a:t>04.12.2024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0FCE3C52-7BB2-41E9-93C2-0121AA4E7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48D21442-5E4C-4EC9-AD05-AE1DC7C1C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E1F03-54EE-4D9C-9016-C35B6F4CD5F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38196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7648E2-4B15-45FA-A4AB-2FD086300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7D491524-7174-4ABC-B905-223091EF42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9D824589-24D9-40BB-AE7A-BB05262C74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C592DBA3-ADCC-4AFA-B17B-FF7B328463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AAB5959D-A00C-4DC7-A2EC-65060FE3F8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8B380F33-F0DB-4490-80A4-A328D4ED3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483D-2F4C-47E5-9712-CC2C7AAE40BB}" type="datetimeFigureOut">
              <a:rPr lang="uk-UA" smtClean="0"/>
              <a:t>04.12.2024</a:t>
            </a:fld>
            <a:endParaRPr lang="uk-UA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0024C500-0AC5-4593-A196-7FD54C0C9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F71BCEB1-2156-427D-9484-1E8F3001C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E1F03-54EE-4D9C-9016-C35B6F4CD5F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61308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65427F-B21D-4831-A3B7-B24BED91A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10B89A91-A167-482F-9408-51E030E40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483D-2F4C-47E5-9712-CC2C7AAE40BB}" type="datetimeFigureOut">
              <a:rPr lang="uk-UA" smtClean="0"/>
              <a:t>04.12.2024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B22109F8-1A99-4E76-AB57-AB705F271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4BCF84E9-4024-48FF-A9E9-AF29C793F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E1F03-54EE-4D9C-9016-C35B6F4CD5F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35654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6519A6B2-CD97-4413-AD48-237FADC5F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483D-2F4C-47E5-9712-CC2C7AAE40BB}" type="datetimeFigureOut">
              <a:rPr lang="uk-UA" smtClean="0"/>
              <a:t>04.12.2024</a:t>
            </a:fld>
            <a:endParaRPr lang="uk-UA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43D91978-A703-435F-93E1-0CA6A4B49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D6A4772C-FC29-4EEC-9535-0A3D03139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E1F03-54EE-4D9C-9016-C35B6F4CD5F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79936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3182AD-33C8-4196-BA93-EFA1AD52E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F15B0000-16B9-4695-A0AA-DB01EBFB24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6B07DF0F-5B3F-492B-90CE-CFB33FA50D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8EF102D7-A425-4F02-A799-F6081E6236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483D-2F4C-47E5-9712-CC2C7AAE40BB}" type="datetimeFigureOut">
              <a:rPr lang="uk-UA" smtClean="0"/>
              <a:t>04.12.2024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FD9602FE-FD39-449D-8D1E-437496BD3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D3D73A57-225B-422D-BE23-EB17F795B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E1F03-54EE-4D9C-9016-C35B6F4CD5F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67124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F2617B-578E-4128-9FBB-7FEAC4274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B8DB5001-B3E7-4E80-9E24-0E9F1EF376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9A848374-B6D8-4D6C-A682-205B939DFE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F84BB17A-44EA-4DF8-B0A6-B77632E5C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483D-2F4C-47E5-9712-CC2C7AAE40BB}" type="datetimeFigureOut">
              <a:rPr lang="uk-UA" smtClean="0"/>
              <a:t>04.12.2024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04BE2D17-D51A-427E-B3D3-9D2EE1127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16CF3C10-956E-4FEE-9EF1-17D6CC601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E1F03-54EE-4D9C-9016-C35B6F4CD5F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116120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33FA89-723D-4A4E-897B-7BFD306BE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932F4F6B-2656-4F3A-9AE3-A6066D423F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522C2FC4-9AD6-43D1-8B4E-0BB75ADE4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483D-2F4C-47E5-9712-CC2C7AAE40BB}" type="datetimeFigureOut">
              <a:rPr lang="uk-UA" smtClean="0"/>
              <a:t>04.12.2024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A9A29C3F-538D-42D9-B643-852792CFE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52B4857C-A0EF-41E1-B32E-06EFF2B81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E1F03-54EE-4D9C-9016-C35B6F4CD5F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782923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A5DF6513-7B6B-426C-AEFB-921712FBC6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73618B55-0AFE-46ED-BE94-09159F69C8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DF54FA74-3FF5-4111-898A-6640A7D56B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483D-2F4C-47E5-9712-CC2C7AAE40BB}" type="datetimeFigureOut">
              <a:rPr lang="uk-UA" smtClean="0"/>
              <a:t>04.12.2024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0C94D2F6-52D0-49AA-9D37-EE837E201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05978725-B404-4E36-8FE2-0400C40CAC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E1F03-54EE-4D9C-9016-C35B6F4CD5F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90285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501E05C3-A95D-4DFF-AD6D-9BCE5B4F3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32A68725-0AF6-4940-8420-CD8C5B563E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B3544BD4-7AEE-4C8F-8B49-2A6FEA6FEE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C4483D-2F4C-47E5-9712-CC2C7AAE40BB}" type="datetimeFigureOut">
              <a:rPr lang="uk-UA" smtClean="0"/>
              <a:t>04.12.2024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18CC4B97-559F-44A8-8771-9A02A12E93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271E7E13-75D1-4C25-AF31-C7967558F3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AE1F03-54EE-4D9C-9016-C35B6F4CD5F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49072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ec.europa.eu/info/funding-tenders/opportunities/portal/screen/opportunities/topic-details/ERASMUS-JMO-2025-CHAIR?isExactMatch=true&amp;status=31094501,31094502&amp;programmePeriod=2021%20-%202027&amp;frameworkProgramme=43353764&amp;callIdentifier=ERASMUS-JMO-2025-HEI-TCH-RSCH&amp;order=DESC&amp;pageNumber=1&amp;pageSize=50&amp;sortBy=startDate" TargetMode="External"/><Relationship Id="rId2" Type="http://schemas.openxmlformats.org/officeDocument/2006/relationships/hyperlink" Target="https://ec.europa.eu/info/funding-tenders/opportunities/portal/screen/opportunities/topic-details/ERASMUS-JMO-2025-MODULE?isExactMatch=true&amp;status=31094501,31094502&amp;programmePeriod=2021%20-%202027&amp;frameworkProgramme=43353764&amp;callIdentifier=ERASMUS-JMO-2025-HEI-TCH-RSCH&amp;order=DESC&amp;pageNumber=1&amp;pageSize=50&amp;sortBy=startDate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c.europa.eu/info/funding-tenders/opportunities/portal/screen/opportunities/topic-details/ERASMUS-JMO-2025-COE?isExactMatch=true&amp;status=31094501,31094502&amp;programmePeriod=2021%20-%202027&amp;frameworkProgramme=43353764&amp;callIdentifier=ERASMUS-JMO-2025-HEI-TCH-RSCH&amp;order=DESC&amp;pageNumber=1&amp;pageSize=50&amp;sortBy=startDate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ec.europa.eu/info/funding-tenders/opportunities/portal/screen/opportunities/calls-for-proposals?order=DESC&amp;pageNumber=1&amp;pageSize=50&amp;sortBy=startDate&amp;isExactMatch=true&amp;status=31094501,31094502&amp;programmePeriod=2021%20-%202027&amp;frameworkProgramme=43353764&amp;callIdentifier=ERASMUS-JMO-2025-HEI-TCH-RSCH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EACEA-AJM@ec.europa.eu" TargetMode="External"/><Relationship Id="rId2" Type="http://schemas.openxmlformats.org/officeDocument/2006/relationships/hyperlink" Target="https://ec.europa.eu/info/funding-tenders/opportunities/portal/screen/home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erasmus-plus.ec.europa.eu/erasmus-programme-guide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erasmus-plus.ec.europa.eu/erasmus-programme-guide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erasmus-plus.ec.europa.eu/erasmus-programme-guide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erasmus-plus.ec.europa.eu/erasmus-programme-guide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erasmus-plus.ec.europa.eu/erasmus-programme-guide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erasmus-plus.ec.europa.eu/erasmus-programme-guide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erasmus-plus.ec.europa.eu/erasmus-programme-guide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erasmus-plus.ec.europa.eu/erasmus-programme-guide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s://erasmus-plus.ec.europa.eu/erasmus-programme-guide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erasmusplus.org.ua/pro-nas.html" TargetMode="External"/><Relationship Id="rId2" Type="http://schemas.openxmlformats.org/officeDocument/2006/relationships/hyperlink" Target="https://erasmusplus.org.ua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c.europa.eu/info/funding-tenders/opportunities/portal/screen/how-to-participate/reference-documents" TargetMode="Externa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ec.europa.eu/info/funding-tenders/opportunities/portal/screen/opportunities/calls-for-proposals?isExactMatch=true&amp;status=31094501,31094502&amp;frameworkProgramme=43353764&amp;order=DESC&amp;pageNumber=1&amp;pageSize=50&amp;sortBy=startDate" TargetMode="External"/><Relationship Id="rId2" Type="http://schemas.openxmlformats.org/officeDocument/2006/relationships/hyperlink" Target="https://ecas.ec.europa.eu/cas/oauth2/authorize?client_id=2kAMiBKVhNNv5Z1prCLSN8MvMKLOvt2lWcRhkzWFjJGhnC14ODTMd7aKnS0gtceZXhKVEeFXrgj95zqckkVF7E-Jj71zxYb8yrKQaSDgC0k5O&amp;redirect_uri=https://ec.europa.eu/info/funding-tenders/opportunities/portal/&amp;response_type=id_token&amp;scope=openid%20email%20profile&amp;state=3bb38265be654af986e95355ccec7f67&amp;nonce=046ad4b6f20949778b8c95cb476faecd&amp;req_cnf=eyJrdHkiOiJFQyIsImNydiI6IlAtMjU2IiwieCI6InJ4WnZiaXU4MDVFbUJNUzlacGtRUjN3bm42dGNWeU9TN00xVGgwVm5zYVEiLCJ5IjoibkxJb1hlNUhONmQ3Mzl1T1l4QWw0Z3UtREhSMUJxTnBMcFZZbDMxTTQwSSJ9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ebgate.ec.europa.eu/funding-tenders-opportunities/display/OM/Online+Manual" TargetMode="External"/><Relationship Id="rId4" Type="http://schemas.openxmlformats.org/officeDocument/2006/relationships/hyperlink" Target="https://ec.europa.eu/info/funding-tenders/opportunities/portal/screen/how-to-participate/participant-register" TargetMode="Externa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ec.europa.eu/info/funding-tenders/opportunities/portal/screen/opportunities/projects-results?order=DESC&amp;pageNumber=1&amp;pageSize=50&amp;sortBy=title&amp;keywords=%20Ukraine&amp;isExactMatch=true&amp;programmePeriod=2021%20-%202027&amp;frameworkProgramme=43353764&amp;topicAbbreviation=ERASMUS-JMO-2021-MODULE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ec.europa.eu/info/funding-tenders/opportunities/portal/screen/opportunities/projects-results?order=DESC&amp;pageNumber=1&amp;pageSize=50&amp;sortBy=title&amp;keywords=%20Ukraine&amp;isExactMatch=true&amp;programmePeriod=2021%20-%202027&amp;frameworkProgramme=43353764&amp;topicAbbreviation=ERASMUS-JMO-2022-CHAIR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ec.europa.eu/info/funding-tenders/opportunities/portal/screen/opportunities/projects-results?keywords=%20Ukraine&amp;isExactMatch=true&amp;programmePeriod=2021%20-%202027&amp;frameworkProgramme=43353764&amp;topicAbbreviation=ERASMUS-JMO-2022-COE&amp;order=DESC&amp;pageNumber=1&amp;pageSize=10&amp;sortBy=title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c.europa.eu/info/funding-tenders/opportunities/portal/screen/opportunities/projects-details/43353764/101085647/ERASMUS2027?keywords=%20Ukraine&amp;isExactMatch=true&amp;programmePeriod=2021%20-%202027&amp;frameworkProgramme=43353764&amp;topicAbbreviation=ERASMUS-JMO-2022-COE&amp;order=DESC&amp;pageNumber=1&amp;pageSize=10&amp;sortBy=title" TargetMode="Externa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eacea.ec.europa.eu/index_en" TargetMode="External"/><Relationship Id="rId3" Type="http://schemas.openxmlformats.org/officeDocument/2006/relationships/hyperlink" Target="https://erasmusplus.org.ua/novyny/4147-novyi-portal-dlia-pidtrymky-doslidnykiv-ukrainy-vid-yes-european-research-area-for-ukraine-era4ukraine.html" TargetMode="External"/><Relationship Id="rId7" Type="http://schemas.openxmlformats.org/officeDocument/2006/relationships/hyperlink" Target="https://erasmus-plus.ec.europa.eu/programme-guide/erasmusplus-programme-guide" TargetMode="External"/><Relationship Id="rId2" Type="http://schemas.openxmlformats.org/officeDocument/2006/relationships/hyperlink" Target="https://erasmusplus.org.ua/novyny/4158-initsiatyva-academics-to-academics-a2a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rasmus-plus.ec.europa.eu/" TargetMode="External"/><Relationship Id="rId5" Type="http://schemas.openxmlformats.org/officeDocument/2006/relationships/hyperlink" Target="https://webgate.ec.europa.eu/funding-tenders-opportunities/display/OM/Online+Manual" TargetMode="External"/><Relationship Id="rId4" Type="http://schemas.openxmlformats.org/officeDocument/2006/relationships/hyperlink" Target="https://erasmusplus.org.ua/novyny/4142-vazhlyvo-dlia-vykonavtsiv-ta-potentsiinykh-uchasnykiv-prohramy-yes-erazmus.html" TargetMode="External"/><Relationship Id="rId9" Type="http://schemas.openxmlformats.org/officeDocument/2006/relationships/hyperlink" Target="https://ec.europa.eu/info/funding-tenders/opportunities/portal/screen/home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erasmusplus.org.ua/erasmus/novyny-i-baza-proektiv.html" TargetMode="External"/><Relationship Id="rId2" Type="http://schemas.openxmlformats.org/officeDocument/2006/relationships/hyperlink" Target="https://ec.europa.eu/programmes/erasmus-plus/projects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erasmusplus.org.ua/" TargetMode="External"/><Relationship Id="rId4" Type="http://schemas.openxmlformats.org/officeDocument/2006/relationships/hyperlink" Target="https://erasmusplus.mci-events.eu/speakers/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ERASMUSPLUS.ORG.UA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facebook.com/NEOinUkraine/" TargetMode="External"/><Relationship Id="rId4" Type="http://schemas.openxmlformats.org/officeDocument/2006/relationships/hyperlink" Target="mailto:office@erasmusplus.org.u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67E802-7E7B-4C1F-972E-0CC794F5E7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210" y="3638281"/>
            <a:ext cx="6648601" cy="1047960"/>
          </a:xfrm>
          <a:solidFill>
            <a:srgbClr val="FFFF00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uk-UA" sz="2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Можливості у сфері вищої освіти – Європейські студії для України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AD48A8A2-B35F-4F5A-9351-DA88439C9E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337" y="4943567"/>
            <a:ext cx="7190342" cy="482843"/>
          </a:xfrm>
        </p:spPr>
        <p:txBody>
          <a:bodyPr>
            <a:normAutofit/>
          </a:bodyPr>
          <a:lstStyle/>
          <a:p>
            <a:pPr algn="l"/>
            <a:r>
              <a:rPr lang="uk-UA" sz="2200" b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Спікер</a:t>
            </a:r>
            <a:r>
              <a:rPr lang="uk-UA" sz="2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ru-RU" sz="2200" b="1" dirty="0">
                <a:solidFill>
                  <a:srgbClr val="002060"/>
                </a:solidFill>
              </a:rPr>
              <a:t>Петро </a:t>
            </a:r>
            <a:r>
              <a:rPr lang="uk-UA" sz="2200" b="1" dirty="0">
                <a:solidFill>
                  <a:srgbClr val="002060"/>
                </a:solidFill>
              </a:rPr>
              <a:t>Крайнік, менеджер напряму </a:t>
            </a:r>
            <a:r>
              <a:rPr lang="ru-RU" sz="2200" b="1" dirty="0">
                <a:solidFill>
                  <a:srgbClr val="002060"/>
                </a:solidFill>
              </a:rPr>
              <a:t>Жан Моне</a:t>
            </a:r>
            <a:endParaRPr lang="uk-UA" sz="2200" dirty="0">
              <a:solidFill>
                <a:srgbClr val="002060"/>
              </a:solidFill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4BA1AC6F-DDE3-FBA8-A425-3054267B0620}"/>
              </a:ext>
            </a:extLst>
          </p:cNvPr>
          <p:cNvSpPr txBox="1">
            <a:spLocks/>
          </p:cNvSpPr>
          <p:nvPr/>
        </p:nvSpPr>
        <p:spPr>
          <a:xfrm>
            <a:off x="154144" y="1775614"/>
            <a:ext cx="5670923" cy="1047960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uk-UA" sz="2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Напрям Жан Моне 2025</a:t>
            </a:r>
          </a:p>
        </p:txBody>
      </p:sp>
    </p:spTree>
    <p:extLst>
      <p:ext uri="{BB962C8B-B14F-4D97-AF65-F5344CB8AC3E}">
        <p14:creationId xmlns:p14="http://schemas.microsoft.com/office/powerpoint/2010/main" val="2191033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B1AB66FD-1E98-40BD-B96B-A513271996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517" y="1456656"/>
            <a:ext cx="10608694" cy="4703512"/>
          </a:xfrm>
        </p:spPr>
        <p:txBody>
          <a:bodyPr>
            <a:noAutofit/>
          </a:bodyPr>
          <a:lstStyle/>
          <a:p>
            <a:pPr lvl="0" algn="just">
              <a:defRPr/>
            </a:pPr>
            <a:r>
              <a:rPr lang="uk-UA" sz="3200" b="1" dirty="0">
                <a:solidFill>
                  <a:srgbClr val="002060"/>
                </a:solidFill>
                <a:cs typeface="Arial" panose="020B0604020202020204" pitchFamily="34" charset="0"/>
              </a:rPr>
              <a:t>Інклюзія і різноманіття/</a:t>
            </a:r>
            <a:r>
              <a:rPr lang="en-US" sz="3200" b="1" dirty="0">
                <a:solidFill>
                  <a:srgbClr val="002060"/>
                </a:solidFill>
                <a:cs typeface="Arial" panose="020B0604020202020204" pitchFamily="34" charset="0"/>
              </a:rPr>
              <a:t>INCLUSION AND DIVERSITY</a:t>
            </a:r>
            <a:endParaRPr lang="uk-UA" sz="3200" b="1" dirty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lvl="0" algn="just">
              <a:defRPr/>
            </a:pPr>
            <a:r>
              <a:rPr lang="uk-UA" sz="3200" b="1" dirty="0">
                <a:solidFill>
                  <a:srgbClr val="002060"/>
                </a:solidFill>
                <a:cs typeface="Arial" panose="020B0604020202020204" pitchFamily="34" charset="0"/>
              </a:rPr>
              <a:t>Цифрова трансформація/</a:t>
            </a:r>
            <a:r>
              <a:rPr lang="en-US" sz="3200" b="1" dirty="0">
                <a:solidFill>
                  <a:srgbClr val="002060"/>
                </a:solidFill>
                <a:cs typeface="Arial" panose="020B0604020202020204" pitchFamily="34" charset="0"/>
              </a:rPr>
              <a:t>DIGITAL TRANSFORMATION</a:t>
            </a:r>
            <a:endParaRPr lang="uk-UA" sz="3200" b="1" dirty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lvl="0" algn="just">
              <a:defRPr/>
            </a:pPr>
            <a:r>
              <a:rPr lang="uk-UA" sz="3200" b="1" dirty="0">
                <a:solidFill>
                  <a:srgbClr val="002060"/>
                </a:solidFill>
                <a:cs typeface="Arial" panose="020B0604020202020204" pitchFamily="34" charset="0"/>
              </a:rPr>
              <a:t>Довкілля та боротьба проти зміни клімату/</a:t>
            </a:r>
            <a:r>
              <a:rPr lang="en-US" sz="3200" b="1" dirty="0">
                <a:solidFill>
                  <a:srgbClr val="002060"/>
                </a:solidFill>
                <a:cs typeface="Arial" panose="020B0604020202020204" pitchFamily="34" charset="0"/>
              </a:rPr>
              <a:t>ENVIRONMENT AND FIGHT AGAINST CLIMATE CHANGE</a:t>
            </a:r>
            <a:endParaRPr lang="uk-UA" sz="3200" b="1" dirty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lvl="0" algn="just">
              <a:defRPr/>
            </a:pPr>
            <a:r>
              <a:rPr lang="uk-UA" sz="3200" b="1" dirty="0">
                <a:solidFill>
                  <a:srgbClr val="002060"/>
                </a:solidFill>
                <a:cs typeface="Arial" panose="020B0604020202020204" pitchFamily="34" charset="0"/>
              </a:rPr>
              <a:t>Участь у демократичному житті, спільні цінності</a:t>
            </a:r>
            <a:r>
              <a:rPr lang="en-US" sz="3200" b="1" dirty="0">
                <a:solidFill>
                  <a:srgbClr val="002060"/>
                </a:solidFill>
                <a:cs typeface="Arial" panose="020B0604020202020204" pitchFamily="34" charset="0"/>
              </a:rPr>
              <a:t> </a:t>
            </a:r>
            <a:r>
              <a:rPr lang="uk-UA" sz="3200" b="1" dirty="0">
                <a:solidFill>
                  <a:srgbClr val="002060"/>
                </a:solidFill>
                <a:cs typeface="Arial" panose="020B0604020202020204" pitchFamily="34" charset="0"/>
              </a:rPr>
              <a:t>та залучення до життя громад/</a:t>
            </a:r>
            <a:r>
              <a:rPr lang="en-US" sz="3200" b="1" dirty="0">
                <a:solidFill>
                  <a:srgbClr val="002060"/>
                </a:solidFill>
                <a:cs typeface="Arial" panose="020B0604020202020204" pitchFamily="34" charset="0"/>
              </a:rPr>
              <a:t>PARTICIPATION IN DEMOCRATIC LIFE, COMMON VALUES AND CIVIC ENGAGEMENT</a:t>
            </a:r>
            <a:endParaRPr lang="uk-UA" sz="3200" b="1" dirty="0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44F977B5-01E1-45ED-9262-11DC3FDE8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07" y="354108"/>
            <a:ext cx="9132983" cy="725545"/>
          </a:xfrm>
        </p:spPr>
        <p:txBody>
          <a:bodyPr>
            <a:normAutofit/>
          </a:bodyPr>
          <a:lstStyle/>
          <a:p>
            <a:r>
              <a:rPr lang="uk-UA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Пріоритети Програми ЄС Еразмус+</a:t>
            </a:r>
            <a:endParaRPr lang="uk-UA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22853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FBF5F2-64DD-24F1-BA01-1EFD6BC53F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732D1B0A-6502-CF01-EBEB-6D1065B940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654" y="1665203"/>
            <a:ext cx="9437620" cy="4703512"/>
          </a:xfrm>
        </p:spPr>
        <p:txBody>
          <a:bodyPr>
            <a:noAutofit/>
          </a:bodyPr>
          <a:lstStyle/>
          <a:p>
            <a:pPr lvl="0" algn="just">
              <a:defRPr/>
            </a:pPr>
            <a:r>
              <a:rPr lang="uk-UA" sz="3200" b="1" dirty="0">
                <a:solidFill>
                  <a:srgbClr val="002060"/>
                </a:solidFill>
                <a:cs typeface="Arial" panose="020B0604020202020204" pitchFamily="34" charset="0"/>
              </a:rPr>
              <a:t>Повага до цінностей ЄС</a:t>
            </a:r>
          </a:p>
          <a:p>
            <a:pPr lvl="0" algn="just">
              <a:defRPr/>
            </a:pPr>
            <a:r>
              <a:rPr lang="uk-UA" sz="3200" b="1" dirty="0">
                <a:solidFill>
                  <a:srgbClr val="002060"/>
                </a:solidFill>
                <a:cs typeface="Arial" panose="020B0604020202020204" pitchFamily="34" charset="0"/>
              </a:rPr>
              <a:t>Захист, здоров'я і безпека учасників як важливі принципи Програми</a:t>
            </a:r>
          </a:p>
          <a:p>
            <a:pPr lvl="0" algn="just">
              <a:defRPr/>
            </a:pPr>
            <a:r>
              <a:rPr lang="uk-UA" sz="3200" b="1" dirty="0">
                <a:solidFill>
                  <a:srgbClr val="002060"/>
                </a:solidFill>
                <a:cs typeface="Arial" panose="020B0604020202020204" pitchFamily="34" charset="0"/>
              </a:rPr>
              <a:t>Багатомовність як символ єдності в різноманітті</a:t>
            </a:r>
          </a:p>
          <a:p>
            <a:pPr lvl="0" algn="just">
              <a:defRPr/>
            </a:pPr>
            <a:r>
              <a:rPr lang="uk-UA" sz="3200" b="1" dirty="0">
                <a:solidFill>
                  <a:srgbClr val="002060"/>
                </a:solidFill>
                <a:cs typeface="Arial" panose="020B0604020202020204" pitchFamily="34" charset="0"/>
              </a:rPr>
              <a:t>Міжнародний вимір, тобто міжнародна співпраця з третіми країнами, не асоційованими до Програми</a:t>
            </a:r>
          </a:p>
          <a:p>
            <a:pPr lvl="0" algn="just">
              <a:defRPr/>
            </a:pPr>
            <a:r>
              <a:rPr lang="uk-UA" sz="3200" b="1" dirty="0">
                <a:solidFill>
                  <a:srgbClr val="002060"/>
                </a:solidFill>
                <a:cs typeface="Arial" panose="020B0604020202020204" pitchFamily="34" charset="0"/>
              </a:rPr>
              <a:t>Визнання та </a:t>
            </a:r>
            <a:r>
              <a:rPr lang="uk-UA" sz="3200" b="1" dirty="0" err="1">
                <a:solidFill>
                  <a:srgbClr val="002060"/>
                </a:solidFill>
                <a:cs typeface="Arial" panose="020B0604020202020204" pitchFamily="34" charset="0"/>
              </a:rPr>
              <a:t>валідація</a:t>
            </a:r>
            <a:r>
              <a:rPr lang="uk-UA" sz="3200" b="1" dirty="0">
                <a:solidFill>
                  <a:srgbClr val="002060"/>
                </a:solidFill>
                <a:cs typeface="Arial" panose="020B0604020202020204" pitchFamily="34" charset="0"/>
              </a:rPr>
              <a:t> навичок і кваліфікацій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09445E7-C006-351D-CA26-FB52AB315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07" y="354108"/>
            <a:ext cx="9132983" cy="725545"/>
          </a:xfrm>
        </p:spPr>
        <p:txBody>
          <a:bodyPr>
            <a:normAutofit/>
          </a:bodyPr>
          <a:lstStyle/>
          <a:p>
            <a:r>
              <a:rPr lang="uk-UA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Важливі риси Програми ЄС Еразмус+</a:t>
            </a:r>
            <a:endParaRPr lang="uk-UA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414163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3CDDEB-A0FD-DEDF-2871-ABC85B961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6DC593F4-3220-39DC-ED79-A4563D2402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507" y="1800380"/>
            <a:ext cx="9323973" cy="3814357"/>
          </a:xfrm>
        </p:spPr>
        <p:txBody>
          <a:bodyPr>
            <a:noAutofit/>
          </a:bodyPr>
          <a:lstStyle/>
          <a:p>
            <a:pPr lvl="0" algn="just">
              <a:defRPr/>
            </a:pPr>
            <a:r>
              <a:rPr lang="uk-UA" sz="3200" b="1" dirty="0">
                <a:solidFill>
                  <a:srgbClr val="002060"/>
                </a:solidFill>
                <a:cs typeface="Arial" panose="020B0604020202020204" pitchFamily="34" charset="0"/>
              </a:rPr>
              <a:t>Комунікаційні проєкти та їх результати для максимального впливу</a:t>
            </a:r>
          </a:p>
          <a:p>
            <a:pPr lvl="0" algn="just">
              <a:defRPr/>
            </a:pPr>
            <a:r>
              <a:rPr lang="uk-UA" sz="3200" b="1" dirty="0">
                <a:solidFill>
                  <a:srgbClr val="002060"/>
                </a:solidFill>
                <a:cs typeface="Arial" panose="020B0604020202020204" pitchFamily="34" charset="0"/>
              </a:rPr>
              <a:t>Вимоги Програми Еразмус+ щодо відкритого доступу  до навчальних матеріалів</a:t>
            </a:r>
          </a:p>
          <a:p>
            <a:pPr lvl="0" algn="just">
              <a:defRPr/>
            </a:pPr>
            <a:r>
              <a:rPr lang="uk-UA" sz="3200" b="1" dirty="0">
                <a:solidFill>
                  <a:srgbClr val="002060"/>
                </a:solidFill>
                <a:cs typeface="Arial" panose="020B0604020202020204" pitchFamily="34" charset="0"/>
              </a:rPr>
              <a:t>Вимоги Програми Еразмус+ щодо відкритого доступу  до дослідження та даних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72DB5DC9-3227-4BD4-FD6E-33B6887C3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07" y="354108"/>
            <a:ext cx="9132983" cy="725545"/>
          </a:xfrm>
        </p:spPr>
        <p:txBody>
          <a:bodyPr>
            <a:normAutofit/>
          </a:bodyPr>
          <a:lstStyle/>
          <a:p>
            <a:r>
              <a:rPr lang="uk-UA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Важливі риси Програми ЄС Еразмус+</a:t>
            </a:r>
            <a:endParaRPr lang="uk-UA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013651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EB9823-801F-D078-5B80-271634EA57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150794B5-5BCD-93B7-6D33-A47EC73AF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475" y="1825625"/>
            <a:ext cx="10228224" cy="2455363"/>
          </a:xfrm>
        </p:spPr>
        <p:txBody>
          <a:bodyPr>
            <a:noAutofit/>
          </a:bodyPr>
          <a:lstStyle/>
          <a:p>
            <a:pPr lvl="0" algn="just">
              <a:defRPr/>
            </a:pPr>
            <a:r>
              <a:rPr lang="uk-UA" sz="3200" b="1" dirty="0">
                <a:solidFill>
                  <a:srgbClr val="002060"/>
                </a:solidFill>
                <a:cs typeface="Arial" panose="020B0604020202020204" pitchFamily="34" charset="0"/>
              </a:rPr>
              <a:t>пропонує можливості у сфері вищої освіти та в інших сферах освіти і навчання та сприяє поширенню знань про питання інтеграції до Європейського Союзу.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FB4489F0-EC57-FF3D-B000-132CB3B46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07" y="354108"/>
            <a:ext cx="9132983" cy="725545"/>
          </a:xfrm>
        </p:spPr>
        <p:txBody>
          <a:bodyPr>
            <a:normAutofit/>
          </a:bodyPr>
          <a:lstStyle/>
          <a:p>
            <a:r>
              <a:rPr lang="uk-UA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Напрям Жан Моне Програми ЄС Еразмус+</a:t>
            </a:r>
            <a:endParaRPr lang="uk-UA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76B771-A13B-764E-A04B-7F3728B60DD2}"/>
              </a:ext>
            </a:extLst>
          </p:cNvPr>
          <p:cNvSpPr txBox="1"/>
          <p:nvPr/>
        </p:nvSpPr>
        <p:spPr>
          <a:xfrm>
            <a:off x="123474" y="3815162"/>
            <a:ext cx="1153098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 algn="just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uk-UA" sz="3200" dirty="0">
                <a:solidFill>
                  <a:srgbClr val="002060"/>
                </a:solidFill>
                <a:cs typeface="Arial" panose="020B0604020202020204" pitchFamily="34" charset="0"/>
              </a:rPr>
              <a:t>у сфері вищої освіти спрямований на вивчення Європейського Союзу, що стосується викладання, навчання та дослідження ЄС, його історії, цілей, структур, функцій та/або політики, поширення знань про життя в ЄС, про вплив політик ЄС в різних сферах на різних рівнях.</a:t>
            </a:r>
          </a:p>
        </p:txBody>
      </p:sp>
    </p:spTree>
    <p:extLst>
      <p:ext uri="{BB962C8B-B14F-4D97-AF65-F5344CB8AC3E}">
        <p14:creationId xmlns:p14="http://schemas.microsoft.com/office/powerpoint/2010/main" val="24254652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93FE390C-CCF9-4C18-A1C9-24E9F9876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07" y="354108"/>
            <a:ext cx="9132983" cy="725545"/>
          </a:xfrm>
        </p:spPr>
        <p:txBody>
          <a:bodyPr>
            <a:normAutofit fontScale="90000"/>
          </a:bodyPr>
          <a:lstStyle/>
          <a:p>
            <a:r>
              <a:rPr lang="uk-UA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Які типи проєктів підтримуються для України?</a:t>
            </a:r>
            <a:endParaRPr lang="uk-UA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8CE5BC-C1CD-41DC-939C-49FF02A8F6D0}"/>
              </a:ext>
            </a:extLst>
          </p:cNvPr>
          <p:cNvSpPr txBox="1"/>
          <p:nvPr/>
        </p:nvSpPr>
        <p:spPr>
          <a:xfrm>
            <a:off x="330507" y="2214781"/>
            <a:ext cx="10805765" cy="347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90000"/>
              </a:lnSpc>
              <a:spcAft>
                <a:spcPts val="600"/>
              </a:spcAft>
              <a:defRPr/>
            </a:pPr>
            <a:r>
              <a:rPr lang="uk-UA" sz="3200" b="1" dirty="0">
                <a:solidFill>
                  <a:srgbClr val="002060"/>
                </a:solidFill>
              </a:rPr>
              <a:t>Проєкти з викладання та досліджень у сфері вищої освіти/ </a:t>
            </a:r>
          </a:p>
          <a:p>
            <a:pPr lvl="0" algn="just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3200" b="1" dirty="0">
                <a:solidFill>
                  <a:srgbClr val="002060"/>
                </a:solidFill>
              </a:rPr>
              <a:t>Jean Monnet Actions in the field of higher education</a:t>
            </a:r>
            <a:r>
              <a:rPr lang="uk-UA" sz="3200" b="1" dirty="0">
                <a:solidFill>
                  <a:srgbClr val="002060"/>
                </a:solidFill>
              </a:rPr>
              <a:t>:</a:t>
            </a:r>
            <a:endParaRPr kumimoji="0" lang="uk-UA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</a:endParaRPr>
          </a:p>
          <a:p>
            <a:pPr marL="457200" lvl="0" indent="-4572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uk-UA" sz="3200" dirty="0">
                <a:solidFill>
                  <a:srgbClr val="002060"/>
                </a:solidFill>
              </a:rPr>
              <a:t>Модуль Жан Моне: </a:t>
            </a:r>
            <a:r>
              <a:rPr lang="en-GB" sz="3200" dirty="0">
                <a:hlinkClick r:id="rId2"/>
              </a:rPr>
              <a:t>ERASMUS-JMO-2025-MODULE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endParaRPr lang="uk-UA" sz="3200" dirty="0">
              <a:solidFill>
                <a:srgbClr val="002060"/>
              </a:solidFill>
            </a:endParaRPr>
          </a:p>
          <a:p>
            <a:pPr marL="457200" lvl="0" indent="-4572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uk-UA" sz="3200" dirty="0">
                <a:solidFill>
                  <a:srgbClr val="002060"/>
                </a:solidFill>
              </a:rPr>
              <a:t>Кафедра Жан Моне: </a:t>
            </a:r>
            <a:r>
              <a:rPr lang="en-GB" sz="3200" dirty="0">
                <a:solidFill>
                  <a:srgbClr val="002060"/>
                </a:solidFill>
                <a:hlinkClick r:id="rId3"/>
              </a:rPr>
              <a:t>ERASMUS-JMO-2025-CHAIR</a:t>
            </a:r>
            <a:endParaRPr lang="uk-UA" sz="3200" dirty="0">
              <a:solidFill>
                <a:srgbClr val="002060"/>
              </a:solidFill>
            </a:endParaRPr>
          </a:p>
          <a:p>
            <a:pPr marL="457200" lvl="0" indent="-4572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uk-UA" sz="3200" dirty="0">
                <a:solidFill>
                  <a:srgbClr val="002060"/>
                </a:solidFill>
              </a:rPr>
              <a:t>Центр досконалості Жан Моне: </a:t>
            </a:r>
            <a:r>
              <a:rPr lang="en-GB" sz="3200" dirty="0">
                <a:solidFill>
                  <a:srgbClr val="002060"/>
                </a:solidFill>
                <a:hlinkClick r:id="rId4"/>
              </a:rPr>
              <a:t>ERASMUS-JMO-2025-COE</a:t>
            </a:r>
            <a:endParaRPr lang="uk-UA" sz="3200" dirty="0">
              <a:solidFill>
                <a:srgbClr val="002060"/>
              </a:solidFill>
            </a:endParaRPr>
          </a:p>
          <a:p>
            <a:pPr lvl="0" algn="just"/>
            <a:endParaRPr lang="uk-UA" sz="2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55003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85F45D-86E1-0BFB-DC95-5F065A09E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B0B0FEBA-09F7-735E-CAC5-A74C5EFB5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07" y="354108"/>
            <a:ext cx="9132983" cy="725545"/>
          </a:xfrm>
        </p:spPr>
        <p:txBody>
          <a:bodyPr>
            <a:normAutofit fontScale="90000"/>
          </a:bodyPr>
          <a:lstStyle/>
          <a:p>
            <a:r>
              <a:rPr lang="uk-UA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Які типи проєктів підтримуються для України?</a:t>
            </a:r>
            <a:endParaRPr lang="uk-UA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D0152D8-5213-B9A3-CE9E-E2B032023D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507" y="1476876"/>
            <a:ext cx="8364314" cy="470492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74B6830-F1F2-B24D-8DE2-B8CD30D54803}"/>
              </a:ext>
            </a:extLst>
          </p:cNvPr>
          <p:cNvSpPr txBox="1"/>
          <p:nvPr/>
        </p:nvSpPr>
        <p:spPr>
          <a:xfrm>
            <a:off x="9115006" y="3621505"/>
            <a:ext cx="274648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EU Funding &amp; Tenders Portal – Jean Monnet Actions in the field of HE</a:t>
            </a:r>
            <a:endParaRPr kumimoji="0" lang="uk-UA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highlight>
                <a:srgbClr val="FFFF00"/>
              </a:highligh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24301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93FE390C-CCF9-4C18-A1C9-24E9F9876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07" y="354108"/>
            <a:ext cx="9132983" cy="725545"/>
          </a:xfrm>
        </p:spPr>
        <p:txBody>
          <a:bodyPr>
            <a:normAutofit/>
          </a:bodyPr>
          <a:lstStyle/>
          <a:p>
            <a:r>
              <a:rPr lang="uk-UA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Цілі напряму щодо викладання та досліджень: </a:t>
            </a:r>
            <a:endParaRPr lang="uk-UA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8CE5BC-C1CD-41DC-939C-49FF02A8F6D0}"/>
              </a:ext>
            </a:extLst>
          </p:cNvPr>
          <p:cNvSpPr txBox="1"/>
          <p:nvPr/>
        </p:nvSpPr>
        <p:spPr>
          <a:xfrm>
            <a:off x="170522" y="1472910"/>
            <a:ext cx="1012941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algn="just">
              <a:buFont typeface="Arial" panose="020B0604020202020204" pitchFamily="34" charset="0"/>
              <a:buChar char="•"/>
              <a:defRPr/>
            </a:pPr>
            <a:r>
              <a:rPr lang="uk-UA" sz="2800" dirty="0">
                <a:solidFill>
                  <a:srgbClr val="002060"/>
                </a:solidFill>
              </a:rPr>
              <a:t>сприяти досконалості у викладанні та дослідженнях у галузі студій Європейського Союзу в усьому світі та сприяти розвитку кар’єри в галузі вивчення ЄС для наступного покоління;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  <a:defRPr/>
            </a:pPr>
            <a:r>
              <a:rPr lang="uk-UA" sz="2800" dirty="0">
                <a:solidFill>
                  <a:srgbClr val="002060"/>
                </a:solidFill>
              </a:rPr>
              <a:t>посилити діалог між академічним світом і суспільством, включаючи місцевих, регіональних, державних і європейських політиків, державних службовців, учасників громадянського суспільства, представників різних рівнів освіти та ЗМІ;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  <a:defRPr/>
            </a:pPr>
            <a:r>
              <a:rPr lang="uk-UA" sz="2800" dirty="0">
                <a:solidFill>
                  <a:srgbClr val="002060"/>
                </a:solidFill>
              </a:rPr>
              <a:t>генерувати знання та ідеї для підтримки формування політики ЄС та посилення ролі ЄС у Європі та в глобалізованому світі; </a:t>
            </a:r>
          </a:p>
        </p:txBody>
      </p:sp>
    </p:spTree>
    <p:extLst>
      <p:ext uri="{BB962C8B-B14F-4D97-AF65-F5344CB8AC3E}">
        <p14:creationId xmlns:p14="http://schemas.microsoft.com/office/powerpoint/2010/main" val="37934484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93FE390C-CCF9-4C18-A1C9-24E9F9876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07" y="354108"/>
            <a:ext cx="9132983" cy="725545"/>
          </a:xfrm>
        </p:spPr>
        <p:txBody>
          <a:bodyPr>
            <a:normAutofit/>
          </a:bodyPr>
          <a:lstStyle/>
          <a:p>
            <a:r>
              <a:rPr lang="uk-UA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Цілі напряму щодо викладання та досліджень: </a:t>
            </a:r>
            <a:endParaRPr lang="uk-UA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8CE5BC-C1CD-41DC-939C-49FF02A8F6D0}"/>
              </a:ext>
            </a:extLst>
          </p:cNvPr>
          <p:cNvSpPr txBox="1"/>
          <p:nvPr/>
        </p:nvSpPr>
        <p:spPr>
          <a:xfrm>
            <a:off x="532832" y="1662692"/>
            <a:ext cx="937029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algn="just">
              <a:buFont typeface="Arial" panose="020B0604020202020204" pitchFamily="34" charset="0"/>
              <a:buChar char="•"/>
              <a:defRPr/>
            </a:pPr>
            <a:r>
              <a:rPr lang="uk-UA" sz="2800" dirty="0">
                <a:solidFill>
                  <a:srgbClr val="002060"/>
                </a:solidFill>
              </a:rPr>
              <a:t>охопити широку громадськість та поширити знання про ЄС у найширших колах суспільства (за межами наукової спільноти та спеціалізованої аудиторії), наблизивши ЄС до громадськості;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  <a:defRPr/>
            </a:pPr>
            <a:r>
              <a:rPr lang="uk-UA" sz="2800" dirty="0">
                <a:solidFill>
                  <a:srgbClr val="002060"/>
                </a:solidFill>
              </a:rPr>
              <a:t>прагнути функціонувати як вектор публічної дипломатії щодо третіх країн, не асоційованих до Програми, поширюючи цінності ЄС та покращуючи візуалізацію того, що Європейський Союз підтримує та чого він має намір досягти</a:t>
            </a:r>
          </a:p>
        </p:txBody>
      </p:sp>
    </p:spTree>
    <p:extLst>
      <p:ext uri="{BB962C8B-B14F-4D97-AF65-F5344CB8AC3E}">
        <p14:creationId xmlns:p14="http://schemas.microsoft.com/office/powerpoint/2010/main" val="33742831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93FE390C-CCF9-4C18-A1C9-24E9F9876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07" y="354108"/>
            <a:ext cx="9132983" cy="725545"/>
          </a:xfrm>
        </p:spPr>
        <p:txBody>
          <a:bodyPr>
            <a:normAutofit/>
          </a:bodyPr>
          <a:lstStyle/>
          <a:p>
            <a:r>
              <a:rPr lang="uk-UA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Загальні особливості напряму</a:t>
            </a:r>
            <a:r>
              <a:rPr lang="uk-UA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 </a:t>
            </a:r>
            <a:endParaRPr lang="uk-UA" sz="3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8CE5BC-C1CD-41DC-939C-49FF02A8F6D0}"/>
              </a:ext>
            </a:extLst>
          </p:cNvPr>
          <p:cNvSpPr txBox="1"/>
          <p:nvPr/>
        </p:nvSpPr>
        <p:spPr>
          <a:xfrm>
            <a:off x="167033" y="1461233"/>
            <a:ext cx="11664749" cy="4693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  <a:defRPr/>
            </a:pPr>
            <a:r>
              <a:rPr lang="uk-UA" sz="2400" b="1" dirty="0">
                <a:solidFill>
                  <a:srgbClr val="002060"/>
                </a:solidFill>
              </a:rPr>
              <a:t>Яке агентство координує</a:t>
            </a:r>
            <a:r>
              <a:rPr lang="en-US" sz="2400" b="1" dirty="0">
                <a:solidFill>
                  <a:srgbClr val="002060"/>
                </a:solidFill>
              </a:rPr>
              <a:t> – </a:t>
            </a:r>
            <a:r>
              <a:rPr lang="uk-UA" sz="2400" b="1" dirty="0">
                <a:solidFill>
                  <a:srgbClr val="002060"/>
                </a:solidFill>
              </a:rPr>
              <a:t>централізований конкурс:</a:t>
            </a:r>
            <a:endParaRPr kumimoji="0" lang="uk-UA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</a:endParaRPr>
          </a:p>
          <a:p>
            <a:pPr marL="457200" lvl="0" indent="-4572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uk-UA" sz="2400" dirty="0">
                <a:solidFill>
                  <a:srgbClr val="002060"/>
                </a:solidFill>
              </a:rPr>
              <a:t>Європейське виконавче агентство з питань освіти та культури (</a:t>
            </a:r>
            <a:r>
              <a:rPr lang="en-US" sz="2400" dirty="0">
                <a:solidFill>
                  <a:srgbClr val="002060"/>
                </a:solidFill>
              </a:rPr>
              <a:t>ЕАСЕА - Brussels</a:t>
            </a:r>
            <a:r>
              <a:rPr lang="uk-UA" sz="2400" dirty="0">
                <a:solidFill>
                  <a:srgbClr val="002060"/>
                </a:solidFill>
              </a:rPr>
              <a:t>) </a:t>
            </a:r>
            <a:endParaRPr lang="en-US" sz="2400" dirty="0">
              <a:solidFill>
                <a:srgbClr val="002060"/>
              </a:solidFill>
            </a:endParaRPr>
          </a:p>
          <a:p>
            <a:pPr lvl="0" algn="just">
              <a:spcAft>
                <a:spcPts val="600"/>
              </a:spcAft>
            </a:pPr>
            <a:r>
              <a:rPr lang="uk-UA" sz="2400" b="1" dirty="0">
                <a:solidFill>
                  <a:srgbClr val="002060"/>
                </a:solidFill>
              </a:rPr>
              <a:t>Тривалість проєктів: 3 роки </a:t>
            </a:r>
            <a:r>
              <a:rPr lang="ru-RU" sz="2400" b="1" dirty="0">
                <a:solidFill>
                  <a:srgbClr val="002060"/>
                </a:solidFill>
              </a:rPr>
              <a:t>(</a:t>
            </a:r>
            <a:r>
              <a:rPr lang="uk-UA" sz="2400" b="1" dirty="0">
                <a:solidFill>
                  <a:srgbClr val="002060"/>
                </a:solidFill>
              </a:rPr>
              <a:t>продовження можливе, якщо це належним чином обґрунтовано, та здійснюється шляхом внесення змін до грантової угоди</a:t>
            </a:r>
            <a:r>
              <a:rPr lang="ru-RU" sz="2400" b="1" dirty="0">
                <a:solidFill>
                  <a:srgbClr val="002060"/>
                </a:solidFill>
              </a:rPr>
              <a:t>)</a:t>
            </a:r>
            <a:r>
              <a:rPr lang="uk-UA" sz="2400" b="1" dirty="0">
                <a:solidFill>
                  <a:srgbClr val="002060"/>
                </a:solidFill>
              </a:rPr>
              <a:t> </a:t>
            </a:r>
          </a:p>
          <a:p>
            <a:pPr lvl="0" algn="just">
              <a:spcAft>
                <a:spcPts val="600"/>
              </a:spcAft>
              <a:defRPr/>
            </a:pPr>
            <a:r>
              <a:rPr lang="uk-UA" sz="2400" b="1" dirty="0">
                <a:solidFill>
                  <a:srgbClr val="002060"/>
                </a:solidFill>
              </a:rPr>
              <a:t>Куди подавати проєктну заявку:</a:t>
            </a:r>
          </a:p>
          <a:p>
            <a:pPr marL="457200" lvl="0" indent="-4572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uk-UA" sz="2400" dirty="0">
                <a:solidFill>
                  <a:srgbClr val="002060"/>
                </a:solidFill>
              </a:rPr>
              <a:t>Онлайн до Європейського виконавчого агентства з питань освіти та культури (ЕАСЕА) в Брюсселі через Портал </a:t>
            </a:r>
            <a:r>
              <a:rPr lang="en-US" sz="2400" b="1" dirty="0">
                <a:solidFill>
                  <a:srgbClr val="002060"/>
                </a:solidFill>
                <a:hlinkClick r:id="rId2"/>
              </a:rPr>
              <a:t>EU Funding &amp; Tenders Portal</a:t>
            </a:r>
            <a:endParaRPr lang="en-US" sz="2400" b="1" dirty="0">
              <a:solidFill>
                <a:srgbClr val="002060"/>
              </a:solidFill>
            </a:endParaRPr>
          </a:p>
          <a:p>
            <a:pPr lvl="0" algn="just">
              <a:spcAft>
                <a:spcPts val="600"/>
              </a:spcAft>
              <a:defRPr/>
            </a:pPr>
            <a:r>
              <a:rPr lang="uk-UA" sz="2400" b="1" dirty="0">
                <a:solidFill>
                  <a:srgbClr val="002060"/>
                </a:solidFill>
              </a:rPr>
              <a:t>Коли подавати проєктну заявку:</a:t>
            </a:r>
          </a:p>
          <a:p>
            <a:pPr marL="457200" lvl="0" indent="-4572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uk-UA" sz="2400" dirty="0">
                <a:solidFill>
                  <a:srgbClr val="002060"/>
                </a:solidFill>
              </a:rPr>
              <a:t>до дедлайну, визначеного проголошеним конкурсом, 17:00:00 (за брюссельським часом)</a:t>
            </a:r>
            <a:r>
              <a:rPr lang="uk-UA" sz="2400" b="1" dirty="0">
                <a:solidFill>
                  <a:srgbClr val="002060"/>
                </a:solidFill>
              </a:rPr>
              <a:t>. Дедлайн конкурсу 2025: 12 лютого 2025 року. </a:t>
            </a:r>
          </a:p>
          <a:p>
            <a:pPr lvl="0" algn="just">
              <a:spcAft>
                <a:spcPts val="600"/>
              </a:spcAft>
            </a:pPr>
            <a:r>
              <a:rPr lang="uk-UA" sz="2400" dirty="0">
                <a:solidFill>
                  <a:srgbClr val="002060"/>
                </a:solidFill>
              </a:rPr>
              <a:t>Звернення з питань напряму Жан Моне за </a:t>
            </a:r>
            <a:r>
              <a:rPr lang="uk-UA" sz="2400" dirty="0" err="1">
                <a:solidFill>
                  <a:srgbClr val="002060"/>
                </a:solidFill>
              </a:rPr>
              <a:t>ел</a:t>
            </a:r>
            <a:r>
              <a:rPr lang="uk-UA" sz="2400" dirty="0">
                <a:solidFill>
                  <a:srgbClr val="002060"/>
                </a:solidFill>
              </a:rPr>
              <a:t>. </a:t>
            </a:r>
            <a:r>
              <a:rPr lang="uk-UA" sz="2400" dirty="0" err="1">
                <a:solidFill>
                  <a:srgbClr val="002060"/>
                </a:solidFill>
              </a:rPr>
              <a:t>адресою</a:t>
            </a:r>
            <a:r>
              <a:rPr lang="ru-RU" sz="2400" dirty="0">
                <a:solidFill>
                  <a:srgbClr val="002060"/>
                </a:solidFill>
              </a:rPr>
              <a:t>: </a:t>
            </a:r>
            <a:r>
              <a:rPr lang="en-GB" sz="2400" dirty="0">
                <a:solidFill>
                  <a:srgbClr val="002060"/>
                </a:solidFill>
                <a:hlinkClick r:id="rId3"/>
              </a:rPr>
              <a:t>EACEA</a:t>
            </a:r>
            <a:r>
              <a:rPr lang="ru-RU" sz="2400" dirty="0">
                <a:solidFill>
                  <a:srgbClr val="002060"/>
                </a:solidFill>
                <a:hlinkClick r:id="rId3"/>
              </a:rPr>
              <a:t>-</a:t>
            </a:r>
            <a:r>
              <a:rPr lang="en-GB" sz="2400" dirty="0">
                <a:solidFill>
                  <a:srgbClr val="002060"/>
                </a:solidFill>
                <a:hlinkClick r:id="rId3"/>
              </a:rPr>
              <a:t>AJM</a:t>
            </a:r>
            <a:r>
              <a:rPr lang="ru-RU" sz="2400" dirty="0">
                <a:solidFill>
                  <a:srgbClr val="002060"/>
                </a:solidFill>
                <a:hlinkClick r:id="rId3"/>
              </a:rPr>
              <a:t>@</a:t>
            </a:r>
            <a:r>
              <a:rPr lang="en-GB" sz="2400" dirty="0" err="1">
                <a:solidFill>
                  <a:srgbClr val="002060"/>
                </a:solidFill>
                <a:hlinkClick r:id="rId3"/>
              </a:rPr>
              <a:t>ec</a:t>
            </a:r>
            <a:r>
              <a:rPr lang="ru-RU" sz="2400" dirty="0">
                <a:solidFill>
                  <a:srgbClr val="002060"/>
                </a:solidFill>
                <a:hlinkClick r:id="rId3"/>
              </a:rPr>
              <a:t>.</a:t>
            </a:r>
            <a:r>
              <a:rPr lang="en-GB" sz="2400" dirty="0" err="1">
                <a:solidFill>
                  <a:srgbClr val="002060"/>
                </a:solidFill>
                <a:hlinkClick r:id="rId3"/>
              </a:rPr>
              <a:t>europa</a:t>
            </a:r>
            <a:r>
              <a:rPr lang="ru-RU" sz="2400" dirty="0">
                <a:solidFill>
                  <a:srgbClr val="002060"/>
                </a:solidFill>
                <a:hlinkClick r:id="rId3"/>
              </a:rPr>
              <a:t>.</a:t>
            </a:r>
            <a:r>
              <a:rPr lang="en-GB" sz="2400" dirty="0" err="1">
                <a:solidFill>
                  <a:srgbClr val="002060"/>
                </a:solidFill>
                <a:hlinkClick r:id="rId3"/>
              </a:rPr>
              <a:t>eu</a:t>
            </a:r>
            <a:endParaRPr lang="uk-UA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79718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93FE390C-CCF9-4C18-A1C9-24E9F9876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07" y="354108"/>
            <a:ext cx="9132983" cy="725545"/>
          </a:xfrm>
        </p:spPr>
        <p:txBody>
          <a:bodyPr>
            <a:normAutofit/>
          </a:bodyPr>
          <a:lstStyle/>
          <a:p>
            <a:r>
              <a:rPr lang="uk-UA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Модуль Жан Моне </a:t>
            </a:r>
            <a:endParaRPr lang="uk-UA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8CE5BC-C1CD-41DC-939C-49FF02A8F6D0}"/>
              </a:ext>
            </a:extLst>
          </p:cNvPr>
          <p:cNvSpPr txBox="1"/>
          <p:nvPr/>
        </p:nvSpPr>
        <p:spPr>
          <a:xfrm>
            <a:off x="446567" y="1679944"/>
            <a:ext cx="937029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algn="just">
              <a:buFont typeface="Arial" panose="020B0604020202020204" pitchFamily="34" charset="0"/>
              <a:buChar char="•"/>
              <a:defRPr/>
            </a:pPr>
            <a:r>
              <a:rPr lang="uk-UA" sz="2400" dirty="0">
                <a:solidFill>
                  <a:srgbClr val="002060"/>
                </a:solidFill>
              </a:rPr>
              <a:t>Коротка програма викладання або курс у сфері студій Європейського Союзу в закладі вищої освіти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  <a:defRPr/>
            </a:pPr>
            <a:r>
              <a:rPr lang="uk-UA" sz="2400" dirty="0">
                <a:solidFill>
                  <a:srgbClr val="002060"/>
                </a:solidFill>
              </a:rPr>
              <a:t>Модуль Жан Моне має викладатися щонайменше 40 годин викладання на навчальний рік у закладі вищої освіти, який подає заявку. 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  <a:defRPr/>
            </a:pPr>
            <a:r>
              <a:rPr lang="uk-UA" sz="2400" dirty="0">
                <a:solidFill>
                  <a:srgbClr val="002060"/>
                </a:solidFill>
              </a:rPr>
              <a:t>Модулі можуть бути зосереджені на одній конкретній дисципліні з європейських студій або бути багатодисциплінарними за своїм підходом. Вони також можуть приймати форму коротких спеціалізованих або літніх програм</a:t>
            </a:r>
            <a:r>
              <a:rPr lang="ru-RU" sz="2400" dirty="0">
                <a:solidFill>
                  <a:srgbClr val="002060"/>
                </a:solidFill>
              </a:rPr>
              <a:t>.</a:t>
            </a:r>
            <a:endParaRPr lang="uk-UA" sz="2400" dirty="0">
              <a:solidFill>
                <a:srgbClr val="002060"/>
              </a:solidFill>
            </a:endParaRPr>
          </a:p>
          <a:p>
            <a:pPr marL="457200" lvl="0" indent="-457200" algn="just">
              <a:buFont typeface="Arial" panose="020B0604020202020204" pitchFamily="34" charset="0"/>
              <a:buChar char="•"/>
              <a:defRPr/>
            </a:pPr>
            <a:r>
              <a:rPr lang="uk-UA" sz="2400" b="1" dirty="0">
                <a:solidFill>
                  <a:srgbClr val="002060"/>
                </a:solidFill>
              </a:rPr>
              <a:t>Макс. розмір гранту: 35 000 євро, складає 75% бюджету проєкту </a:t>
            </a:r>
            <a:r>
              <a:rPr lang="uk-UA" sz="2400" dirty="0">
                <a:solidFill>
                  <a:srgbClr val="00206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745764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93FE390C-CCF9-4C18-A1C9-24E9F9876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07" y="354108"/>
            <a:ext cx="9132983" cy="725545"/>
          </a:xfrm>
        </p:spPr>
        <p:txBody>
          <a:bodyPr>
            <a:normAutofit/>
          </a:bodyPr>
          <a:lstStyle/>
          <a:p>
            <a:r>
              <a:rPr lang="uk-UA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Кафедра Жан Моне </a:t>
            </a:r>
            <a:endParaRPr lang="uk-UA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8CE5BC-C1CD-41DC-939C-49FF02A8F6D0}"/>
              </a:ext>
            </a:extLst>
          </p:cNvPr>
          <p:cNvSpPr txBox="1"/>
          <p:nvPr/>
        </p:nvSpPr>
        <p:spPr>
          <a:xfrm>
            <a:off x="446567" y="1679944"/>
            <a:ext cx="937029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algn="just">
              <a:buFont typeface="Arial" panose="020B0604020202020204" pitchFamily="34" charset="0"/>
              <a:buChar char="•"/>
              <a:defRPr/>
            </a:pPr>
            <a:r>
              <a:rPr lang="uk-UA" sz="2400" dirty="0">
                <a:solidFill>
                  <a:srgbClr val="002060"/>
                </a:solidFill>
              </a:rPr>
              <a:t>Цей тип проєкту є викладацькою посадою зі спеціалізацією в сфері студій Європейського Союзу для викладачів університетів терміном на три роки. 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  <a:defRPr/>
            </a:pPr>
            <a:r>
              <a:rPr lang="uk-UA" sz="2400" dirty="0">
                <a:solidFill>
                  <a:srgbClr val="002060"/>
                </a:solidFill>
              </a:rPr>
              <a:t>Посаду займає лише один викладач, який має забезпечити мінімум 90 годин викладання на навчальний рік. Цей викладач є координатором проєкту і лише він викладає зазначені 90 годин в рік, має працювати в університеті – </a:t>
            </a:r>
            <a:r>
              <a:rPr lang="uk-UA" sz="2400" dirty="0" err="1">
                <a:solidFill>
                  <a:srgbClr val="002060"/>
                </a:solidFill>
              </a:rPr>
              <a:t>апліканті</a:t>
            </a:r>
            <a:r>
              <a:rPr lang="uk-UA" sz="2400" dirty="0">
                <a:solidFill>
                  <a:srgbClr val="002060"/>
                </a:solidFill>
              </a:rPr>
              <a:t> на постійній основі.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  <a:defRPr/>
            </a:pPr>
            <a:r>
              <a:rPr lang="uk-UA" sz="2400" dirty="0">
                <a:solidFill>
                  <a:srgbClr val="002060"/>
                </a:solidFill>
              </a:rPr>
              <a:t>Координатор проєкту також може мати команду для підтримки та покращення діяльності проєкту, включаючи забезпечення додаткових годин викладання.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  <a:defRPr/>
            </a:pPr>
            <a:r>
              <a:rPr lang="uk-UA" sz="2400" b="1" dirty="0">
                <a:solidFill>
                  <a:srgbClr val="002060"/>
                </a:solidFill>
              </a:rPr>
              <a:t>Макс. розмір гранту: 60 000 євро, складає 75% бюджету проєкту </a:t>
            </a:r>
            <a:endParaRPr lang="uk-UA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0403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93FE390C-CCF9-4C18-A1C9-24E9F9876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07" y="354108"/>
            <a:ext cx="9132983" cy="725545"/>
          </a:xfrm>
        </p:spPr>
        <p:txBody>
          <a:bodyPr>
            <a:normAutofit/>
          </a:bodyPr>
          <a:lstStyle/>
          <a:p>
            <a:r>
              <a:rPr lang="uk-UA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Центр досконалості Жан Моне</a:t>
            </a:r>
            <a:r>
              <a:rPr lang="ru-RU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 </a:t>
            </a:r>
            <a:endParaRPr lang="uk-UA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8CE5BC-C1CD-41DC-939C-49FF02A8F6D0}"/>
              </a:ext>
            </a:extLst>
          </p:cNvPr>
          <p:cNvSpPr txBox="1"/>
          <p:nvPr/>
        </p:nvSpPr>
        <p:spPr>
          <a:xfrm>
            <a:off x="146477" y="1413441"/>
            <a:ext cx="1114716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  <a:defRPr/>
            </a:pPr>
            <a:r>
              <a:rPr lang="uk-UA" sz="2400" dirty="0">
                <a:solidFill>
                  <a:srgbClr val="002060"/>
                </a:solidFill>
              </a:rPr>
              <a:t>Хаб або центр компетентностей та знань з питань ЄС. 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  <a:defRPr/>
            </a:pPr>
            <a:r>
              <a:rPr lang="uk-UA" sz="2400" dirty="0">
                <a:solidFill>
                  <a:srgbClr val="002060"/>
                </a:solidFill>
              </a:rPr>
              <a:t>Центр повинен об’єднати досвід і фаховість експертів високого рівня, спрямованих на розвиток синергії між різними дисциплінами та ресурсами в європейських студіях, а також на створення спільних транснаціональних заходів; він також забезпечує відкритість для громадянського суспільства. Центр досконалості Жан Моне відіграє важливу роль у спілкуванні зі студентами факультетів, які зазвичай не займаються питаннями ЄС, а також із політиками, державними службовцями, організованим громадянським суспільством і широкою громадськістю в цілому.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  <a:defRPr/>
            </a:pPr>
            <a:r>
              <a:rPr lang="uk-UA" sz="2400" b="1" dirty="0">
                <a:solidFill>
                  <a:srgbClr val="002060"/>
                </a:solidFill>
              </a:rPr>
              <a:t>Макс. розмір гранту: 100 000 євро</a:t>
            </a:r>
            <a:r>
              <a:rPr lang="uk-UA" sz="2400" dirty="0">
                <a:solidFill>
                  <a:srgbClr val="002060"/>
                </a:solidFill>
              </a:rPr>
              <a:t> (Загальна величина суми гранту буде обмежена максимум 80% від пропонованого бюджету, визначеного після оцінки заявки. Решта 20% - це співфінансування від закладу – апліканта) </a:t>
            </a:r>
          </a:p>
        </p:txBody>
      </p:sp>
    </p:spTree>
    <p:extLst>
      <p:ext uri="{BB962C8B-B14F-4D97-AF65-F5344CB8AC3E}">
        <p14:creationId xmlns:p14="http://schemas.microsoft.com/office/powerpoint/2010/main" val="15369502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93FE390C-CCF9-4C18-A1C9-24E9F9876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07" y="354108"/>
            <a:ext cx="9132983" cy="725545"/>
          </a:xfrm>
        </p:spPr>
        <p:txBody>
          <a:bodyPr>
            <a:normAutofit/>
          </a:bodyPr>
          <a:lstStyle/>
          <a:p>
            <a:r>
              <a:rPr lang="uk-UA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Особливості проєктів з викладання та досліджень</a:t>
            </a:r>
            <a:r>
              <a:rPr lang="uk-UA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 </a:t>
            </a:r>
            <a:endParaRPr lang="uk-UA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8CE5BC-C1CD-41DC-939C-49FF02A8F6D0}"/>
              </a:ext>
            </a:extLst>
          </p:cNvPr>
          <p:cNvSpPr txBox="1"/>
          <p:nvPr/>
        </p:nvSpPr>
        <p:spPr>
          <a:xfrm>
            <a:off x="330507" y="1386645"/>
            <a:ext cx="10088111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algn="just">
              <a:buFont typeface="Arial" panose="020B0604020202020204" pitchFamily="34" charset="0"/>
              <a:buChar char="•"/>
              <a:defRPr/>
            </a:pPr>
            <a:r>
              <a:rPr lang="uk-UA" sz="2400" dirty="0">
                <a:solidFill>
                  <a:srgbClr val="002060"/>
                </a:solidFill>
              </a:rPr>
              <a:t>Години викладання включають години прямого контакту в контексті групових лекцій, семінарів, наставницьких занять і можуть включати будь-які з вищезгаданих у форматі дистанційного навчання, але не включають індивідуальне навчання та/або кураторство.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  <a:defRPr/>
            </a:pPr>
            <a:r>
              <a:rPr lang="uk-UA" sz="2400" dirty="0">
                <a:solidFill>
                  <a:srgbClr val="002060"/>
                </a:solidFill>
              </a:rPr>
              <a:t>Для </a:t>
            </a:r>
            <a:r>
              <a:rPr lang="uk-UA" sz="2400" b="1" dirty="0">
                <a:solidFill>
                  <a:srgbClr val="002060"/>
                </a:solidFill>
              </a:rPr>
              <a:t>модулів</a:t>
            </a:r>
            <a:r>
              <a:rPr lang="uk-UA" sz="2400" dirty="0">
                <a:solidFill>
                  <a:srgbClr val="002060"/>
                </a:solidFill>
              </a:rPr>
              <a:t> літні курси є </a:t>
            </a:r>
            <a:r>
              <a:rPr lang="uk-UA" sz="2400" dirty="0">
                <a:solidFill>
                  <a:srgbClr val="002060"/>
                </a:solidFill>
                <a:highlight>
                  <a:srgbClr val="00FF00"/>
                </a:highlight>
              </a:rPr>
              <a:t>прийнятними</a:t>
            </a:r>
            <a:r>
              <a:rPr lang="uk-UA" sz="2400" dirty="0">
                <a:solidFill>
                  <a:srgbClr val="002060"/>
                </a:solidFill>
              </a:rPr>
              <a:t>. Для </a:t>
            </a:r>
            <a:r>
              <a:rPr lang="uk-UA" sz="2400" b="1" dirty="0">
                <a:solidFill>
                  <a:srgbClr val="002060"/>
                </a:solidFill>
              </a:rPr>
              <a:t>кафедр</a:t>
            </a:r>
            <a:r>
              <a:rPr lang="uk-UA" sz="2400" dirty="0">
                <a:solidFill>
                  <a:srgbClr val="002060"/>
                </a:solidFill>
              </a:rPr>
              <a:t> літні курси </a:t>
            </a:r>
            <a:r>
              <a:rPr lang="uk-UA" sz="2400" dirty="0">
                <a:solidFill>
                  <a:schemeClr val="bg1"/>
                </a:solidFill>
                <a:highlight>
                  <a:srgbClr val="FF0000"/>
                </a:highlight>
              </a:rPr>
              <a:t>неприйнятні</a:t>
            </a:r>
            <a:r>
              <a:rPr lang="uk-UA" sz="2400" dirty="0">
                <a:solidFill>
                  <a:srgbClr val="002060"/>
                </a:solidFill>
              </a:rPr>
              <a:t>.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  <a:defRPr/>
            </a:pPr>
            <a:r>
              <a:rPr lang="uk-UA" sz="2400" b="1" dirty="0">
                <a:solidFill>
                  <a:srgbClr val="002060"/>
                </a:solidFill>
              </a:rPr>
              <a:t>Вимоги до партнерства: </a:t>
            </a:r>
            <a:r>
              <a:rPr lang="uk-UA" sz="2400" dirty="0">
                <a:solidFill>
                  <a:srgbClr val="002060"/>
                </a:solidFill>
              </a:rPr>
              <a:t>Заявку подає </a:t>
            </a:r>
            <a:r>
              <a:rPr lang="uk-UA" sz="2400" b="1" dirty="0">
                <a:solidFill>
                  <a:srgbClr val="002060"/>
                </a:solidFill>
              </a:rPr>
              <a:t>лише один заклад вищої освіти</a:t>
            </a:r>
            <a:r>
              <a:rPr lang="uk-UA" sz="2400" dirty="0">
                <a:solidFill>
                  <a:srgbClr val="002060"/>
                </a:solidFill>
              </a:rPr>
              <a:t>, заснований у державі-члені ЄС, третій країні, асоційованій до Програми, або третій країні, не асоційованій до Програми/ </a:t>
            </a:r>
            <a:r>
              <a:rPr lang="en-US" sz="2400" b="1" dirty="0">
                <a:solidFill>
                  <a:srgbClr val="002060"/>
                </a:solidFill>
              </a:rPr>
              <a:t>Only applications by single applicants are allowed (single beneficiaries)</a:t>
            </a:r>
            <a:r>
              <a:rPr lang="en-US" sz="2400" dirty="0">
                <a:solidFill>
                  <a:srgbClr val="002060"/>
                </a:solidFill>
              </a:rPr>
              <a:t>.</a:t>
            </a:r>
            <a:endParaRPr lang="uk-UA" sz="2400" dirty="0">
              <a:solidFill>
                <a:srgbClr val="002060"/>
              </a:solidFill>
            </a:endParaRPr>
          </a:p>
          <a:p>
            <a:pPr marL="457200" lvl="0" indent="-457200" algn="just">
              <a:buFont typeface="Arial" panose="020B0604020202020204" pitchFamily="34" charset="0"/>
              <a:buChar char="•"/>
              <a:defRPr/>
            </a:pPr>
            <a:r>
              <a:rPr lang="uk-UA" sz="2400" b="1" dirty="0">
                <a:solidFill>
                  <a:srgbClr val="002060"/>
                </a:solidFill>
              </a:rPr>
              <a:t>Фізичні особи не можуть подавати заявку безпосередньо на грант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  <a:defRPr/>
            </a:pPr>
            <a:r>
              <a:rPr lang="uk-UA" sz="2400" dirty="0">
                <a:solidFill>
                  <a:srgbClr val="002060"/>
                </a:solidFill>
              </a:rPr>
              <a:t>У будь-якому закладі вищої освіти, що бере участь, одночасно буде підтримуватися </a:t>
            </a:r>
            <a:r>
              <a:rPr lang="uk-UA" sz="2400" b="1" dirty="0">
                <a:solidFill>
                  <a:srgbClr val="002060"/>
                </a:solidFill>
              </a:rPr>
              <a:t>лише один Центр досконалості Жан Моне</a:t>
            </a:r>
          </a:p>
        </p:txBody>
      </p:sp>
    </p:spTree>
    <p:extLst>
      <p:ext uri="{BB962C8B-B14F-4D97-AF65-F5344CB8AC3E}">
        <p14:creationId xmlns:p14="http://schemas.microsoft.com/office/powerpoint/2010/main" val="26859520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93FE390C-CCF9-4C18-A1C9-24E9F9876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567" y="354108"/>
            <a:ext cx="9016923" cy="725545"/>
          </a:xfrm>
        </p:spPr>
        <p:txBody>
          <a:bodyPr>
            <a:normAutofit/>
          </a:bodyPr>
          <a:lstStyle/>
          <a:p>
            <a:r>
              <a:rPr lang="uk-UA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Правила щодо фінансування</a:t>
            </a:r>
            <a:r>
              <a:rPr lang="uk-UA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 </a:t>
            </a:r>
            <a:endParaRPr lang="uk-UA" sz="3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8CE5BC-C1CD-41DC-939C-49FF02A8F6D0}"/>
              </a:ext>
            </a:extLst>
          </p:cNvPr>
          <p:cNvSpPr txBox="1"/>
          <p:nvPr/>
        </p:nvSpPr>
        <p:spPr>
          <a:xfrm>
            <a:off x="334049" y="2013228"/>
            <a:ext cx="9612056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uk-UA" sz="2400" b="1" dirty="0">
                <a:solidFill>
                  <a:srgbClr val="002060"/>
                </a:solidFill>
              </a:rPr>
              <a:t>Фінансування здійснюється за моделлю фіксованої суми/ </a:t>
            </a:r>
            <a:r>
              <a:rPr lang="en-GB" sz="2400" b="1" dirty="0">
                <a:solidFill>
                  <a:srgbClr val="002060"/>
                </a:solidFill>
              </a:rPr>
              <a:t>lump sum</a:t>
            </a:r>
            <a:r>
              <a:rPr lang="uk-UA" sz="2400" b="1" dirty="0">
                <a:solidFill>
                  <a:srgbClr val="002060"/>
                </a:solidFill>
              </a:rPr>
              <a:t>. Такий підхід до фінансування дозволить зосередитися скоріше на результатах, ніж затратах, тим самим роблячи наголос на якості та рівні досягнення вимірюваних цілей</a:t>
            </a:r>
          </a:p>
          <a:p>
            <a:pPr marL="457200" lvl="0" indent="-4572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uk-UA" sz="2400" b="1" dirty="0">
              <a:solidFill>
                <a:srgbClr val="002060"/>
              </a:solidFill>
            </a:endParaRPr>
          </a:p>
          <a:p>
            <a:pPr marL="457200" lvl="0" indent="-4572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uk-UA" sz="2400" b="1" dirty="0">
                <a:solidFill>
                  <a:srgbClr val="002060"/>
                </a:solidFill>
              </a:rPr>
              <a:t>Фіксовані гранти покриватимуть витрати на персонал, витрати на проїзд та проживання, витрати на обладнання та субпідряд, а також інші витрати (поширення інформації, публікація, переклад).</a:t>
            </a:r>
          </a:p>
        </p:txBody>
      </p:sp>
    </p:spTree>
    <p:extLst>
      <p:ext uri="{BB962C8B-B14F-4D97-AF65-F5344CB8AC3E}">
        <p14:creationId xmlns:p14="http://schemas.microsoft.com/office/powerpoint/2010/main" val="32778634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831C26-A628-950F-A523-6597973386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7C02724C-F67E-7D83-F8A9-D1D82BD25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567" y="354108"/>
            <a:ext cx="9016923" cy="725545"/>
          </a:xfrm>
        </p:spPr>
        <p:txBody>
          <a:bodyPr>
            <a:normAutofit/>
          </a:bodyPr>
          <a:lstStyle/>
          <a:p>
            <a:r>
              <a:rPr lang="uk-UA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Правила щодо фінансування</a:t>
            </a:r>
            <a:r>
              <a:rPr lang="uk-UA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 </a:t>
            </a:r>
            <a:endParaRPr lang="uk-UA" sz="3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8206ACB-06B0-9E83-9BE3-D6837D6360D7}"/>
              </a:ext>
            </a:extLst>
          </p:cNvPr>
          <p:cNvSpPr txBox="1"/>
          <p:nvPr/>
        </p:nvSpPr>
        <p:spPr>
          <a:xfrm>
            <a:off x="334049" y="1720840"/>
            <a:ext cx="978851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algn="just">
              <a:buFont typeface="Arial" panose="020B0604020202020204" pitchFamily="34" charset="0"/>
              <a:buChar char="•"/>
              <a:defRPr/>
            </a:pPr>
            <a:r>
              <a:rPr lang="uk-UA" sz="2400" b="1" dirty="0">
                <a:solidFill>
                  <a:srgbClr val="002060"/>
                </a:solidFill>
              </a:rPr>
              <a:t>Для модулів та кафедр: </a:t>
            </a:r>
            <a:r>
              <a:rPr lang="uk-UA" sz="2400" dirty="0">
                <a:solidFill>
                  <a:srgbClr val="002060"/>
                </a:solidFill>
              </a:rPr>
              <a:t>Розмір суми гранту залежить від загальної кількості годин викладання (див. таблиці в </a:t>
            </a:r>
            <a:r>
              <a:rPr lang="uk-UA" sz="2400" dirty="0">
                <a:solidFill>
                  <a:srgbClr val="002060"/>
                </a:solidFill>
                <a:hlinkClick r:id="rId2"/>
              </a:rPr>
              <a:t>Керівництві до Програми</a:t>
            </a:r>
            <a:r>
              <a:rPr lang="uk-UA" sz="2400" dirty="0">
                <a:solidFill>
                  <a:srgbClr val="002060"/>
                </a:solidFill>
              </a:rPr>
              <a:t>, С.380, 382)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  <a:defRPr/>
            </a:pPr>
            <a:endParaRPr lang="uk-UA" sz="2400" b="1" dirty="0">
              <a:solidFill>
                <a:srgbClr val="002060"/>
              </a:solidFill>
            </a:endParaRPr>
          </a:p>
          <a:p>
            <a:pPr marL="457200" lvl="0" indent="-457200" algn="just">
              <a:buFont typeface="Arial" panose="020B0604020202020204" pitchFamily="34" charset="0"/>
              <a:buChar char="•"/>
              <a:defRPr/>
            </a:pPr>
            <a:r>
              <a:rPr lang="uk-UA" sz="2400" b="1" dirty="0">
                <a:solidFill>
                  <a:srgbClr val="002060"/>
                </a:solidFill>
              </a:rPr>
              <a:t>Для центрів досконалості: </a:t>
            </a:r>
            <a:r>
              <a:rPr lang="uk-UA" sz="2400" dirty="0">
                <a:solidFill>
                  <a:srgbClr val="002060"/>
                </a:solidFill>
              </a:rPr>
              <a:t>Розмір фіксованої суми буде визначатися для кожного гранту виходячи з розрахункового бюджету проєкту, запропонованого заявником. Орган, що надає грант, визначатиме фіксовану суму кожного гранту на основі заявки, результату оцінки, ставок фінансування та максимальної суми гранту, встановленої в конкурсі (детальніше див. в </a:t>
            </a:r>
            <a:r>
              <a:rPr lang="uk-UA" sz="2400" dirty="0">
                <a:solidFill>
                  <a:srgbClr val="002060"/>
                </a:solidFill>
                <a:hlinkClick r:id="rId2"/>
              </a:rPr>
              <a:t>Керівництві до Програми</a:t>
            </a:r>
            <a:r>
              <a:rPr lang="uk-UA" sz="2400" dirty="0">
                <a:solidFill>
                  <a:srgbClr val="002060"/>
                </a:solidFill>
              </a:rPr>
              <a:t>, С.383-384)</a:t>
            </a:r>
          </a:p>
        </p:txBody>
      </p:sp>
    </p:spTree>
    <p:extLst>
      <p:ext uri="{BB962C8B-B14F-4D97-AF65-F5344CB8AC3E}">
        <p14:creationId xmlns:p14="http://schemas.microsoft.com/office/powerpoint/2010/main" val="39077312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93FE390C-CCF9-4C18-A1C9-24E9F9876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08" y="354108"/>
            <a:ext cx="8957872" cy="725545"/>
          </a:xfrm>
        </p:spPr>
        <p:txBody>
          <a:bodyPr>
            <a:normAutofit fontScale="90000"/>
          </a:bodyPr>
          <a:lstStyle/>
          <a:p>
            <a:r>
              <a:rPr lang="uk-UA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Критерії успішності (присудження гранту)/ 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AWARD CRITERIA</a:t>
            </a:r>
            <a:r>
              <a:rPr lang="uk-UA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  </a:t>
            </a:r>
            <a:endParaRPr lang="uk-UA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8CE5BC-C1CD-41DC-939C-49FF02A8F6D0}"/>
              </a:ext>
            </a:extLst>
          </p:cNvPr>
          <p:cNvSpPr txBox="1"/>
          <p:nvPr/>
        </p:nvSpPr>
        <p:spPr>
          <a:xfrm>
            <a:off x="154044" y="1265700"/>
            <a:ext cx="10658334" cy="5592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Застосовуються 4 критерії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:</a:t>
            </a: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Актуальність проєкту/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Relevance of the project</a:t>
            </a: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 (максимум 25 </a:t>
            </a:r>
            <a:r>
              <a:rPr kumimoji="0" lang="uk-UA" sz="28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балів</a:t>
            </a: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)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 Якість побудови та </a:t>
            </a:r>
            <a:r>
              <a:rPr lang="uk-UA" sz="2800" dirty="0">
                <a:solidFill>
                  <a:srgbClr val="002060"/>
                </a:solidFill>
              </a:rPr>
              <a:t>впровадження проєкту/</a:t>
            </a:r>
            <a:r>
              <a:rPr lang="en-US" sz="2800" dirty="0">
                <a:solidFill>
                  <a:srgbClr val="002060"/>
                </a:solidFill>
              </a:rPr>
              <a:t>Quality of the project design and implementation</a:t>
            </a:r>
            <a:r>
              <a:rPr lang="uk-UA" sz="2800" dirty="0">
                <a:solidFill>
                  <a:srgbClr val="002060"/>
                </a:solidFill>
              </a:rPr>
              <a:t> (максимум 25 балів)</a:t>
            </a:r>
            <a:endParaRPr kumimoji="0" lang="uk-UA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 Якість проєктної команди, партнерства, </a:t>
            </a:r>
            <a:r>
              <a:rPr lang="uk-UA" sz="2800" dirty="0">
                <a:solidFill>
                  <a:srgbClr val="002060"/>
                </a:solidFill>
              </a:rPr>
              <a:t>організації співпраці/</a:t>
            </a:r>
            <a:r>
              <a:rPr lang="en-US" sz="2800" dirty="0">
                <a:solidFill>
                  <a:srgbClr val="002060"/>
                </a:solidFill>
              </a:rPr>
              <a:t>Quality of the partnership and cooperation arrangements</a:t>
            </a:r>
            <a:r>
              <a:rPr lang="uk-UA" sz="2800" dirty="0">
                <a:solidFill>
                  <a:srgbClr val="002060"/>
                </a:solidFill>
              </a:rPr>
              <a:t> (максимум 25 балів)</a:t>
            </a:r>
            <a:endParaRPr kumimoji="0" lang="uk-UA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uk-UA" sz="2800" dirty="0">
                <a:solidFill>
                  <a:srgbClr val="002060"/>
                </a:solidFill>
              </a:rPr>
              <a:t>Очікуваний вплив, дисемінація та стійкість результатів проєкту/</a:t>
            </a:r>
            <a:r>
              <a:rPr lang="en-US" sz="2800" dirty="0">
                <a:solidFill>
                  <a:srgbClr val="002060"/>
                </a:solidFill>
              </a:rPr>
              <a:t>Impact</a:t>
            </a:r>
            <a:r>
              <a:rPr lang="uk-UA" sz="2800" dirty="0">
                <a:solidFill>
                  <a:srgbClr val="002060"/>
                </a:solidFill>
              </a:rPr>
              <a:t> (максимум 25 балів)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uk-UA" sz="2800" dirty="0">
                <a:solidFill>
                  <a:srgbClr val="002060"/>
                </a:solidFill>
              </a:rPr>
              <a:t>(детальніше див. в </a:t>
            </a:r>
            <a:r>
              <a:rPr lang="uk-UA" sz="2800" dirty="0">
                <a:solidFill>
                  <a:srgbClr val="002060"/>
                </a:solidFill>
                <a:hlinkClick r:id="rId2"/>
              </a:rPr>
              <a:t>Керівництві до Програми</a:t>
            </a:r>
            <a:r>
              <a:rPr lang="uk-UA" sz="2800" dirty="0">
                <a:solidFill>
                  <a:srgbClr val="002060"/>
                </a:solidFill>
              </a:rPr>
              <a:t>, С.372-378)</a:t>
            </a:r>
            <a:endParaRPr kumimoji="0" lang="uk-UA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5379848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93FE390C-CCF9-4C18-A1C9-24E9F9876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08" y="354108"/>
            <a:ext cx="8973914" cy="725545"/>
          </a:xfrm>
        </p:spPr>
        <p:txBody>
          <a:bodyPr>
            <a:normAutofit fontScale="90000"/>
          </a:bodyPr>
          <a:lstStyle/>
          <a:p>
            <a:r>
              <a:rPr lang="uk-UA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Критерії успішності (присудження гранту)/ 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AWARD CRITERIA </a:t>
            </a:r>
            <a:endParaRPr lang="uk-UA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8CE5BC-C1CD-41DC-939C-49FF02A8F6D0}"/>
              </a:ext>
            </a:extLst>
          </p:cNvPr>
          <p:cNvSpPr txBox="1"/>
          <p:nvPr/>
        </p:nvSpPr>
        <p:spPr>
          <a:xfrm>
            <a:off x="161442" y="1599127"/>
            <a:ext cx="10225092" cy="4776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90000"/>
              </a:lnSpc>
              <a:spcAft>
                <a:spcPts val="600"/>
              </a:spcAft>
              <a:defRPr/>
            </a:pPr>
            <a:r>
              <a:rPr kumimoji="0" lang="uk-UA" sz="3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</a:rPr>
              <a:t>Щоб проєктна заявка була допущена до розгляду на фінансування, вона має набрати щонайменше </a:t>
            </a:r>
            <a:r>
              <a:rPr kumimoji="0" lang="uk-U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</a:rPr>
              <a:t>70 балів із 100 загалом,</a:t>
            </a:r>
            <a:r>
              <a:rPr kumimoji="0" lang="uk-UA" sz="3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</a:rPr>
              <a:t> причому за кожним критерієм мати щонайменше</a:t>
            </a:r>
            <a:r>
              <a:rPr kumimoji="0" lang="uk-UA" sz="360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</a:rPr>
              <a:t> </a:t>
            </a:r>
            <a:r>
              <a:rPr lang="uk-UA" sz="3600" b="1" dirty="0">
                <a:solidFill>
                  <a:srgbClr val="002060"/>
                </a:solidFill>
              </a:rPr>
              <a:t>15 балів із 25</a:t>
            </a:r>
            <a:r>
              <a:rPr lang="uk-UA" sz="3600" dirty="0">
                <a:solidFill>
                  <a:srgbClr val="002060"/>
                </a:solidFill>
              </a:rPr>
              <a:t>.</a:t>
            </a:r>
          </a:p>
          <a:p>
            <a:pPr lvl="0" algn="just">
              <a:lnSpc>
                <a:spcPct val="90000"/>
              </a:lnSpc>
              <a:spcAft>
                <a:spcPts val="600"/>
              </a:spcAft>
              <a:defRPr/>
            </a:pPr>
            <a:endParaRPr kumimoji="0" lang="uk-UA" sz="36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</a:endParaRPr>
          </a:p>
          <a:p>
            <a:pPr algn="just">
              <a:lnSpc>
                <a:spcPct val="90000"/>
              </a:lnSpc>
              <a:spcAft>
                <a:spcPts val="600"/>
              </a:spcAft>
              <a:defRPr/>
            </a:pPr>
            <a:r>
              <a:rPr lang="uk-UA" sz="3600" dirty="0">
                <a:solidFill>
                  <a:srgbClr val="002060"/>
                </a:solidFill>
              </a:rPr>
              <a:t>(детальніше див. в </a:t>
            </a:r>
            <a:r>
              <a:rPr lang="uk-UA" sz="3600" dirty="0">
                <a:solidFill>
                  <a:srgbClr val="002060"/>
                </a:solidFill>
                <a:hlinkClick r:id="rId2"/>
              </a:rPr>
              <a:t>Керівництві до Програми</a:t>
            </a:r>
            <a:r>
              <a:rPr lang="uk-UA" sz="3600" dirty="0">
                <a:solidFill>
                  <a:srgbClr val="002060"/>
                </a:solidFill>
              </a:rPr>
              <a:t>, С.378)</a:t>
            </a:r>
            <a:endParaRPr kumimoji="0" lang="uk-UA" sz="3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</a:endParaRPr>
          </a:p>
          <a:p>
            <a:pPr lvl="0" algn="just">
              <a:lnSpc>
                <a:spcPct val="90000"/>
              </a:lnSpc>
              <a:spcAft>
                <a:spcPts val="600"/>
              </a:spcAft>
              <a:defRPr/>
            </a:pPr>
            <a:endParaRPr kumimoji="0" lang="en-US" sz="36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5442827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44F977B5-01E1-45ED-9262-11DC3FDE8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07" y="354108"/>
            <a:ext cx="9132983" cy="725545"/>
          </a:xfrm>
        </p:spPr>
        <p:txBody>
          <a:bodyPr>
            <a:normAutofit fontScale="90000"/>
          </a:bodyPr>
          <a:lstStyle/>
          <a:p>
            <a:r>
              <a:rPr lang="uk-UA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Актуальність проєкту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/Relevance of the project</a:t>
            </a:r>
            <a:r>
              <a:rPr lang="uk-UA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 </a:t>
            </a:r>
            <a:endParaRPr lang="uk-UA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B85520-B4D9-4FB3-9300-35DA1D6B8316}"/>
              </a:ext>
            </a:extLst>
          </p:cNvPr>
          <p:cNvSpPr txBox="1"/>
          <p:nvPr/>
        </p:nvSpPr>
        <p:spPr>
          <a:xfrm>
            <a:off x="330507" y="1833178"/>
            <a:ext cx="10481872" cy="4223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 algn="just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uk-UA" sz="2800" dirty="0">
                <a:solidFill>
                  <a:srgbClr val="002060"/>
                </a:solidFill>
                <a:cs typeface="Arial" panose="020B0604020202020204" pitchFamily="34" charset="0"/>
              </a:rPr>
              <a:t>Як проєкт стосується європейських студій: чому</a:t>
            </a:r>
          </a:p>
          <a:p>
            <a:pPr marL="228600" indent="-228600" algn="just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uk-UA" sz="2800" dirty="0">
                <a:solidFill>
                  <a:srgbClr val="002060"/>
                </a:solidFill>
                <a:cs typeface="Arial" panose="020B0604020202020204" pitchFamily="34" charset="0"/>
              </a:rPr>
              <a:t>Відповідність цілям напряму Жан Моне, пріоритетам, стратегіям та іншим стратегічним документам </a:t>
            </a:r>
          </a:p>
          <a:p>
            <a:pPr marL="228600" indent="-228600" algn="just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uk-UA" sz="2800" dirty="0">
                <a:solidFill>
                  <a:srgbClr val="002060"/>
                </a:solidFill>
                <a:cs typeface="Arial" panose="020B0604020202020204" pitchFamily="34" charset="0"/>
              </a:rPr>
              <a:t>Як проєкт сприятиме публічній дипломатії ЄС, поширенню цінностей ЄС як повага до людської гідності, свободи, демократії, рівності, верховенства права тощо</a:t>
            </a:r>
          </a:p>
          <a:p>
            <a:pPr marL="228600" indent="-228600" algn="just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uk-UA" sz="2800" dirty="0">
                <a:solidFill>
                  <a:srgbClr val="002060"/>
                </a:solidFill>
                <a:cs typeface="Arial" panose="020B0604020202020204" pitchFamily="34" charset="0"/>
              </a:rPr>
              <a:t>Як проєкт охоплює пріоритетні цільові групи  </a:t>
            </a:r>
          </a:p>
          <a:p>
            <a:pPr marL="228600" indent="-228600" algn="just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endParaRPr lang="uk-UA" sz="2800" dirty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just">
              <a:lnSpc>
                <a:spcPct val="90000"/>
              </a:lnSpc>
              <a:spcBef>
                <a:spcPts val="1000"/>
              </a:spcBef>
              <a:defRPr/>
            </a:pPr>
            <a:r>
              <a:rPr lang="uk-UA" sz="2800" dirty="0">
                <a:solidFill>
                  <a:srgbClr val="002060"/>
                </a:solidFill>
              </a:rPr>
              <a:t>(детальніше див. в </a:t>
            </a:r>
            <a:r>
              <a:rPr lang="uk-UA" sz="2800" dirty="0">
                <a:solidFill>
                  <a:srgbClr val="002060"/>
                </a:solidFill>
                <a:hlinkClick r:id="rId2"/>
              </a:rPr>
              <a:t>Керівництві до Програми</a:t>
            </a:r>
            <a:r>
              <a:rPr lang="uk-UA" sz="2800" dirty="0">
                <a:solidFill>
                  <a:srgbClr val="002060"/>
                </a:solidFill>
              </a:rPr>
              <a:t>, С.372-378)</a:t>
            </a:r>
            <a:endParaRPr kumimoji="0" lang="uk-UA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8183801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44F977B5-01E1-45ED-9262-11DC3FDE8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07" y="354108"/>
            <a:ext cx="9132983" cy="725545"/>
          </a:xfrm>
        </p:spPr>
        <p:txBody>
          <a:bodyPr>
            <a:normAutofit fontScale="90000"/>
          </a:bodyPr>
          <a:lstStyle/>
          <a:p>
            <a:r>
              <a:rPr lang="uk-UA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Якість побудови та впровадження проєкту/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Quality of the project design and implementation</a:t>
            </a:r>
            <a:r>
              <a:rPr lang="ru-RU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 </a:t>
            </a:r>
            <a:endParaRPr lang="uk-UA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B85520-B4D9-4FB3-9300-35DA1D6B8316}"/>
              </a:ext>
            </a:extLst>
          </p:cNvPr>
          <p:cNvSpPr txBox="1"/>
          <p:nvPr/>
        </p:nvSpPr>
        <p:spPr>
          <a:xfrm>
            <a:off x="571139" y="1879858"/>
            <a:ext cx="9796904" cy="30982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 algn="just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uk-UA" sz="2600" dirty="0">
                <a:solidFill>
                  <a:srgbClr val="002060"/>
                </a:solidFill>
                <a:cs typeface="Arial" panose="020B0604020202020204" pitchFamily="34" charset="0"/>
              </a:rPr>
              <a:t>Методологія: якість, новизна та здійсненність проєкту та життєздатність запропонованої методології</a:t>
            </a:r>
          </a:p>
          <a:p>
            <a:pPr marL="228600" indent="-228600" algn="just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uk-UA" sz="2600" dirty="0">
                <a:solidFill>
                  <a:srgbClr val="002060"/>
                </a:solidFill>
                <a:cs typeface="Arial" panose="020B0604020202020204" pitchFamily="34" charset="0"/>
              </a:rPr>
              <a:t>Якість робочого плану; послідовність та узгодження між цілями і </a:t>
            </a:r>
            <a:r>
              <a:rPr lang="uk-UA" sz="2600" dirty="0" err="1">
                <a:solidFill>
                  <a:srgbClr val="002060"/>
                </a:solidFill>
                <a:cs typeface="Arial" panose="020B0604020202020204" pitchFamily="34" charset="0"/>
              </a:rPr>
              <a:t>активностями</a:t>
            </a:r>
            <a:r>
              <a:rPr lang="uk-UA" sz="2600" dirty="0">
                <a:solidFill>
                  <a:srgbClr val="002060"/>
                </a:solidFill>
                <a:cs typeface="Arial" panose="020B0604020202020204" pitchFamily="34" charset="0"/>
              </a:rPr>
              <a:t>, відповідність планування в різних фазах проєкту </a:t>
            </a:r>
          </a:p>
          <a:p>
            <a:pPr marL="228600" indent="-228600" algn="just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uk-UA" sz="2600" dirty="0">
                <a:solidFill>
                  <a:srgbClr val="002060"/>
                </a:solidFill>
                <a:cs typeface="Arial" panose="020B0604020202020204" pitchFamily="34" charset="0"/>
              </a:rPr>
              <a:t>Стратегія моніторингу та оцінювання в проєкті</a:t>
            </a:r>
          </a:p>
          <a:p>
            <a:pPr algn="just">
              <a:lnSpc>
                <a:spcPct val="90000"/>
              </a:lnSpc>
              <a:spcBef>
                <a:spcPts val="1000"/>
              </a:spcBef>
              <a:defRPr/>
            </a:pPr>
            <a:r>
              <a:rPr lang="uk-UA" sz="2400" dirty="0">
                <a:solidFill>
                  <a:srgbClr val="002060"/>
                </a:solidFill>
              </a:rPr>
              <a:t>(детальніше див. в </a:t>
            </a:r>
            <a:r>
              <a:rPr lang="uk-UA" sz="2400" dirty="0">
                <a:solidFill>
                  <a:srgbClr val="002060"/>
                </a:solidFill>
                <a:hlinkClick r:id="rId2"/>
              </a:rPr>
              <a:t>Керівництві до Програми</a:t>
            </a:r>
            <a:r>
              <a:rPr lang="uk-UA" sz="2400" dirty="0">
                <a:solidFill>
                  <a:srgbClr val="002060"/>
                </a:solidFill>
              </a:rPr>
              <a:t>, С.372-378)</a:t>
            </a:r>
            <a:endParaRPr kumimoji="0" lang="uk-UA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</a:endParaRPr>
          </a:p>
          <a:p>
            <a:pPr algn="just">
              <a:lnSpc>
                <a:spcPct val="90000"/>
              </a:lnSpc>
              <a:spcBef>
                <a:spcPts val="1000"/>
              </a:spcBef>
              <a:defRPr/>
            </a:pPr>
            <a:endParaRPr lang="uk-UA" sz="2600" dirty="0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64709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44F977B5-01E1-45ED-9262-11DC3FDE8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07" y="-119392"/>
            <a:ext cx="8957872" cy="1620253"/>
          </a:xfrm>
        </p:spPr>
        <p:txBody>
          <a:bodyPr>
            <a:normAutofit/>
          </a:bodyPr>
          <a:lstStyle/>
          <a:p>
            <a:r>
              <a:rPr lang="uk-UA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Якість проєктної команди, партнерства, організації співпраці/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Quality of the partnership and cooperation arrangements</a:t>
            </a:r>
            <a:r>
              <a:rPr lang="uk-UA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 </a:t>
            </a:r>
            <a:endParaRPr lang="uk-UA" sz="2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B85520-B4D9-4FB3-9300-35DA1D6B8316}"/>
              </a:ext>
            </a:extLst>
          </p:cNvPr>
          <p:cNvSpPr txBox="1"/>
          <p:nvPr/>
        </p:nvSpPr>
        <p:spPr>
          <a:xfrm>
            <a:off x="330507" y="1790542"/>
            <a:ext cx="9086209" cy="35620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 algn="just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uk-UA" sz="2600" dirty="0">
                <a:solidFill>
                  <a:srgbClr val="002060"/>
                </a:solidFill>
                <a:cs typeface="Arial" panose="020B0604020202020204" pitchFamily="34" charset="0"/>
              </a:rPr>
              <a:t>Рівень компетентності та додана вартість команди: Відповідність та взаємодоповнюваність профілю та досвіду ключових представників команди/експертів, залучених до запропонованої діяльності (в академічній та неакадемічній сферах, де застосовується) з точки зору студій Європейського Союзу та конкретних тем, які пропонуються в проєктній заявці</a:t>
            </a:r>
          </a:p>
          <a:p>
            <a:pPr algn="just">
              <a:lnSpc>
                <a:spcPct val="90000"/>
              </a:lnSpc>
              <a:spcBef>
                <a:spcPts val="1000"/>
              </a:spcBef>
              <a:defRPr/>
            </a:pPr>
            <a:r>
              <a:rPr lang="uk-UA" sz="2400" dirty="0">
                <a:solidFill>
                  <a:srgbClr val="002060"/>
                </a:solidFill>
              </a:rPr>
              <a:t>(детальніше див. в </a:t>
            </a:r>
            <a:r>
              <a:rPr lang="uk-UA" sz="2400" dirty="0">
                <a:solidFill>
                  <a:srgbClr val="002060"/>
                </a:solidFill>
                <a:hlinkClick r:id="rId2"/>
              </a:rPr>
              <a:t>Керівництві до Програми</a:t>
            </a:r>
            <a:r>
              <a:rPr lang="uk-UA" sz="2400" dirty="0">
                <a:solidFill>
                  <a:srgbClr val="002060"/>
                </a:solidFill>
              </a:rPr>
              <a:t>, С.372-378)</a:t>
            </a:r>
            <a:endParaRPr kumimoji="0" lang="uk-UA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</a:endParaRPr>
          </a:p>
          <a:p>
            <a:pPr algn="just">
              <a:lnSpc>
                <a:spcPct val="90000"/>
              </a:lnSpc>
              <a:spcBef>
                <a:spcPts val="1000"/>
              </a:spcBef>
              <a:defRPr/>
            </a:pPr>
            <a:endParaRPr lang="uk-UA" sz="2600" dirty="0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8810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45BD94-8487-01E5-E347-2B7F60688A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9E78B485-4257-95BF-88BA-036B61FE9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07" y="-119392"/>
            <a:ext cx="8957872" cy="1620253"/>
          </a:xfrm>
        </p:spPr>
        <p:txBody>
          <a:bodyPr>
            <a:normAutofit/>
          </a:bodyPr>
          <a:lstStyle/>
          <a:p>
            <a:r>
              <a:rPr lang="uk-UA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Якість проєктної команди, партнерства, організації співпраці/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Quality of the partnership and cooperation arrangements</a:t>
            </a:r>
            <a:r>
              <a:rPr lang="uk-UA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 </a:t>
            </a:r>
            <a:endParaRPr lang="uk-UA" sz="2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3A2E376-CA43-6C93-36CE-3A32D1A30B1E}"/>
              </a:ext>
            </a:extLst>
          </p:cNvPr>
          <p:cNvSpPr txBox="1"/>
          <p:nvPr/>
        </p:nvSpPr>
        <p:spPr>
          <a:xfrm>
            <a:off x="202170" y="1469700"/>
            <a:ext cx="9551430" cy="4334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  <a:spcBef>
                <a:spcPts val="1000"/>
              </a:spcBef>
              <a:defRPr/>
            </a:pPr>
            <a:r>
              <a:rPr lang="uk-UA" sz="2600" b="1" dirty="0">
                <a:solidFill>
                  <a:srgbClr val="002060"/>
                </a:solidFill>
                <a:cs typeface="Arial" panose="020B0604020202020204" pitchFamily="34" charset="0"/>
              </a:rPr>
              <a:t>Рекомендації:</a:t>
            </a:r>
          </a:p>
          <a:p>
            <a:pPr marL="228600" indent="-228600" algn="just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uk-UA" sz="2600" dirty="0">
                <a:solidFill>
                  <a:srgbClr val="002060"/>
                </a:solidFill>
                <a:cs typeface="Arial" panose="020B0604020202020204" pitchFamily="34" charset="0"/>
              </a:rPr>
              <a:t>За потреби запрошення зовнішнього експерта за тематикою проєкту (як українського, так і зарубіжного експерта)</a:t>
            </a:r>
          </a:p>
          <a:p>
            <a:pPr marL="228600" indent="-228600" algn="just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uk-UA" sz="2600" dirty="0">
                <a:solidFill>
                  <a:srgbClr val="002060"/>
                </a:solidFill>
                <a:cs typeface="Arial" panose="020B0604020202020204" pitchFamily="34" charset="0"/>
              </a:rPr>
              <a:t>Обов’язкові </a:t>
            </a:r>
            <a:r>
              <a:rPr lang="en-US" sz="2600" dirty="0">
                <a:solidFill>
                  <a:srgbClr val="002060"/>
                </a:solidFill>
                <a:cs typeface="Arial" panose="020B0604020202020204" pitchFamily="34" charset="0"/>
              </a:rPr>
              <a:t>CVs</a:t>
            </a:r>
            <a:r>
              <a:rPr lang="uk-UA" sz="2600" dirty="0">
                <a:solidFill>
                  <a:srgbClr val="002060"/>
                </a:solidFill>
                <a:cs typeface="Arial" panose="020B0604020202020204" pitchFamily="34" charset="0"/>
              </a:rPr>
              <a:t>  та переліки відповідних тематиці проєкту публікацій кожного з членів команди, залучених до проєкту</a:t>
            </a:r>
          </a:p>
          <a:p>
            <a:pPr marL="228600" indent="-228600" algn="just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uk-UA" sz="2600" dirty="0">
                <a:solidFill>
                  <a:srgbClr val="002060"/>
                </a:solidFill>
                <a:cs typeface="Arial" panose="020B0604020202020204" pitchFamily="34" charset="0"/>
              </a:rPr>
              <a:t>Для проєкту кафедри надважлива особистість керівника проєкту, його фаховість та компетентність у тематиці проєкту</a:t>
            </a:r>
          </a:p>
          <a:p>
            <a:pPr marL="228600" indent="-228600" algn="just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uk-UA" sz="2600" dirty="0">
                <a:solidFill>
                  <a:srgbClr val="002060"/>
                </a:solidFill>
                <a:cs typeface="Arial" panose="020B0604020202020204" pitchFamily="34" charset="0"/>
              </a:rPr>
              <a:t>Для проєкту Центр досконалості якість та додана вартість учасників в Центрі</a:t>
            </a:r>
          </a:p>
          <a:p>
            <a:pPr algn="just">
              <a:lnSpc>
                <a:spcPct val="90000"/>
              </a:lnSpc>
              <a:spcBef>
                <a:spcPts val="1000"/>
              </a:spcBef>
              <a:defRPr/>
            </a:pPr>
            <a:endParaRPr lang="uk-UA" sz="2600" dirty="0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11431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44F977B5-01E1-45ED-9262-11DC3FDE8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550" y="257855"/>
            <a:ext cx="9132983" cy="725545"/>
          </a:xfrm>
        </p:spPr>
        <p:txBody>
          <a:bodyPr>
            <a:normAutofit fontScale="90000"/>
          </a:bodyPr>
          <a:lstStyle/>
          <a:p>
            <a:r>
              <a:rPr lang="uk-UA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Очікуваний вплив, дисемінація та стійкість результатів проєкту/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Impact</a:t>
            </a:r>
            <a:r>
              <a:rPr lang="uk-UA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 </a:t>
            </a:r>
            <a:r>
              <a:rPr lang="uk-UA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 </a:t>
            </a:r>
            <a:endParaRPr lang="uk-UA" sz="3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B85520-B4D9-4FB3-9300-35DA1D6B8316}"/>
              </a:ext>
            </a:extLst>
          </p:cNvPr>
          <p:cNvSpPr txBox="1"/>
          <p:nvPr/>
        </p:nvSpPr>
        <p:spPr>
          <a:xfrm>
            <a:off x="346550" y="1416716"/>
            <a:ext cx="9920397" cy="45386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  <a:spcBef>
                <a:spcPts val="1000"/>
              </a:spcBef>
              <a:defRPr/>
            </a:pPr>
            <a:r>
              <a:rPr lang="uk-UA" sz="2600" dirty="0">
                <a:solidFill>
                  <a:srgbClr val="002060"/>
                </a:solidFill>
                <a:cs typeface="Arial" panose="020B0604020202020204" pitchFamily="34" charset="0"/>
              </a:rPr>
              <a:t>Очікуваний вплив проєкту через довгострокові наслідки </a:t>
            </a:r>
          </a:p>
          <a:p>
            <a:pPr algn="just">
              <a:lnSpc>
                <a:spcPct val="90000"/>
              </a:lnSpc>
              <a:spcBef>
                <a:spcPts val="1000"/>
              </a:spcBef>
              <a:defRPr/>
            </a:pPr>
            <a:r>
              <a:rPr lang="uk-UA" sz="2600" dirty="0">
                <a:solidFill>
                  <a:srgbClr val="002060"/>
                </a:solidFill>
                <a:cs typeface="Arial" panose="020B0604020202020204" pitchFamily="34" charset="0"/>
              </a:rPr>
              <a:t>• для закладу, що реалізує проєкт, </a:t>
            </a:r>
          </a:p>
          <a:p>
            <a:pPr algn="just">
              <a:lnSpc>
                <a:spcPct val="90000"/>
              </a:lnSpc>
              <a:spcBef>
                <a:spcPts val="1000"/>
              </a:spcBef>
              <a:defRPr/>
            </a:pPr>
            <a:r>
              <a:rPr lang="uk-UA" sz="2600" dirty="0">
                <a:solidFill>
                  <a:srgbClr val="002060"/>
                </a:solidFill>
                <a:cs typeface="Arial" panose="020B0604020202020204" pitchFamily="34" charset="0"/>
              </a:rPr>
              <a:t>• для студентів і учнів, які отримують користь від проєкту: покращені або інноваційні навчальні програми, збільшення можливостей залучати кращих студентів, посилення співпраці з партнерами з інших країн, збільшення фінансових ресурсів для викладання та дослідження з питань ЄС у закладі, збільшення потенціалу для викладання та дослідження з питань ЄС. </a:t>
            </a:r>
          </a:p>
          <a:p>
            <a:pPr algn="just">
              <a:lnSpc>
                <a:spcPct val="90000"/>
              </a:lnSpc>
              <a:spcBef>
                <a:spcPts val="1000"/>
              </a:spcBef>
              <a:defRPr/>
            </a:pPr>
            <a:r>
              <a:rPr lang="uk-UA" sz="2600" dirty="0">
                <a:solidFill>
                  <a:srgbClr val="002060"/>
                </a:solidFill>
                <a:cs typeface="Arial" panose="020B0604020202020204" pitchFamily="34" charset="0"/>
              </a:rPr>
              <a:t>• для інших організацій та осіб, залучених на місцевому, регіональному, національному та/або європейському рівнях. </a:t>
            </a:r>
          </a:p>
          <a:p>
            <a:pPr algn="just">
              <a:lnSpc>
                <a:spcPct val="90000"/>
              </a:lnSpc>
              <a:spcBef>
                <a:spcPts val="1000"/>
              </a:spcBef>
              <a:defRPr/>
            </a:pPr>
            <a:r>
              <a:rPr lang="uk-UA" sz="2400" dirty="0">
                <a:solidFill>
                  <a:srgbClr val="002060"/>
                </a:solidFill>
              </a:rPr>
              <a:t>(детальніше див. в </a:t>
            </a:r>
            <a:r>
              <a:rPr lang="uk-UA" sz="2400" dirty="0">
                <a:solidFill>
                  <a:srgbClr val="002060"/>
                </a:solidFill>
                <a:hlinkClick r:id="rId2"/>
              </a:rPr>
              <a:t>Керівництві до Програми</a:t>
            </a:r>
            <a:r>
              <a:rPr lang="uk-UA" sz="2400" dirty="0">
                <a:solidFill>
                  <a:srgbClr val="002060"/>
                </a:solidFill>
              </a:rPr>
              <a:t>, С.372-378)</a:t>
            </a:r>
            <a:endParaRPr kumimoji="0" lang="uk-UA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6660785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44F977B5-01E1-45ED-9262-11DC3FDE8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001" y="225771"/>
            <a:ext cx="9132983" cy="725545"/>
          </a:xfrm>
        </p:spPr>
        <p:txBody>
          <a:bodyPr>
            <a:normAutofit fontScale="90000"/>
          </a:bodyPr>
          <a:lstStyle/>
          <a:p>
            <a:r>
              <a:rPr lang="uk-UA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Очікуваний вплив, дисемінація та стійкість результатів проєкту/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Impact </a:t>
            </a:r>
            <a:endParaRPr lang="uk-UA" sz="3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B85520-B4D9-4FB3-9300-35DA1D6B8316}"/>
              </a:ext>
            </a:extLst>
          </p:cNvPr>
          <p:cNvSpPr txBox="1"/>
          <p:nvPr/>
        </p:nvSpPr>
        <p:spPr>
          <a:xfrm>
            <a:off x="330508" y="1313502"/>
            <a:ext cx="9856230" cy="45940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  <a:spcBef>
                <a:spcPts val="1000"/>
              </a:spcBef>
              <a:defRPr/>
            </a:pPr>
            <a:r>
              <a:rPr lang="uk-UA" sz="2600" dirty="0">
                <a:solidFill>
                  <a:srgbClr val="002060"/>
                </a:solidFill>
                <a:cs typeface="Arial" panose="020B0604020202020204" pitchFamily="34" charset="0"/>
              </a:rPr>
              <a:t>Дисемінація та комунікація: </a:t>
            </a:r>
          </a:p>
          <a:p>
            <a:pPr algn="just">
              <a:lnSpc>
                <a:spcPct val="90000"/>
              </a:lnSpc>
              <a:spcBef>
                <a:spcPts val="1000"/>
              </a:spcBef>
              <a:defRPr/>
            </a:pPr>
            <a:r>
              <a:rPr lang="uk-UA" sz="2600" dirty="0">
                <a:solidFill>
                  <a:srgbClr val="002060"/>
                </a:solidFill>
                <a:cs typeface="Arial" panose="020B0604020202020204" pitchFamily="34" charset="0"/>
              </a:rPr>
              <a:t>• Доцільність і якість заходів, спрямованих на поширення результатів діяльності всередині та за межами установи, що реалізує проєкт</a:t>
            </a:r>
          </a:p>
          <a:p>
            <a:pPr algn="just">
              <a:lnSpc>
                <a:spcPct val="90000"/>
              </a:lnSpc>
              <a:spcBef>
                <a:spcPts val="1000"/>
              </a:spcBef>
              <a:defRPr/>
            </a:pPr>
            <a:r>
              <a:rPr lang="uk-UA" sz="2600" dirty="0">
                <a:solidFill>
                  <a:srgbClr val="002060"/>
                </a:solidFill>
                <a:cs typeface="Arial" panose="020B0604020202020204" pitchFamily="34" charset="0"/>
              </a:rPr>
              <a:t>• Наскільки передбачені інструменти розповсюдження досягнуть цільової аудиторії через: медіа-простір (включаючи соціальні мережі, публікації тощо), події/заходи. </a:t>
            </a:r>
          </a:p>
          <a:p>
            <a:pPr algn="just">
              <a:lnSpc>
                <a:spcPct val="90000"/>
              </a:lnSpc>
              <a:spcBef>
                <a:spcPts val="1000"/>
              </a:spcBef>
              <a:defRPr/>
            </a:pPr>
            <a:r>
              <a:rPr lang="uk-UA" sz="2600" dirty="0">
                <a:solidFill>
                  <a:srgbClr val="002060"/>
                </a:solidFill>
                <a:cs typeface="Arial" panose="020B0604020202020204" pitchFamily="34" charset="0"/>
              </a:rPr>
              <a:t>Стійкість і продовження: заявка включає відповідні заходи та ресурси, щоб гарантувати, що результати та переваги проєкту будуть стійкими після закінчення життєвого циклу проекту.</a:t>
            </a:r>
          </a:p>
          <a:p>
            <a:pPr algn="just">
              <a:lnSpc>
                <a:spcPct val="90000"/>
              </a:lnSpc>
              <a:spcBef>
                <a:spcPts val="1000"/>
              </a:spcBef>
              <a:defRPr/>
            </a:pPr>
            <a:r>
              <a:rPr lang="uk-UA" sz="2800" dirty="0">
                <a:solidFill>
                  <a:srgbClr val="002060"/>
                </a:solidFill>
              </a:rPr>
              <a:t>(детальніше див. в </a:t>
            </a:r>
            <a:r>
              <a:rPr lang="uk-UA" sz="2800" dirty="0">
                <a:solidFill>
                  <a:srgbClr val="002060"/>
                </a:solidFill>
                <a:hlinkClick r:id="rId2"/>
              </a:rPr>
              <a:t>Керівництві до Програми</a:t>
            </a:r>
            <a:r>
              <a:rPr lang="uk-UA" sz="2800" dirty="0">
                <a:solidFill>
                  <a:srgbClr val="002060"/>
                </a:solidFill>
              </a:rPr>
              <a:t>, С.372-378)</a:t>
            </a:r>
            <a:endParaRPr kumimoji="0" lang="uk-UA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0255381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44F977B5-01E1-45ED-9262-11DC3FDE8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002" y="241813"/>
            <a:ext cx="9198504" cy="725545"/>
          </a:xfrm>
        </p:spPr>
        <p:txBody>
          <a:bodyPr>
            <a:normAutofit fontScale="90000"/>
          </a:bodyPr>
          <a:lstStyle/>
          <a:p>
            <a:r>
              <a:rPr lang="uk-UA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Очікуваний вплив/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EXPECTED IMPACT</a:t>
            </a:r>
            <a:r>
              <a:rPr lang="uk-UA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 напряму Жан Моне в сфері вищої освіти: кількісні показники</a:t>
            </a:r>
            <a:endParaRPr lang="uk-UA" sz="3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B85520-B4D9-4FB3-9300-35DA1D6B8316}"/>
              </a:ext>
            </a:extLst>
          </p:cNvPr>
          <p:cNvSpPr txBox="1"/>
          <p:nvPr/>
        </p:nvSpPr>
        <p:spPr>
          <a:xfrm>
            <a:off x="468531" y="1779328"/>
            <a:ext cx="9865916" cy="3846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  <a:spcBef>
                <a:spcPts val="1000"/>
              </a:spcBef>
              <a:defRPr/>
            </a:pPr>
            <a:r>
              <a:rPr lang="uk-UA" sz="2600" dirty="0">
                <a:solidFill>
                  <a:srgbClr val="002060"/>
                </a:solidFill>
                <a:cs typeface="Arial" panose="020B0604020202020204" pitchFamily="34" charset="0"/>
              </a:rPr>
              <a:t>• Кількість ЗВО, які посилюють вимір Європейського Союзу в дисциплінах, які вони охоплюють.</a:t>
            </a:r>
          </a:p>
          <a:p>
            <a:pPr algn="just">
              <a:lnSpc>
                <a:spcPct val="90000"/>
              </a:lnSpc>
              <a:spcBef>
                <a:spcPts val="1000"/>
              </a:spcBef>
              <a:defRPr/>
            </a:pPr>
            <a:r>
              <a:rPr lang="uk-UA" sz="2600" dirty="0">
                <a:solidFill>
                  <a:srgbClr val="002060"/>
                </a:solidFill>
                <a:cs typeface="Arial" panose="020B0604020202020204" pitchFamily="34" charset="0"/>
              </a:rPr>
              <a:t>• Кількість тем Європейського Союзу, введених у викладання та дослідження на факультетах/кафедрах, де аспекти ЄС зазвичай не вивчаються - крім предметів, які зазвичай відомі своєю асоціацією з ЄС.</a:t>
            </a:r>
          </a:p>
          <a:p>
            <a:pPr algn="just">
              <a:lnSpc>
                <a:spcPct val="90000"/>
              </a:lnSpc>
              <a:spcBef>
                <a:spcPts val="1000"/>
              </a:spcBef>
              <a:defRPr/>
            </a:pPr>
            <a:r>
              <a:rPr lang="uk-UA" sz="2600" dirty="0">
                <a:solidFill>
                  <a:srgbClr val="002060"/>
                </a:solidFill>
                <a:cs typeface="Arial" panose="020B0604020202020204" pitchFamily="34" charset="0"/>
              </a:rPr>
              <a:t>• Кількість студентів, охоплених проєктом Жана Моне.</a:t>
            </a:r>
          </a:p>
          <a:p>
            <a:pPr algn="just">
              <a:lnSpc>
                <a:spcPct val="90000"/>
              </a:lnSpc>
              <a:spcBef>
                <a:spcPts val="1000"/>
              </a:spcBef>
              <a:defRPr/>
            </a:pPr>
            <a:r>
              <a:rPr lang="uk-UA" sz="2600" dirty="0">
                <a:solidFill>
                  <a:srgbClr val="002060"/>
                </a:solidFill>
                <a:cs typeface="Arial" panose="020B0604020202020204" pitchFamily="34" charset="0"/>
              </a:rPr>
              <a:t>• Кількість нових проєктів кафедра Жан Моне.</a:t>
            </a:r>
          </a:p>
          <a:p>
            <a:pPr algn="just">
              <a:lnSpc>
                <a:spcPct val="90000"/>
              </a:lnSpc>
              <a:spcBef>
                <a:spcPts val="1000"/>
              </a:spcBef>
              <a:defRPr/>
            </a:pPr>
            <a:r>
              <a:rPr lang="uk-UA" sz="2600" dirty="0">
                <a:solidFill>
                  <a:srgbClr val="002060"/>
                </a:solidFill>
                <a:cs typeface="Arial" panose="020B0604020202020204" pitchFamily="34" charset="0"/>
              </a:rPr>
              <a:t>• Кількість публікацій на теми, пов'язані з ЄС.</a:t>
            </a:r>
          </a:p>
        </p:txBody>
      </p:sp>
    </p:spTree>
    <p:extLst>
      <p:ext uri="{BB962C8B-B14F-4D97-AF65-F5344CB8AC3E}">
        <p14:creationId xmlns:p14="http://schemas.microsoft.com/office/powerpoint/2010/main" val="22230520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44F977B5-01E1-45ED-9262-11DC3FDE8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07" y="354108"/>
            <a:ext cx="9132983" cy="725545"/>
          </a:xfrm>
        </p:spPr>
        <p:txBody>
          <a:bodyPr>
            <a:normAutofit/>
          </a:bodyPr>
          <a:lstStyle/>
          <a:p>
            <a:r>
              <a:rPr lang="uk-UA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Очікуваний вплив: кількісні показники</a:t>
            </a:r>
            <a:endParaRPr lang="uk-UA" sz="3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B85520-B4D9-4FB3-9300-35DA1D6B8316}"/>
              </a:ext>
            </a:extLst>
          </p:cNvPr>
          <p:cNvSpPr txBox="1"/>
          <p:nvPr/>
        </p:nvSpPr>
        <p:spPr>
          <a:xfrm>
            <a:off x="485783" y="1878319"/>
            <a:ext cx="9658882" cy="37179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  <a:spcBef>
                <a:spcPts val="1000"/>
              </a:spcBef>
              <a:defRPr/>
            </a:pPr>
            <a:r>
              <a:rPr lang="uk-UA" sz="2600" dirty="0">
                <a:solidFill>
                  <a:srgbClr val="002060"/>
                </a:solidFill>
                <a:cs typeface="Arial" panose="020B0604020202020204" pitchFamily="34" charset="0"/>
              </a:rPr>
              <a:t>• Кількість аналітичних документів для підтримки політиків з питань, пов'язаних з ЄС.</a:t>
            </a:r>
          </a:p>
          <a:p>
            <a:pPr algn="just">
              <a:lnSpc>
                <a:spcPct val="90000"/>
              </a:lnSpc>
              <a:spcBef>
                <a:spcPts val="1000"/>
              </a:spcBef>
              <a:defRPr/>
            </a:pPr>
            <a:r>
              <a:rPr lang="uk-UA" sz="2600" dirty="0">
                <a:solidFill>
                  <a:srgbClr val="002060"/>
                </a:solidFill>
                <a:cs typeface="Arial" panose="020B0604020202020204" pitchFamily="34" charset="0"/>
              </a:rPr>
              <a:t>• Кількість </a:t>
            </a:r>
            <a:r>
              <a:rPr lang="uk-UA" sz="2600" dirty="0" err="1">
                <a:solidFill>
                  <a:srgbClr val="002060"/>
                </a:solidFill>
                <a:cs typeface="Arial" panose="020B0604020202020204" pitchFamily="34" charset="0"/>
              </a:rPr>
              <a:t>проєктів</a:t>
            </a:r>
            <a:r>
              <a:rPr lang="uk-UA" sz="2600" dirty="0">
                <a:solidFill>
                  <a:srgbClr val="002060"/>
                </a:solidFill>
                <a:cs typeface="Arial" panose="020B0604020202020204" pitchFamily="34" charset="0"/>
              </a:rPr>
              <a:t> Жан Моне в третіх країнах, не асоційованих до  Програми.</a:t>
            </a:r>
          </a:p>
          <a:p>
            <a:pPr algn="just">
              <a:lnSpc>
                <a:spcPct val="90000"/>
              </a:lnSpc>
              <a:spcBef>
                <a:spcPts val="1000"/>
              </a:spcBef>
              <a:defRPr/>
            </a:pPr>
            <a:r>
              <a:rPr lang="uk-UA" sz="2600" dirty="0">
                <a:solidFill>
                  <a:srgbClr val="002060"/>
                </a:solidFill>
                <a:cs typeface="Arial" panose="020B0604020202020204" pitchFamily="34" charset="0"/>
              </a:rPr>
              <a:t>• Наскільки форуми і платформи, спрямовані на покращення співпраці та діалогу між академічним і неакадемічним світом є доречні та існують.</a:t>
            </a:r>
          </a:p>
          <a:p>
            <a:pPr algn="just">
              <a:lnSpc>
                <a:spcPct val="90000"/>
              </a:lnSpc>
              <a:spcBef>
                <a:spcPts val="1000"/>
              </a:spcBef>
              <a:defRPr/>
            </a:pPr>
            <a:r>
              <a:rPr lang="uk-UA" sz="2600" dirty="0">
                <a:solidFill>
                  <a:srgbClr val="002060"/>
                </a:solidFill>
                <a:cs typeface="Arial" panose="020B0604020202020204" pitchFamily="34" charset="0"/>
              </a:rPr>
              <a:t>• Збільшення можливостей молодих дослідників для підвищення їхньої професійної компетентності та кар’єрного зростання.</a:t>
            </a:r>
          </a:p>
        </p:txBody>
      </p:sp>
    </p:spTree>
    <p:extLst>
      <p:ext uri="{BB962C8B-B14F-4D97-AF65-F5344CB8AC3E}">
        <p14:creationId xmlns:p14="http://schemas.microsoft.com/office/powerpoint/2010/main" val="5236315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44F977B5-01E1-45ED-9262-11DC3FDE8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07" y="354108"/>
            <a:ext cx="9132983" cy="725545"/>
          </a:xfrm>
        </p:spPr>
        <p:txBody>
          <a:bodyPr>
            <a:normAutofit/>
          </a:bodyPr>
          <a:lstStyle/>
          <a:p>
            <a:r>
              <a:rPr lang="uk-UA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Очікуваний вплив: якісні показники</a:t>
            </a:r>
            <a:endParaRPr lang="uk-UA" sz="3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B85520-B4D9-4FB3-9300-35DA1D6B8316}"/>
              </a:ext>
            </a:extLst>
          </p:cNvPr>
          <p:cNvSpPr txBox="1"/>
          <p:nvPr/>
        </p:nvSpPr>
        <p:spPr>
          <a:xfrm>
            <a:off x="537542" y="2055374"/>
            <a:ext cx="9710640" cy="3946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  <a:spcBef>
                <a:spcPts val="1000"/>
              </a:spcBef>
              <a:defRPr/>
            </a:pPr>
            <a:r>
              <a:rPr lang="uk-UA" sz="2600" dirty="0">
                <a:solidFill>
                  <a:srgbClr val="002060"/>
                </a:solidFill>
                <a:cs typeface="Arial" panose="020B0604020202020204" pitchFamily="34" charset="0"/>
              </a:rPr>
              <a:t>• Поглиблені знання про європейську політику.</a:t>
            </a:r>
          </a:p>
          <a:p>
            <a:pPr algn="just">
              <a:lnSpc>
                <a:spcPct val="90000"/>
              </a:lnSpc>
              <a:spcBef>
                <a:spcPts val="1000"/>
              </a:spcBef>
              <a:defRPr/>
            </a:pPr>
            <a:r>
              <a:rPr lang="uk-UA" sz="2600" dirty="0">
                <a:solidFill>
                  <a:srgbClr val="002060"/>
                </a:solidFill>
                <a:cs typeface="Arial" panose="020B0604020202020204" pitchFamily="34" charset="0"/>
              </a:rPr>
              <a:t>• Ступінь взаємодії закладів вищої освіти із широким суспільством і неакадемічним світом на теми ЄС.</a:t>
            </a:r>
          </a:p>
          <a:p>
            <a:pPr algn="just">
              <a:lnSpc>
                <a:spcPct val="90000"/>
              </a:lnSpc>
              <a:spcBef>
                <a:spcPts val="1000"/>
              </a:spcBef>
              <a:defRPr/>
            </a:pPr>
            <a:r>
              <a:rPr lang="uk-UA" sz="2600" dirty="0">
                <a:solidFill>
                  <a:srgbClr val="002060"/>
                </a:solidFill>
                <a:cs typeface="Arial" panose="020B0604020202020204" pitchFamily="34" charset="0"/>
              </a:rPr>
              <a:t>• Підвищення обізнаності з питань, пов'язаних з ЄС, у неакадемічному світі.</a:t>
            </a:r>
          </a:p>
          <a:p>
            <a:pPr algn="just">
              <a:lnSpc>
                <a:spcPct val="90000"/>
              </a:lnSpc>
              <a:spcBef>
                <a:spcPts val="1000"/>
              </a:spcBef>
              <a:defRPr/>
            </a:pPr>
            <a:r>
              <a:rPr lang="uk-UA" sz="2600" dirty="0">
                <a:solidFill>
                  <a:srgbClr val="002060"/>
                </a:solidFill>
                <a:cs typeface="Arial" panose="020B0604020202020204" pitchFamily="34" charset="0"/>
              </a:rPr>
              <a:t>• Покращене поширення результатів проєктів Жан Моне в суспільстві, включаючи політиків.</a:t>
            </a:r>
          </a:p>
          <a:p>
            <a:pPr algn="just">
              <a:lnSpc>
                <a:spcPct val="90000"/>
              </a:lnSpc>
              <a:spcBef>
                <a:spcPts val="1000"/>
              </a:spcBef>
              <a:defRPr/>
            </a:pPr>
            <a:endParaRPr lang="uk-UA" sz="2600" dirty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just">
              <a:lnSpc>
                <a:spcPct val="90000"/>
              </a:lnSpc>
              <a:spcBef>
                <a:spcPts val="1000"/>
              </a:spcBef>
              <a:defRPr/>
            </a:pPr>
            <a:r>
              <a:rPr lang="uk-UA" sz="2400" dirty="0">
                <a:solidFill>
                  <a:srgbClr val="002060"/>
                </a:solidFill>
              </a:rPr>
              <a:t>(детальніше див. в </a:t>
            </a:r>
            <a:r>
              <a:rPr lang="uk-UA" sz="2400" dirty="0">
                <a:solidFill>
                  <a:srgbClr val="002060"/>
                </a:solidFill>
                <a:hlinkClick r:id="rId2"/>
              </a:rPr>
              <a:t>Керівництві до Програми</a:t>
            </a:r>
            <a:r>
              <a:rPr lang="uk-UA" sz="2400" dirty="0">
                <a:solidFill>
                  <a:srgbClr val="002060"/>
                </a:solidFill>
              </a:rPr>
              <a:t>, С.379)</a:t>
            </a:r>
            <a:endParaRPr kumimoji="0" lang="uk-UA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6620248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44F977B5-01E1-45ED-9262-11DC3FDE8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044" y="273898"/>
            <a:ext cx="9132983" cy="725545"/>
          </a:xfrm>
        </p:spPr>
        <p:txBody>
          <a:bodyPr>
            <a:normAutofit fontScale="90000"/>
          </a:bodyPr>
          <a:lstStyle/>
          <a:p>
            <a:r>
              <a:rPr lang="uk-UA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Успішність заявки та подальшої реалізації отриманого гранту: рекомендації </a:t>
            </a:r>
            <a:r>
              <a:rPr lang="uk-UA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 </a:t>
            </a:r>
            <a:endParaRPr lang="uk-UA" sz="3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B85520-B4D9-4FB3-9300-35DA1D6B8316}"/>
              </a:ext>
            </a:extLst>
          </p:cNvPr>
          <p:cNvSpPr txBox="1"/>
          <p:nvPr/>
        </p:nvSpPr>
        <p:spPr>
          <a:xfrm>
            <a:off x="330507" y="1796581"/>
            <a:ext cx="9894148" cy="34347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uk-UA" sz="2600" dirty="0">
                <a:solidFill>
                  <a:srgbClr val="002060"/>
                </a:solidFill>
                <a:cs typeface="Arial" panose="020B0604020202020204" pitchFamily="34" charset="0"/>
              </a:rPr>
              <a:t>Наявність стратегій та прив’язка результатів до стратегій.</a:t>
            </a:r>
          </a:p>
          <a:p>
            <a:pPr marL="228600" indent="-228600"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uk-UA" sz="2600" dirty="0">
                <a:solidFill>
                  <a:srgbClr val="002060"/>
                </a:solidFill>
                <a:cs typeface="Arial" panose="020B0604020202020204" pitchFamily="34" charset="0"/>
              </a:rPr>
              <a:t>Бачення проєкту в цілому (узгодження між цілями та завданнями, цільовими групами, очікуваними результатами, очікуваним впливом).</a:t>
            </a:r>
          </a:p>
          <a:p>
            <a:pPr marL="228600" indent="-228600"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uk-UA" sz="2600" dirty="0">
                <a:solidFill>
                  <a:srgbClr val="002060"/>
                </a:solidFill>
                <a:cs typeface="Arial" panose="020B0604020202020204" pitchFamily="34" charset="0"/>
              </a:rPr>
              <a:t>Професійна якість учасників проєкту (добре підібрана робоча група).</a:t>
            </a:r>
          </a:p>
          <a:p>
            <a:pPr marL="228600" indent="-228600"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uk-UA" sz="2600" dirty="0">
                <a:solidFill>
                  <a:srgbClr val="002060"/>
                </a:solidFill>
                <a:cs typeface="Arial" panose="020B0604020202020204" pitchFamily="34" charset="0"/>
              </a:rPr>
              <a:t>Підтримка керівництва на всіх етапах підготовки та подальшої реалізації проєкту. </a:t>
            </a:r>
          </a:p>
        </p:txBody>
      </p:sp>
    </p:spTree>
    <p:extLst>
      <p:ext uri="{BB962C8B-B14F-4D97-AF65-F5344CB8AC3E}">
        <p14:creationId xmlns:p14="http://schemas.microsoft.com/office/powerpoint/2010/main" val="40337734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44F977B5-01E1-45ED-9262-11DC3FDE8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07" y="354108"/>
            <a:ext cx="9132983" cy="725545"/>
          </a:xfrm>
        </p:spPr>
        <p:txBody>
          <a:bodyPr>
            <a:normAutofit fontScale="90000"/>
          </a:bodyPr>
          <a:lstStyle/>
          <a:p>
            <a:r>
              <a:rPr lang="uk-UA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Успішність заявки та подальшої реалізації отриманого гранту: рекомендації </a:t>
            </a:r>
            <a:endParaRPr lang="uk-UA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B85520-B4D9-4FB3-9300-35DA1D6B8316}"/>
              </a:ext>
            </a:extLst>
          </p:cNvPr>
          <p:cNvSpPr txBox="1"/>
          <p:nvPr/>
        </p:nvSpPr>
        <p:spPr>
          <a:xfrm>
            <a:off x="330507" y="1986362"/>
            <a:ext cx="9607820" cy="379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uk-UA" sz="2600" dirty="0">
                <a:solidFill>
                  <a:srgbClr val="002060"/>
                </a:solidFill>
                <a:cs typeface="Arial" panose="020B0604020202020204" pitchFamily="34" charset="0"/>
              </a:rPr>
              <a:t>Горизонтальна співпраця (міжнародний офіс, викладачі, бухгалтерія, ІТ підтримка) для координації та ефективного розподілу ресурсів.</a:t>
            </a:r>
          </a:p>
          <a:p>
            <a:pPr marL="228600" indent="-228600"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uk-UA" sz="2600" dirty="0">
                <a:solidFill>
                  <a:srgbClr val="002060"/>
                </a:solidFill>
                <a:cs typeface="Arial" panose="020B0604020202020204" pitchFamily="34" charset="0"/>
              </a:rPr>
              <a:t>Розробка та дотримання плану/стратегії забезпечення якості, візуалізації та стійкості результатів.</a:t>
            </a:r>
          </a:p>
          <a:p>
            <a:pPr marL="228600" indent="-228600"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uk-UA" sz="2600" dirty="0">
                <a:solidFill>
                  <a:srgbClr val="002060"/>
                </a:solidFill>
                <a:cs typeface="Arial" panose="020B0604020202020204" pitchFamily="34" charset="0"/>
              </a:rPr>
              <a:t>Синергія з іншими проєктами та програмами ЄС для поширення інформації про проєкт, обміну досвідом, порадами та рекомендаціями, створення додаткової вартості.</a:t>
            </a:r>
          </a:p>
          <a:p>
            <a:pPr marL="228600" indent="-228600"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uk-UA" sz="2600" b="1" dirty="0">
                <a:solidFill>
                  <a:srgbClr val="002060"/>
                </a:solidFill>
                <a:cs typeface="Arial" panose="020B0604020202020204" pitchFamily="34" charset="0"/>
              </a:rPr>
              <a:t>Системний підхід у підготовці та майбутній реалізації проєкту</a:t>
            </a:r>
          </a:p>
        </p:txBody>
      </p:sp>
    </p:spTree>
    <p:extLst>
      <p:ext uri="{BB962C8B-B14F-4D97-AF65-F5344CB8AC3E}">
        <p14:creationId xmlns:p14="http://schemas.microsoft.com/office/powerpoint/2010/main" val="30335970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93FE390C-CCF9-4C18-A1C9-24E9F9876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002" y="257856"/>
            <a:ext cx="9132983" cy="725545"/>
          </a:xfrm>
        </p:spPr>
        <p:txBody>
          <a:bodyPr>
            <a:normAutofit fontScale="90000"/>
          </a:bodyPr>
          <a:lstStyle/>
          <a:p>
            <a:r>
              <a:rPr lang="uk-UA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Перші кроки для започаткування проєкту: рекомендації</a:t>
            </a:r>
            <a:r>
              <a:rPr lang="ru-RU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 </a:t>
            </a:r>
            <a:endParaRPr lang="uk-UA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8CE5BC-C1CD-41DC-939C-49FF02A8F6D0}"/>
              </a:ext>
            </a:extLst>
          </p:cNvPr>
          <p:cNvSpPr txBox="1"/>
          <p:nvPr/>
        </p:nvSpPr>
        <p:spPr>
          <a:xfrm>
            <a:off x="446567" y="1679944"/>
            <a:ext cx="9595791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uk-UA" sz="2600" dirty="0">
                <a:solidFill>
                  <a:srgbClr val="002060"/>
                </a:solidFill>
              </a:rPr>
              <a:t>Зібрати та створити ініціативну групу/команду проєкту</a:t>
            </a:r>
          </a:p>
          <a:p>
            <a:pPr marL="457200" lvl="0" indent="-4572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uk-UA" sz="2600" dirty="0">
                <a:solidFill>
                  <a:srgbClr val="002060"/>
                </a:solidFill>
              </a:rPr>
              <a:t>Збирати інформацію про можливості (Інформаційні заходи,  </a:t>
            </a:r>
            <a:r>
              <a:rPr lang="uk-UA" sz="2600" dirty="0">
                <a:solidFill>
                  <a:srgbClr val="002060"/>
                </a:solidFill>
                <a:hlinkClick r:id="rId2"/>
              </a:rPr>
              <a:t>веб-сайт НЕО в Україні</a:t>
            </a:r>
            <a:r>
              <a:rPr lang="uk-UA" sz="2600" dirty="0">
                <a:solidFill>
                  <a:srgbClr val="002060"/>
                </a:solidFill>
              </a:rPr>
              <a:t>, сайти проєктів, консультації з координаторами поточних проєктів, </a:t>
            </a:r>
            <a:r>
              <a:rPr lang="uk-UA" sz="2600" dirty="0">
                <a:solidFill>
                  <a:srgbClr val="002060"/>
                </a:solidFill>
                <a:hlinkClick r:id="rId3"/>
              </a:rPr>
              <a:t>консультації з НЕО в Україні</a:t>
            </a:r>
            <a:r>
              <a:rPr lang="uk-UA" sz="2600" dirty="0">
                <a:solidFill>
                  <a:srgbClr val="002060"/>
                </a:solidFill>
              </a:rPr>
              <a:t>, з представниками відділів міжнародної співпраці ЗВО)</a:t>
            </a:r>
          </a:p>
          <a:p>
            <a:pPr marL="457200" lvl="0" indent="-4572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uk-UA" sz="2600" dirty="0">
                <a:solidFill>
                  <a:srgbClr val="002060"/>
                </a:solidFill>
              </a:rPr>
              <a:t>Ознайомитися з </a:t>
            </a:r>
            <a:r>
              <a:rPr lang="uk-UA" sz="2600" dirty="0">
                <a:solidFill>
                  <a:srgbClr val="002060"/>
                </a:solidFill>
                <a:hlinkClick r:id="rId4"/>
              </a:rPr>
              <a:t>матеріалами конкурсів Програми ЄС Еразмус+</a:t>
            </a:r>
            <a:r>
              <a:rPr lang="uk-UA" sz="2600" dirty="0">
                <a:solidFill>
                  <a:srgbClr val="002060"/>
                </a:solidFill>
              </a:rPr>
              <a:t> </a:t>
            </a:r>
          </a:p>
          <a:p>
            <a:pPr marL="457200" indent="-4572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uk-UA" sz="2600" dirty="0">
                <a:solidFill>
                  <a:srgbClr val="002060"/>
                </a:solidFill>
              </a:rPr>
              <a:t>Здійснити аналіз потреб кафедри, факультету, ЗВО</a:t>
            </a:r>
          </a:p>
          <a:p>
            <a:pPr marL="457200" lvl="0" indent="-4572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uk-UA" sz="2600" dirty="0">
                <a:solidFill>
                  <a:srgbClr val="002060"/>
                </a:solidFill>
              </a:rPr>
              <a:t>Оцінити інституційні ресурси та власні спроможності команди</a:t>
            </a:r>
          </a:p>
        </p:txBody>
      </p:sp>
    </p:spTree>
    <p:extLst>
      <p:ext uri="{BB962C8B-B14F-4D97-AF65-F5344CB8AC3E}">
        <p14:creationId xmlns:p14="http://schemas.microsoft.com/office/powerpoint/2010/main" val="29436596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93FE390C-CCF9-4C18-A1C9-24E9F9876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129" y="241814"/>
            <a:ext cx="9132983" cy="725545"/>
          </a:xfrm>
        </p:spPr>
        <p:txBody>
          <a:bodyPr>
            <a:normAutofit fontScale="90000"/>
          </a:bodyPr>
          <a:lstStyle/>
          <a:p>
            <a:r>
              <a:rPr lang="uk-UA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Перші кроки для започаткування проєкту: рекомендації</a:t>
            </a:r>
            <a:r>
              <a:rPr lang="ru-RU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 </a:t>
            </a:r>
            <a:endParaRPr lang="uk-UA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8CE5BC-C1CD-41DC-939C-49FF02A8F6D0}"/>
              </a:ext>
            </a:extLst>
          </p:cNvPr>
          <p:cNvSpPr txBox="1"/>
          <p:nvPr/>
        </p:nvSpPr>
        <p:spPr>
          <a:xfrm>
            <a:off x="542820" y="1824323"/>
            <a:ext cx="927494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algn="just">
              <a:buFont typeface="Arial" panose="020B0604020202020204" pitchFamily="34" charset="0"/>
              <a:buChar char="•"/>
              <a:defRPr/>
            </a:pPr>
            <a:r>
              <a:rPr lang="uk-UA" sz="2400" b="1" dirty="0">
                <a:solidFill>
                  <a:srgbClr val="002060"/>
                </a:solidFill>
              </a:rPr>
              <a:t>Подумати про системність та системний підхід у підготовці заявки, орієнтуватися на інновації та зміни, стратегії розвитку, уникати дублювання та схожості тематики, враховувати фаховість учасників   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  <a:defRPr/>
            </a:pPr>
            <a:r>
              <a:rPr lang="uk-UA" sz="2400" dirty="0">
                <a:solidFill>
                  <a:srgbClr val="002060"/>
                </a:solidFill>
              </a:rPr>
              <a:t>Провести обговорення кола зобов'язань як на початку подання заявки, так і в разі успіху заявки: на кафедрі, факультеті, з керівництвом, бухгалтерією, окремими підрозділами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  <a:defRPr/>
            </a:pPr>
            <a:r>
              <a:rPr lang="uk-UA" sz="2400" dirty="0">
                <a:solidFill>
                  <a:srgbClr val="002060"/>
                </a:solidFill>
              </a:rPr>
              <a:t>Долучити, за потреби, до заявки та співпраці у майбутньому проєкті інших експертів (національних, зарубіжних), які можуть посилити заявку</a:t>
            </a:r>
            <a:endParaRPr kumimoji="0" lang="uk-UA" sz="2400" i="0" u="none" strike="noStrike" kern="1200" cap="none" spc="0" normalizeH="0" baseline="0" dirty="0">
              <a:ln>
                <a:noFill/>
              </a:ln>
              <a:solidFill>
                <a:srgbClr val="00206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45143651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93FE390C-CCF9-4C18-A1C9-24E9F9876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07" y="354108"/>
            <a:ext cx="9132983" cy="725545"/>
          </a:xfrm>
        </p:spPr>
        <p:txBody>
          <a:bodyPr>
            <a:normAutofit/>
          </a:bodyPr>
          <a:lstStyle/>
          <a:p>
            <a:r>
              <a:rPr lang="uk-UA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Участь у конкурсі: необхідні кроки</a:t>
            </a:r>
            <a:r>
              <a:rPr lang="ru-RU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 </a:t>
            </a:r>
            <a:endParaRPr lang="uk-UA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8CE5BC-C1CD-41DC-939C-49FF02A8F6D0}"/>
              </a:ext>
            </a:extLst>
          </p:cNvPr>
          <p:cNvSpPr txBox="1"/>
          <p:nvPr/>
        </p:nvSpPr>
        <p:spPr>
          <a:xfrm>
            <a:off x="138002" y="1565004"/>
            <a:ext cx="1017123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algn="just">
              <a:buFont typeface="Arial" panose="020B0604020202020204" pitchFamily="34" charset="0"/>
              <a:buChar char="•"/>
              <a:defRPr/>
            </a:pPr>
            <a:r>
              <a:rPr lang="en-US" sz="2400" b="1" dirty="0">
                <a:solidFill>
                  <a:srgbClr val="002060"/>
                </a:solidFill>
              </a:rPr>
              <a:t>Sign in</a:t>
            </a:r>
            <a:r>
              <a:rPr lang="uk-UA" sz="2400" dirty="0">
                <a:solidFill>
                  <a:srgbClr val="002060"/>
                </a:solidFill>
              </a:rPr>
              <a:t>, щоб мати доступ до програм, документів та участі. Якщо немає акаунту, то </a:t>
            </a:r>
            <a:r>
              <a:rPr lang="uk-UA" sz="2400" b="1" dirty="0">
                <a:solidFill>
                  <a:srgbClr val="002060"/>
                </a:solidFill>
                <a:hlinkClick r:id="rId2"/>
              </a:rPr>
              <a:t>створити логін та зареєструватись на Порталі</a:t>
            </a:r>
            <a:r>
              <a:rPr lang="uk-UA" sz="2400" dirty="0">
                <a:solidFill>
                  <a:srgbClr val="002060"/>
                </a:solidFill>
              </a:rPr>
              <a:t>)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solidFill>
                  <a:srgbClr val="002060"/>
                </a:solidFill>
              </a:rPr>
              <a:t>Find an OPPORTUNITY (</a:t>
            </a:r>
            <a:r>
              <a:rPr lang="uk-UA" sz="2400" dirty="0">
                <a:solidFill>
                  <a:srgbClr val="002060"/>
                </a:solidFill>
              </a:rPr>
              <a:t>визначитися на </a:t>
            </a:r>
            <a:r>
              <a:rPr lang="uk-UA" sz="2400" b="1" dirty="0">
                <a:solidFill>
                  <a:srgbClr val="002060"/>
                </a:solidFill>
                <a:hlinkClick r:id="rId3"/>
              </a:rPr>
              <a:t>Порталі</a:t>
            </a:r>
            <a:r>
              <a:rPr lang="uk-UA" sz="2400" dirty="0">
                <a:solidFill>
                  <a:srgbClr val="002060"/>
                </a:solidFill>
              </a:rPr>
              <a:t> з Програмою Еразмус+, напрямом Жан Моне та типом проєкту Жан Моне через фільтри)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solidFill>
                  <a:srgbClr val="002060"/>
                </a:solidFill>
              </a:rPr>
              <a:t>Register your ORGANISATION (</a:t>
            </a:r>
            <a:r>
              <a:rPr lang="uk-UA" sz="2400" dirty="0">
                <a:solidFill>
                  <a:srgbClr val="002060"/>
                </a:solidFill>
              </a:rPr>
              <a:t>якщо ЗВО не зареєстрований, то звернутися до відділу міжнародної співпраці ЗВО, щоб спільно  </a:t>
            </a:r>
            <a:r>
              <a:rPr lang="uk-UA" sz="2400" b="1" dirty="0">
                <a:solidFill>
                  <a:srgbClr val="002060"/>
                </a:solidFill>
                <a:hlinkClick r:id="rId4"/>
              </a:rPr>
              <a:t>зареєструвати профіль ЗВО</a:t>
            </a:r>
            <a:r>
              <a:rPr lang="uk-UA" sz="2400" dirty="0">
                <a:solidFill>
                  <a:srgbClr val="002060"/>
                </a:solidFill>
              </a:rPr>
              <a:t>)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solidFill>
                  <a:srgbClr val="002060"/>
                </a:solidFill>
              </a:rPr>
              <a:t>Submit your PROPOSAL (</a:t>
            </a:r>
            <a:r>
              <a:rPr lang="uk-UA" sz="2400" dirty="0">
                <a:solidFill>
                  <a:srgbClr val="002060"/>
                </a:solidFill>
              </a:rPr>
              <a:t>подати заявку на конкурс через Інтернет ресурси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uk-UA" sz="2400" b="1" dirty="0">
                <a:solidFill>
                  <a:srgbClr val="002060"/>
                </a:solidFill>
                <a:hlinkClick r:id="rId3"/>
              </a:rPr>
              <a:t>Порталу</a:t>
            </a:r>
            <a:r>
              <a:rPr lang="uk-UA" sz="2400" dirty="0">
                <a:solidFill>
                  <a:srgbClr val="002060"/>
                </a:solidFill>
              </a:rPr>
              <a:t>, заповнивши відповідні до типу проєкту шаблони, як правило, е-пакет (частина А, яка формується в системі, та частина В, яка формується за шаблоном та з додатками – все у зазначених форматах  довантажується в системі). </a:t>
            </a:r>
            <a:r>
              <a:rPr lang="en-GB" sz="2400" b="1" dirty="0">
                <a:solidFill>
                  <a:srgbClr val="002060"/>
                </a:solidFill>
                <a:hlinkClick r:id="rId5"/>
              </a:rPr>
              <a:t>Online Manual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79930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44F977B5-01E1-45ED-9262-11DC3FDE8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07" y="354108"/>
            <a:ext cx="9132983" cy="725545"/>
          </a:xfrm>
        </p:spPr>
        <p:txBody>
          <a:bodyPr>
            <a:normAutofit/>
          </a:bodyPr>
          <a:lstStyle/>
          <a:p>
            <a:r>
              <a:rPr lang="uk-UA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Складові частини заявки</a:t>
            </a:r>
            <a:endParaRPr lang="uk-UA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B85520-B4D9-4FB3-9300-35DA1D6B8316}"/>
              </a:ext>
            </a:extLst>
          </p:cNvPr>
          <p:cNvSpPr txBox="1"/>
          <p:nvPr/>
        </p:nvSpPr>
        <p:spPr>
          <a:xfrm>
            <a:off x="330507" y="1650805"/>
            <a:ext cx="9561639" cy="3672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lvl="0" indent="-228600" algn="just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uk-UA" sz="2400" dirty="0">
                <a:solidFill>
                  <a:srgbClr val="002060"/>
                </a:solidFill>
                <a:cs typeface="Arial" panose="020B0604020202020204" pitchFamily="34" charset="0"/>
              </a:rPr>
              <a:t>Частина А генерується в системі після заповнення інформації у вікнах/</a:t>
            </a:r>
            <a:r>
              <a:rPr lang="uk-UA" sz="2400" dirty="0" err="1">
                <a:solidFill>
                  <a:srgbClr val="002060"/>
                </a:solidFill>
                <a:cs typeface="Arial" panose="020B0604020202020204" pitchFamily="34" charset="0"/>
              </a:rPr>
              <a:t>скрінах</a:t>
            </a:r>
            <a:r>
              <a:rPr lang="uk-UA" sz="2400" dirty="0">
                <a:solidFill>
                  <a:srgbClr val="002060"/>
                </a:solidFill>
                <a:cs typeface="Arial" panose="020B0604020202020204" pitchFamily="34" charset="0"/>
              </a:rPr>
              <a:t> системи, редагування за опцією «</a:t>
            </a:r>
            <a:r>
              <a:rPr lang="en-US" sz="2400" dirty="0">
                <a:solidFill>
                  <a:srgbClr val="002060"/>
                </a:solidFill>
                <a:cs typeface="Arial" panose="020B0604020202020204" pitchFamily="34" charset="0"/>
              </a:rPr>
              <a:t>Edit form</a:t>
            </a:r>
            <a:r>
              <a:rPr lang="uk-UA" sz="2400" dirty="0">
                <a:solidFill>
                  <a:srgbClr val="002060"/>
                </a:solidFill>
                <a:cs typeface="Arial" panose="020B0604020202020204" pitchFamily="34" charset="0"/>
              </a:rPr>
              <a:t>».</a:t>
            </a:r>
          </a:p>
          <a:p>
            <a:pPr marL="228600" lvl="0" indent="-228600" algn="just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uk-UA" sz="2400" dirty="0">
                <a:solidFill>
                  <a:srgbClr val="002060"/>
                </a:solidFill>
                <a:cs typeface="Arial" panose="020B0604020202020204" pitchFamily="34" charset="0"/>
              </a:rPr>
              <a:t>Частина В є шаблоном для заповнення (документ у </a:t>
            </a:r>
            <a:r>
              <a:rPr lang="en-GB" sz="2400" dirty="0">
                <a:solidFill>
                  <a:srgbClr val="002060"/>
                </a:solidFill>
                <a:cs typeface="Arial" panose="020B0604020202020204" pitchFamily="34" charset="0"/>
              </a:rPr>
              <a:t>Word-</a:t>
            </a:r>
            <a:r>
              <a:rPr lang="uk-UA" sz="2400" dirty="0">
                <a:solidFill>
                  <a:srgbClr val="002060"/>
                </a:solidFill>
                <a:cs typeface="Arial" panose="020B0604020202020204" pitchFamily="34" charset="0"/>
              </a:rPr>
              <a:t>форматі); має обмеження в 40 сторінок для модулів та кафедр Жан Моне, в 70 сторінок для інших типів проєктів, якщо не зазначена інша інформація в конкурсі та Керівництві до Програми. Сторінки, які виходять за межі зазначеної кількості, не будуть видимі для експертів з оцінювання.</a:t>
            </a:r>
          </a:p>
          <a:p>
            <a:pPr marL="228600" lvl="0" indent="-228600" algn="just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uk-UA" sz="2400" dirty="0">
                <a:solidFill>
                  <a:srgbClr val="002060"/>
                </a:solidFill>
                <a:cs typeface="Arial" panose="020B0604020202020204" pitchFamily="34" charset="0"/>
              </a:rPr>
              <a:t>Частина В має додатки, сторінки яких не враховуються в зазначеному ліміті, але обмежуються кількістю мегабайт інформації, що зазначено в системі при роботі з заявкою та завантаженні додатків.</a:t>
            </a:r>
            <a:endParaRPr kumimoji="0" lang="uk-UA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06751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44F977B5-01E1-45ED-9262-11DC3FDE8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07" y="354108"/>
            <a:ext cx="9132983" cy="725545"/>
          </a:xfrm>
        </p:spPr>
        <p:txBody>
          <a:bodyPr>
            <a:normAutofit/>
          </a:bodyPr>
          <a:lstStyle/>
          <a:p>
            <a:r>
              <a:rPr lang="uk-UA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Складові частини заявки</a:t>
            </a:r>
            <a:endParaRPr lang="uk-UA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B85520-B4D9-4FB3-9300-35DA1D6B8316}"/>
              </a:ext>
            </a:extLst>
          </p:cNvPr>
          <p:cNvSpPr txBox="1"/>
          <p:nvPr/>
        </p:nvSpPr>
        <p:spPr>
          <a:xfrm>
            <a:off x="330505" y="1373714"/>
            <a:ext cx="9824147" cy="50023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lvl="0" indent="-228600" algn="just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uk-UA" sz="2400" dirty="0">
                <a:solidFill>
                  <a:srgbClr val="002060"/>
                </a:solidFill>
                <a:cs typeface="Arial" panose="020B0604020202020204" pitchFamily="34" charset="0"/>
              </a:rPr>
              <a:t>Усі шаблони та додатки заявки (частина В, </a:t>
            </a:r>
            <a:r>
              <a:rPr lang="en-GB" sz="2400" dirty="0">
                <a:solidFill>
                  <a:srgbClr val="002060"/>
                </a:solidFill>
                <a:cs typeface="Arial" panose="020B0604020202020204" pitchFamily="34" charset="0"/>
              </a:rPr>
              <a:t>CVs, </a:t>
            </a:r>
            <a:r>
              <a:rPr lang="uk-UA" sz="2400" dirty="0">
                <a:solidFill>
                  <a:srgbClr val="002060"/>
                </a:solidFill>
                <a:cs typeface="Arial" panose="020B0604020202020204" pitchFamily="34" charset="0"/>
              </a:rPr>
              <a:t>список попередніх проєктів університету, якщо є такі проєкти, завантажуються у зазначеному в опції форматі – як правило, </a:t>
            </a:r>
            <a:r>
              <a:rPr lang="en-GB" sz="2400" dirty="0">
                <a:solidFill>
                  <a:srgbClr val="002060"/>
                </a:solidFill>
                <a:cs typeface="Arial" panose="020B0604020202020204" pitchFamily="34" charset="0"/>
              </a:rPr>
              <a:t>pdf, </a:t>
            </a:r>
            <a:r>
              <a:rPr lang="uk-UA" sz="2400" dirty="0">
                <a:solidFill>
                  <a:srgbClr val="002060"/>
                </a:solidFill>
                <a:cs typeface="Arial" panose="020B0604020202020204" pitchFamily="34" charset="0"/>
              </a:rPr>
              <a:t>калькулятор бюджету (для модулів та кафедр) чи детальний бюджет (для центрів досконалості) завантажується у форматі </a:t>
            </a:r>
            <a:r>
              <a:rPr lang="en-GB" sz="2400" dirty="0">
                <a:solidFill>
                  <a:srgbClr val="002060"/>
                </a:solidFill>
                <a:cs typeface="Arial" panose="020B0604020202020204" pitchFamily="34" charset="0"/>
              </a:rPr>
              <a:t>Excel, </a:t>
            </a:r>
            <a:r>
              <a:rPr lang="uk-UA" sz="2400" dirty="0">
                <a:solidFill>
                  <a:srgbClr val="002060"/>
                </a:solidFill>
                <a:cs typeface="Arial" panose="020B0604020202020204" pitchFamily="34" charset="0"/>
              </a:rPr>
              <a:t>прикріплюються безпосередньо в системі, в основному вікні заявки.</a:t>
            </a:r>
          </a:p>
          <a:p>
            <a:pPr marL="228600" lvl="0" indent="-228600" algn="just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uk-UA" sz="2400" dirty="0">
                <a:solidFill>
                  <a:srgbClr val="002060"/>
                </a:solidFill>
                <a:cs typeface="Arial" panose="020B0604020202020204" pitchFamily="34" charset="0"/>
              </a:rPr>
              <a:t>При заповненні частини В є розділи, які не стосуються модулів та кафедр Жан Моне, про що зазначено в цих розділах, напр.: </a:t>
            </a:r>
            <a:r>
              <a:rPr lang="en-GB" sz="2400" dirty="0">
                <a:solidFill>
                  <a:srgbClr val="002060"/>
                </a:solidFill>
                <a:cs typeface="Arial" panose="020B0604020202020204" pitchFamily="34" charset="0"/>
              </a:rPr>
              <a:t>Cost effectiveness and financial management (n/a for JMO Chairs and JMO Modules).</a:t>
            </a:r>
          </a:p>
          <a:p>
            <a:pPr marL="228600" lvl="0" indent="-228600" algn="just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uk-UA" sz="2400" dirty="0">
                <a:solidFill>
                  <a:srgbClr val="002060"/>
                </a:solidFill>
                <a:cs typeface="Arial" panose="020B0604020202020204" pitchFamily="34" charset="0"/>
              </a:rPr>
              <a:t>Всі інші розділи заповнюєте та вносите інформацію, яку вважаєте необхідною для оцінки заявки. Усі розділи, що не заповнюються, обов'язково залишаються в документі (з шаблону нічого не видаляється).</a:t>
            </a:r>
            <a:endParaRPr kumimoji="0" lang="uk-UA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26228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F518C6-E2A7-B77D-0E37-7588D8A60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48FB592D-7EA9-056A-C982-6384609E8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07" y="354108"/>
            <a:ext cx="9132983" cy="725545"/>
          </a:xfrm>
        </p:spPr>
        <p:txBody>
          <a:bodyPr>
            <a:normAutofit fontScale="90000"/>
          </a:bodyPr>
          <a:lstStyle/>
          <a:p>
            <a:r>
              <a:rPr lang="uk-UA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+mn-lt"/>
                <a:cs typeface="Arial" panose="020B0604020202020204" pitchFamily="34" charset="0"/>
                <a:hlinkClick r:id="rId2"/>
              </a:rPr>
              <a:t>Приклади проєктів Жан Моне модуль 2021_Україна</a:t>
            </a:r>
            <a:endParaRPr lang="uk-UA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FF00"/>
              </a:highlight>
              <a:latin typeface="+mn-lt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AC0ACB9-0972-9C07-3F3A-5A5593ADDA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507" y="1405689"/>
            <a:ext cx="8470232" cy="4764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54372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494762-2806-9B00-31D9-98AC1DC703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0280D12-9813-840A-862F-DBDC4B4C09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07" y="354108"/>
            <a:ext cx="9132983" cy="725545"/>
          </a:xfrm>
        </p:spPr>
        <p:txBody>
          <a:bodyPr>
            <a:normAutofit fontScale="90000"/>
          </a:bodyPr>
          <a:lstStyle/>
          <a:p>
            <a:r>
              <a:rPr lang="uk-UA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+mn-lt"/>
                <a:cs typeface="Arial" panose="020B0604020202020204" pitchFamily="34" charset="0"/>
                <a:hlinkClick r:id="rId2"/>
              </a:rPr>
              <a:t>Приклади проєктів Жан Моне кафедра 2022_Україна</a:t>
            </a:r>
            <a:endParaRPr lang="uk-UA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FF00"/>
              </a:highlight>
              <a:latin typeface="+mn-lt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9761E7F-6118-E8A4-D92C-2765F58C69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364" y="1393657"/>
            <a:ext cx="8502315" cy="4782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53141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F89632-BA1C-FF02-C92D-E69EF9A0A2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0F3D6BE-32EA-93E2-717A-29184524A6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08" y="354108"/>
            <a:ext cx="7193240" cy="725545"/>
          </a:xfrm>
        </p:spPr>
        <p:txBody>
          <a:bodyPr>
            <a:normAutofit fontScale="90000"/>
          </a:bodyPr>
          <a:lstStyle/>
          <a:p>
            <a:r>
              <a:rPr lang="uk-UA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+mn-lt"/>
                <a:cs typeface="Arial" panose="020B0604020202020204" pitchFamily="34" charset="0"/>
                <a:hlinkClick r:id="rId2"/>
              </a:rPr>
              <a:t>Приклади проєктів Жан Моне Центр досконалості 2022_Україна</a:t>
            </a:r>
            <a:endParaRPr lang="uk-UA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FF00"/>
              </a:highlight>
              <a:latin typeface="+mn-lt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F2DA83F-F9DA-B455-62E8-9DB7E50965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871" y="1386061"/>
            <a:ext cx="8515823" cy="47901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5E93431-1D95-8CAF-7DC9-9491FD78C558}"/>
              </a:ext>
            </a:extLst>
          </p:cNvPr>
          <p:cNvSpPr txBox="1"/>
          <p:nvPr/>
        </p:nvSpPr>
        <p:spPr>
          <a:xfrm>
            <a:off x="8948960" y="2968141"/>
            <a:ext cx="295428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rgbClr val="002060"/>
                </a:solidFill>
                <a:highlight>
                  <a:srgbClr val="FFFF00"/>
                </a:highlight>
                <a:latin typeface="Calibri" panose="020F0502020204030204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Volyn Centre for European Studies: Green and Secure </a:t>
            </a:r>
            <a:r>
              <a:rPr lang="en-US" sz="2400" b="1" dirty="0" err="1">
                <a:solidFill>
                  <a:srgbClr val="002060"/>
                </a:solidFill>
                <a:highlight>
                  <a:srgbClr val="FFFF00"/>
                </a:highlight>
                <a:latin typeface="Calibri" panose="020F0502020204030204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Neighbourhood</a:t>
            </a:r>
            <a:r>
              <a:rPr lang="uk-UA" sz="2400" b="1" dirty="0">
                <a:solidFill>
                  <a:srgbClr val="002060"/>
                </a:solidFill>
                <a:highlight>
                  <a:srgbClr val="FFFF00"/>
                </a:highlight>
                <a:latin typeface="Calibri" panose="020F0502020204030204"/>
              </a:rPr>
              <a:t> </a:t>
            </a:r>
            <a:r>
              <a:rPr lang="en-US" sz="2400" b="1" dirty="0">
                <a:solidFill>
                  <a:srgbClr val="002060"/>
                </a:solidFill>
                <a:highlight>
                  <a:srgbClr val="FFFF00"/>
                </a:highlight>
                <a:latin typeface="Calibri" panose="020F0502020204030204"/>
              </a:rPr>
              <a:t>101085647 | Acronym: VCES | Contributors: 1Programme: Erasmus+ (ERASMUS+)</a:t>
            </a:r>
            <a:br>
              <a:rPr lang="en-US" sz="2400" b="1" dirty="0">
                <a:solidFill>
                  <a:srgbClr val="002060"/>
                </a:solidFill>
                <a:highlight>
                  <a:srgbClr val="FFFF00"/>
                </a:highlight>
                <a:latin typeface="Calibri" panose="020F0502020204030204"/>
              </a:rPr>
            </a:br>
            <a:endParaRPr lang="en-US" sz="2400" b="1" dirty="0">
              <a:solidFill>
                <a:srgbClr val="002060"/>
              </a:solidFill>
              <a:highlight>
                <a:srgbClr val="FFFF00"/>
              </a:highlight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69184424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93FE390C-CCF9-4C18-A1C9-24E9F9876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08" y="354108"/>
            <a:ext cx="8945378" cy="725545"/>
          </a:xfrm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uk-UA" sz="20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Корисні матеріали та посилання</a:t>
            </a:r>
            <a:endParaRPr lang="uk-UA" sz="20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30508" y="1334973"/>
            <a:ext cx="11283976" cy="5032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200" b="0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Times New Roman" panose="02020603050405020304" pitchFamily="18" charset="0"/>
                <a:cs typeface="Arial" panose="020B0604020202020204" pitchFamily="34" charset="0"/>
                <a:hlinkClick r:id="rId2"/>
              </a:rPr>
              <a:t>Ініціатива «</a:t>
            </a:r>
            <a:r>
              <a:rPr kumimoji="0" lang="uk-UA" sz="2200" b="0" i="0" u="sng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Times New Roman" panose="02020603050405020304" pitchFamily="18" charset="0"/>
                <a:cs typeface="Arial" panose="020B0604020202020204" pitchFamily="34" charset="0"/>
                <a:hlinkClick r:id="rId2"/>
              </a:rPr>
              <a:t>Academics</a:t>
            </a:r>
            <a:r>
              <a:rPr kumimoji="0" lang="uk-UA" sz="2200" b="0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Times New Roman" panose="02020603050405020304" pitchFamily="18" charset="0"/>
                <a:cs typeface="Arial" panose="020B0604020202020204" pitchFamily="34" charset="0"/>
                <a:hlinkClick r:id="rId2"/>
              </a:rPr>
              <a:t> </a:t>
            </a:r>
            <a:r>
              <a:rPr kumimoji="0" lang="uk-UA" sz="2200" b="0" i="0" u="sng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Times New Roman" panose="02020603050405020304" pitchFamily="18" charset="0"/>
                <a:cs typeface="Arial" panose="020B0604020202020204" pitchFamily="34" charset="0"/>
                <a:hlinkClick r:id="rId2"/>
              </a:rPr>
              <a:t>to</a:t>
            </a:r>
            <a:r>
              <a:rPr kumimoji="0" lang="uk-UA" sz="2200" b="0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Times New Roman" panose="02020603050405020304" pitchFamily="18" charset="0"/>
                <a:cs typeface="Arial" panose="020B0604020202020204" pitchFamily="34" charset="0"/>
                <a:hlinkClick r:id="rId2"/>
              </a:rPr>
              <a:t> </a:t>
            </a:r>
            <a:r>
              <a:rPr kumimoji="0" lang="uk-UA" sz="2200" b="0" i="0" u="sng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Times New Roman" panose="02020603050405020304" pitchFamily="18" charset="0"/>
                <a:cs typeface="Arial" panose="020B0604020202020204" pitchFamily="34" charset="0"/>
                <a:hlinkClick r:id="rId2"/>
              </a:rPr>
              <a:t>Academics</a:t>
            </a:r>
            <a:r>
              <a:rPr kumimoji="0" lang="uk-UA" sz="2200" b="0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Times New Roman" panose="02020603050405020304" pitchFamily="18" charset="0"/>
                <a:cs typeface="Arial" panose="020B0604020202020204" pitchFamily="34" charset="0"/>
                <a:hlinkClick r:id="rId2"/>
              </a:rPr>
              <a:t>» (A2A)</a:t>
            </a:r>
            <a:endParaRPr kumimoji="0" lang="uk-UA" sz="2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200" b="0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Times New Roman" panose="02020603050405020304" pitchFamily="18" charset="0"/>
                <a:cs typeface="Arial" panose="020B0604020202020204" pitchFamily="34" charset="0"/>
                <a:hlinkClick r:id="rId3"/>
              </a:rPr>
              <a:t>Новий портал для підтримки дослідників України від ЄС: </a:t>
            </a:r>
            <a:r>
              <a:rPr kumimoji="0" lang="uk-UA" sz="2200" b="0" i="0" u="sng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Times New Roman" panose="02020603050405020304" pitchFamily="18" charset="0"/>
                <a:cs typeface="Arial" panose="020B0604020202020204" pitchFamily="34" charset="0"/>
                <a:hlinkClick r:id="rId3"/>
              </a:rPr>
              <a:t>European</a:t>
            </a:r>
            <a:r>
              <a:rPr kumimoji="0" lang="uk-UA" sz="2200" b="0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Times New Roman" panose="02020603050405020304" pitchFamily="18" charset="0"/>
                <a:cs typeface="Arial" panose="020B0604020202020204" pitchFamily="34" charset="0"/>
                <a:hlinkClick r:id="rId3"/>
              </a:rPr>
              <a:t> </a:t>
            </a:r>
            <a:r>
              <a:rPr kumimoji="0" lang="uk-UA" sz="2200" b="0" i="0" u="sng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Times New Roman" panose="02020603050405020304" pitchFamily="18" charset="0"/>
                <a:cs typeface="Arial" panose="020B0604020202020204" pitchFamily="34" charset="0"/>
                <a:hlinkClick r:id="rId3"/>
              </a:rPr>
              <a:t>Research</a:t>
            </a:r>
            <a:r>
              <a:rPr kumimoji="0" lang="uk-UA" sz="2200" b="0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Times New Roman" panose="02020603050405020304" pitchFamily="18" charset="0"/>
                <a:cs typeface="Arial" panose="020B0604020202020204" pitchFamily="34" charset="0"/>
                <a:hlinkClick r:id="rId3"/>
              </a:rPr>
              <a:t> </a:t>
            </a:r>
            <a:r>
              <a:rPr kumimoji="0" lang="uk-UA" sz="2200" b="0" i="0" u="sng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Times New Roman" panose="02020603050405020304" pitchFamily="18" charset="0"/>
                <a:cs typeface="Arial" panose="020B0604020202020204" pitchFamily="34" charset="0"/>
                <a:hlinkClick r:id="rId3"/>
              </a:rPr>
              <a:t>Area</a:t>
            </a:r>
            <a:r>
              <a:rPr kumimoji="0" lang="uk-UA" sz="2200" b="0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Times New Roman" panose="02020603050405020304" pitchFamily="18" charset="0"/>
                <a:cs typeface="Arial" panose="020B0604020202020204" pitchFamily="34" charset="0"/>
                <a:hlinkClick r:id="rId3"/>
              </a:rPr>
              <a:t> </a:t>
            </a:r>
            <a:r>
              <a:rPr kumimoji="0" lang="uk-UA" sz="2200" b="0" i="0" u="sng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Times New Roman" panose="02020603050405020304" pitchFamily="18" charset="0"/>
                <a:cs typeface="Arial" panose="020B0604020202020204" pitchFamily="34" charset="0"/>
                <a:hlinkClick r:id="rId3"/>
              </a:rPr>
              <a:t>for</a:t>
            </a:r>
            <a:r>
              <a:rPr kumimoji="0" lang="uk-UA" sz="2200" b="0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Times New Roman" panose="02020603050405020304" pitchFamily="18" charset="0"/>
                <a:cs typeface="Arial" panose="020B0604020202020204" pitchFamily="34" charset="0"/>
                <a:hlinkClick r:id="rId3"/>
              </a:rPr>
              <a:t> </a:t>
            </a:r>
            <a:r>
              <a:rPr kumimoji="0" lang="uk-UA" sz="2200" b="0" i="0" u="sng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Times New Roman" panose="02020603050405020304" pitchFamily="18" charset="0"/>
                <a:cs typeface="Arial" panose="020B0604020202020204" pitchFamily="34" charset="0"/>
                <a:hlinkClick r:id="rId3"/>
              </a:rPr>
              <a:t>Ukraine</a:t>
            </a:r>
            <a:r>
              <a:rPr kumimoji="0" lang="uk-UA" sz="2200" b="0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Times New Roman" panose="02020603050405020304" pitchFamily="18" charset="0"/>
                <a:cs typeface="Arial" panose="020B0604020202020204" pitchFamily="34" charset="0"/>
                <a:hlinkClick r:id="rId3"/>
              </a:rPr>
              <a:t>' (ERA4Ukraine)</a:t>
            </a:r>
            <a:endParaRPr kumimoji="0" lang="uk-UA" sz="2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200" b="0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Times New Roman" panose="02020603050405020304" pitchFamily="18" charset="0"/>
                <a:cs typeface="Arial" panose="020B0604020202020204" pitchFamily="34" charset="0"/>
                <a:hlinkClick r:id="rId4"/>
              </a:rPr>
              <a:t>Для виконавців та потенційних учасників Програми ЄС Еразмус+</a:t>
            </a:r>
            <a:endParaRPr kumimoji="0" lang="uk-UA" sz="2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200" b="0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Calibri" panose="020F0502020204030204" pitchFamily="34" charset="0"/>
                <a:cs typeface="Arial" panose="020B0604020202020204" pitchFamily="34" charset="0"/>
                <a:hlinkClick r:id="rId5"/>
              </a:rPr>
              <a:t>Онлайн інструкції щодо управління грантом</a:t>
            </a:r>
            <a:endParaRPr kumimoji="0" lang="en-US" sz="2200" b="0" i="0" u="sng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Arial" panose="020B0604020202020204" pitchFamily="34" charset="0"/>
                <a:hlinkClick r:id="rId6"/>
              </a:rPr>
              <a:t>Портал </a:t>
            </a:r>
            <a:r>
              <a:rPr kumimoji="0" lang="ru-RU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Arial" panose="020B0604020202020204" pitchFamily="34" charset="0"/>
                <a:hlinkClick r:id="rId6"/>
              </a:rPr>
              <a:t>Європейської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Arial" panose="020B0604020202020204" pitchFamily="34" charset="0"/>
                <a:hlinkClick r:id="rId6"/>
              </a:rPr>
              <a:t> </a:t>
            </a:r>
            <a:r>
              <a:rPr kumimoji="0" lang="ru-RU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Arial" panose="020B0604020202020204" pitchFamily="34" charset="0"/>
                <a:hlinkClick r:id="rId6"/>
              </a:rPr>
              <a:t>Комісії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Arial" panose="020B0604020202020204" pitchFamily="34" charset="0"/>
                <a:hlinkClick r:id="rId6"/>
              </a:rPr>
              <a:t> </a:t>
            </a:r>
            <a:r>
              <a:rPr kumimoji="0" lang="ru-RU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Arial" panose="020B0604020202020204" pitchFamily="34" charset="0"/>
                <a:hlinkClick r:id="rId6"/>
              </a:rPr>
              <a:t>Програми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Arial" panose="020B0604020202020204" pitchFamily="34" charset="0"/>
                <a:hlinkClick r:id="rId6"/>
              </a:rPr>
              <a:t> ЄС </a:t>
            </a:r>
            <a:r>
              <a:rPr kumimoji="0" lang="ru-RU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Arial" panose="020B0604020202020204" pitchFamily="34" charset="0"/>
                <a:hlinkClick r:id="rId6"/>
              </a:rPr>
              <a:t>Еразмус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Arial" panose="020B0604020202020204" pitchFamily="34" charset="0"/>
                <a:hlinkClick r:id="rId6"/>
              </a:rPr>
              <a:t>+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ea typeface="+mn-ea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  <a:defRPr/>
            </a:pPr>
            <a:r>
              <a:rPr lang="uk-UA" sz="2200" dirty="0">
                <a:solidFill>
                  <a:srgbClr val="002060"/>
                </a:solidFill>
                <a:cs typeface="Arial" panose="020B0604020202020204" pitchFamily="34" charset="0"/>
              </a:rPr>
              <a:t>Керівництво до</a:t>
            </a:r>
            <a:r>
              <a:rPr lang="en-US" sz="2200" dirty="0">
                <a:solidFill>
                  <a:srgbClr val="002060"/>
                </a:solidFill>
                <a:cs typeface="Arial" panose="020B0604020202020204" pitchFamily="34" charset="0"/>
              </a:rPr>
              <a:t> </a:t>
            </a:r>
            <a:r>
              <a:rPr lang="uk-UA" sz="2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  <a:hlinkClick r:id="rId7"/>
              </a:rPr>
              <a:t>Програми ЄС Еразмус+/ </a:t>
            </a:r>
            <a:r>
              <a:rPr lang="en-US" sz="2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  <a:hlinkClick r:id="rId7"/>
              </a:rPr>
              <a:t>Erasmus+ </a:t>
            </a:r>
            <a:r>
              <a:rPr lang="en-US" sz="22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  <a:hlinkClick r:id="rId7"/>
              </a:rPr>
              <a:t>Programme</a:t>
            </a:r>
            <a:r>
              <a:rPr lang="en-US" sz="2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  <a:hlinkClick r:id="rId7"/>
              </a:rPr>
              <a:t> Guide</a:t>
            </a:r>
            <a:r>
              <a:rPr lang="uk-UA" sz="2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  <a:hlinkClick r:id="rId7"/>
              </a:rPr>
              <a:t>.</a:t>
            </a:r>
            <a:endParaRPr lang="en-US" sz="2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  <a:defRPr/>
            </a:pPr>
            <a:r>
              <a:rPr lang="uk-UA" sz="2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  <a:hlinkClick r:id="rId8"/>
              </a:rPr>
              <a:t>Європейське виконавче агентство з питань освіти і культури – </a:t>
            </a:r>
            <a:r>
              <a:rPr lang="en-US" sz="2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  <a:hlinkClick r:id="rId8"/>
              </a:rPr>
              <a:t>European Education and Culture Executive Agency (</a:t>
            </a:r>
            <a:r>
              <a:rPr lang="uk-UA" sz="2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  <a:hlinkClick r:id="rId8"/>
              </a:rPr>
              <a:t>ЕАСЕА)</a:t>
            </a:r>
            <a:endParaRPr lang="en-US" sz="2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  <a:defRPr/>
            </a:pPr>
            <a:r>
              <a:rPr lang="uk-UA" sz="2200" b="1" dirty="0">
                <a:solidFill>
                  <a:srgbClr val="002060"/>
                </a:solidFill>
              </a:rPr>
              <a:t>Платформа ЄС для конкурсів</a:t>
            </a:r>
            <a:r>
              <a:rPr lang="uk-UA" sz="2200" dirty="0">
                <a:solidFill>
                  <a:srgbClr val="002060"/>
                </a:solidFill>
              </a:rPr>
              <a:t>, що координуються </a:t>
            </a:r>
            <a:r>
              <a:rPr lang="uk-UA" sz="2200" b="1" dirty="0">
                <a:solidFill>
                  <a:srgbClr val="002060"/>
                </a:solidFill>
              </a:rPr>
              <a:t>ЕАСЕА:</a:t>
            </a:r>
            <a:r>
              <a:rPr lang="uk-UA" sz="2200" dirty="0">
                <a:solidFill>
                  <a:srgbClr val="002060"/>
                </a:solidFill>
              </a:rPr>
              <a:t> реєстрація профілю організації (</a:t>
            </a:r>
            <a:r>
              <a:rPr lang="uk-UA" sz="2200" b="1" dirty="0">
                <a:solidFill>
                  <a:srgbClr val="002060"/>
                </a:solidFill>
              </a:rPr>
              <a:t>РІС</a:t>
            </a:r>
            <a:r>
              <a:rPr lang="uk-UA" sz="2200" dirty="0">
                <a:solidFill>
                  <a:srgbClr val="002060"/>
                </a:solidFill>
              </a:rPr>
              <a:t>), оголошення конкурсів, пріоритетів, тренінгів, пошуку партнерів, завантаження аплікаційних форм, подання заявок, отримання результатів, підписання грантової угоди тощо </a:t>
            </a:r>
            <a:r>
              <a:rPr lang="en-US" sz="2000" b="1" dirty="0">
                <a:solidFill>
                  <a:srgbClr val="002060"/>
                </a:solidFill>
                <a:hlinkClick r:id="rId9"/>
              </a:rPr>
              <a:t>EU Funding &amp; Tenders Portal</a:t>
            </a:r>
            <a:endParaRPr kumimoji="0" lang="uk-UA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885041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93FE390C-CCF9-4C18-A1C9-24E9F9876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07" y="354108"/>
            <a:ext cx="9132983" cy="725545"/>
          </a:xfrm>
        </p:spPr>
        <p:txBody>
          <a:bodyPr>
            <a:normAutofit/>
          </a:bodyPr>
          <a:lstStyle/>
          <a:p>
            <a:r>
              <a:rPr lang="uk-U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Презентацію підготовлено на основі матеріалів ЕАСЕА, НЕО в Україні та інших партнерів. Малюнки взято з відкритих ресурсів Інтернет </a:t>
            </a:r>
            <a:endParaRPr lang="uk-UA" sz="2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8CE5BC-C1CD-41DC-939C-49FF02A8F6D0}"/>
              </a:ext>
            </a:extLst>
          </p:cNvPr>
          <p:cNvSpPr txBox="1"/>
          <p:nvPr/>
        </p:nvSpPr>
        <p:spPr>
          <a:xfrm>
            <a:off x="330507" y="1541398"/>
            <a:ext cx="10568402" cy="25607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90000"/>
              </a:lnSpc>
              <a:spcAft>
                <a:spcPts val="600"/>
              </a:spcAft>
              <a:defRPr/>
            </a:pPr>
            <a:r>
              <a:rPr lang="uk-UA" sz="2600" b="1" dirty="0">
                <a:solidFill>
                  <a:srgbClr val="002060"/>
                </a:solidFill>
                <a:ea typeface="+mj-ea"/>
                <a:cs typeface="+mj-cs"/>
              </a:rPr>
              <a:t>Корисні джерела: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+mj-ea"/>
              <a:cs typeface="+mj-cs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uk-UA" sz="2600" dirty="0">
                <a:solidFill>
                  <a:srgbClr val="002060"/>
                </a:solidFill>
              </a:rPr>
              <a:t>Платформа результатів проєктів ЄС: </a:t>
            </a:r>
            <a:r>
              <a:rPr lang="en-GB" sz="2600" dirty="0">
                <a:solidFill>
                  <a:srgbClr val="002060"/>
                </a:solidFill>
                <a:hlinkClick r:id="rId2"/>
              </a:rPr>
              <a:t>Erasmus+ projects results</a:t>
            </a:r>
            <a:endParaRPr lang="uk-UA" sz="2600" dirty="0">
              <a:solidFill>
                <a:srgbClr val="002060"/>
              </a:solidFill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uk-UA" sz="2600" dirty="0">
                <a:solidFill>
                  <a:srgbClr val="002060"/>
                </a:solidFill>
                <a:hlinkClick r:id="rId3"/>
              </a:rPr>
              <a:t>База проєктів Еразмус+ в Україні</a:t>
            </a:r>
            <a:endParaRPr lang="en-GB" sz="2600" dirty="0">
              <a:solidFill>
                <a:srgbClr val="002060"/>
              </a:solidFill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kumimoji="0" lang="en-US" sz="2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+mj-cs"/>
              </a:rPr>
              <a:t>!!!</a:t>
            </a:r>
            <a:r>
              <a:rPr kumimoji="0" lang="uk-UA" sz="2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+mj-cs"/>
              </a:rPr>
              <a:t>(Відео)ресурси </a:t>
            </a:r>
            <a:r>
              <a:rPr kumimoji="0" lang="en-US" sz="2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+mj-cs"/>
              </a:rPr>
              <a:t>Erasmus+ World Seminar</a:t>
            </a:r>
            <a:r>
              <a:rPr kumimoji="0" lang="uk-UA" sz="2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+mj-cs"/>
              </a:rPr>
              <a:t> – </a:t>
            </a:r>
            <a:r>
              <a:rPr kumimoji="0" lang="en-US" sz="2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+mj-cs"/>
              </a:rPr>
              <a:t>Jean Monnet Actions:</a:t>
            </a:r>
            <a:r>
              <a:rPr lang="en-US" sz="2600" dirty="0">
                <a:solidFill>
                  <a:srgbClr val="002060"/>
                </a:solidFill>
                <a:ea typeface="+mj-ea"/>
                <a:cs typeface="+mj-cs"/>
              </a:rPr>
              <a:t> </a:t>
            </a:r>
            <a:r>
              <a:rPr lang="en-US" sz="2600" dirty="0">
                <a:solidFill>
                  <a:srgbClr val="002060"/>
                </a:solidFill>
                <a:ea typeface="+mj-ea"/>
                <a:cs typeface="+mj-cs"/>
                <a:hlinkClick r:id="rId4"/>
              </a:rPr>
              <a:t>https://erasmusplus.mci-events.eu/speakers/</a:t>
            </a:r>
            <a:endParaRPr lang="uk-UA" sz="2600" dirty="0">
              <a:solidFill>
                <a:srgbClr val="002060"/>
              </a:solidFill>
              <a:ea typeface="+mj-ea"/>
              <a:cs typeface="+mj-cs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uk-UA" sz="2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  <a:hlinkClick r:id="rId5"/>
              </a:rPr>
              <a:t>Національний Еразмус+ офіс в Україні (</a:t>
            </a:r>
            <a:r>
              <a:rPr lang="uk-UA" sz="26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  <a:hlinkClick r:id="rId5"/>
              </a:rPr>
              <a:t>проєкт</a:t>
            </a:r>
            <a:r>
              <a:rPr lang="uk-UA" sz="2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  <a:hlinkClick r:id="rId5"/>
              </a:rPr>
              <a:t> ЄС)</a:t>
            </a:r>
            <a:endParaRPr lang="uk-UA" sz="2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24331" y="4350516"/>
            <a:ext cx="8250080" cy="923330"/>
          </a:xfrm>
          <a:prstGeom prst="rect">
            <a:avLst/>
          </a:prstGeom>
          <a:gradFill>
            <a:gsLst>
              <a:gs pos="56000">
                <a:srgbClr val="0070C0"/>
              </a:gs>
              <a:gs pos="100000">
                <a:schemeClr val="accent1"/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dirty="0">
                <a:ln w="9525">
                  <a:solidFill>
                    <a:schemeClr val="accent1"/>
                  </a:solidFill>
                  <a:prstDash val="solid"/>
                </a:ln>
                <a:gradFill>
                  <a:gsLst>
                    <a:gs pos="39000">
                      <a:srgbClr val="FFFF00"/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Все було, є і буде Україна!</a:t>
            </a:r>
            <a:endParaRPr lang="uk-UA" sz="5400" b="1" cap="none" spc="0" dirty="0">
              <a:ln w="9525">
                <a:solidFill>
                  <a:schemeClr val="accent1"/>
                </a:solidFill>
                <a:prstDash val="solid"/>
              </a:ln>
              <a:gradFill>
                <a:gsLst>
                  <a:gs pos="39000">
                    <a:srgbClr val="FFFF00"/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30507" y="5791843"/>
            <a:ext cx="115566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de-DE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ErasmusPlus</a:t>
            </a:r>
            <a:r>
              <a:rPr lang="de-DE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#</a:t>
            </a:r>
            <a:r>
              <a:rPr lang="de-DE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ErasmusUA</a:t>
            </a:r>
            <a:r>
              <a:rPr lang="de-DE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#ErasmusPlus35yearsUkraine #</a:t>
            </a:r>
            <a:r>
              <a:rPr lang="de-DE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StandUpWithUkraine</a:t>
            </a:r>
            <a:r>
              <a:rPr lang="de-DE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#</a:t>
            </a:r>
            <a:r>
              <a:rPr lang="de-DE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ErasmusJointForces</a:t>
            </a:r>
            <a:endParaRPr lang="de-DE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174315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75BDDD-A696-4C61-AE3E-3F0A0A751B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407" y="1708120"/>
            <a:ext cx="6059372" cy="1399142"/>
          </a:xfrm>
        </p:spPr>
        <p:txBody>
          <a:bodyPr>
            <a:noAutofit/>
          </a:bodyPr>
          <a:lstStyle/>
          <a:p>
            <a:r>
              <a:rPr lang="uk-UA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Бажаємо успіхів</a:t>
            </a:r>
            <a:r>
              <a:rPr lang="en-US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!</a:t>
            </a:r>
            <a:br>
              <a:rPr lang="en-US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uk-UA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Запрошуємо звертатись до команди </a:t>
            </a:r>
            <a:br>
              <a:rPr lang="uk-UA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uk-UA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Національного Еразмус+ офісу в Україні </a:t>
            </a:r>
            <a:br>
              <a:rPr lang="uk-UA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uk-UA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за допомогою та консультаціями!</a:t>
            </a:r>
            <a:br>
              <a:rPr kumimoji="0" lang="uk-UA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cs typeface="Arial" panose="020B0604020202020204" pitchFamily="34" charset="0"/>
              </a:rPr>
            </a:br>
            <a:endParaRPr lang="uk-UA" sz="2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9CB2BC04-0C7E-42DF-B466-FD1FB633F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407" y="2836907"/>
            <a:ext cx="8949717" cy="3073705"/>
          </a:xfrm>
        </p:spPr>
        <p:txBody>
          <a:bodyPr>
            <a:normAutofit fontScale="925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Arial" panose="020B0604020202020204" pitchFamily="34" charset="0"/>
              </a:rPr>
              <a:t>Website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Arial" panose="020B0604020202020204" pitchFamily="34" charset="0"/>
              </a:rPr>
              <a:t>: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ERASMUSPLUS.ORG.UA 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Arial" panose="020B0604020202020204" pitchFamily="34" charset="0"/>
              </a:rPr>
              <a:t>E-mail: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office@erasmusplus.org.ua</a:t>
            </a: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Arial" panose="020B0604020202020204" pitchFamily="34" charset="0"/>
              </a:rPr>
              <a:t>Facebook: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NEOinUkraine</a:t>
            </a: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Arial" panose="020B0604020202020204" pitchFamily="34" charset="0"/>
              </a:rPr>
              <a:t>Skype: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erasmusplus_ua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Arial" panose="020B0604020202020204" pitchFamily="34" charset="0"/>
              </a:rPr>
              <a:t>Тел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Arial" panose="020B0604020202020204" pitchFamily="34" charset="0"/>
              </a:rPr>
              <a:t>.:</a:t>
            </a: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+38 099 332 26 45 </a:t>
            </a:r>
            <a:r>
              <a:rPr kumimoji="0" lang="uk-UA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(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Viber, WhatsApp, Telegram</a:t>
            </a:r>
            <a:r>
              <a:rPr kumimoji="0" lang="uk-UA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)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;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+38 09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5</a:t>
            </a: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458</a:t>
            </a: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67</a:t>
            </a: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9</a:t>
            </a: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5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uk-UA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(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 WhatsApp, Telegram</a:t>
            </a:r>
            <a:r>
              <a:rPr kumimoji="0" lang="uk-UA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)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 – </a:t>
            </a:r>
            <a:r>
              <a:rPr kumimoji="0" lang="uk-UA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напрям Жан Моне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1200"/>
              </a:spcBef>
              <a:buNone/>
              <a:defRPr/>
            </a:pPr>
            <a:r>
              <a:rPr lang="en-US" sz="2400" b="1" dirty="0">
                <a:solidFill>
                  <a:srgbClr val="002060"/>
                </a:solidFill>
                <a:cs typeface="Arial" panose="020B0604020202020204" pitchFamily="34" charset="0"/>
              </a:rPr>
              <a:t>#ErasmusPlus #ErasmusUA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818201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1679</TotalTime>
  <Words>3071</Words>
  <Application>Microsoft Office PowerPoint</Application>
  <PresentationFormat>Широкий екран</PresentationFormat>
  <Paragraphs>198</Paragraphs>
  <Slides>40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40</vt:i4>
      </vt:variant>
    </vt:vector>
  </HeadingPairs>
  <TitlesOfParts>
    <vt:vector size="45" baseType="lpstr">
      <vt:lpstr>Arial</vt:lpstr>
      <vt:lpstr>Calibri</vt:lpstr>
      <vt:lpstr>Calibri Light</vt:lpstr>
      <vt:lpstr>Times New Roman</vt:lpstr>
      <vt:lpstr>Тема Office</vt:lpstr>
      <vt:lpstr>Можливості у сфері вищої освіти – Європейські студії для України</vt:lpstr>
      <vt:lpstr>Пріоритети Програми ЄС Еразмус+</vt:lpstr>
      <vt:lpstr>Важливі риси Програми ЄС Еразмус+</vt:lpstr>
      <vt:lpstr>Важливі риси Програми ЄС Еразмус+</vt:lpstr>
      <vt:lpstr>Напрям Жан Моне Програми ЄС Еразмус+</vt:lpstr>
      <vt:lpstr>Які типи проєктів підтримуються для України?</vt:lpstr>
      <vt:lpstr>Які типи проєктів підтримуються для України?</vt:lpstr>
      <vt:lpstr>Цілі напряму щодо викладання та досліджень: </vt:lpstr>
      <vt:lpstr>Цілі напряму щодо викладання та досліджень: </vt:lpstr>
      <vt:lpstr>Загальні особливості напряму </vt:lpstr>
      <vt:lpstr>Модуль Жан Моне </vt:lpstr>
      <vt:lpstr>Кафедра Жан Моне </vt:lpstr>
      <vt:lpstr>Центр досконалості Жан Моне </vt:lpstr>
      <vt:lpstr>Особливості проєктів з викладання та досліджень </vt:lpstr>
      <vt:lpstr>Правила щодо фінансування </vt:lpstr>
      <vt:lpstr>Правила щодо фінансування </vt:lpstr>
      <vt:lpstr>Критерії успішності (присудження гранту)/ AWARD CRITERIA  </vt:lpstr>
      <vt:lpstr>Критерії успішності (присудження гранту)/ AWARD CRITERIA </vt:lpstr>
      <vt:lpstr>Актуальність проєкту/Relevance of the project </vt:lpstr>
      <vt:lpstr>Якість побудови та впровадження проєкту/Quality of the project design and implementation </vt:lpstr>
      <vt:lpstr>Якість проєктної команди, партнерства, організації співпраці/Quality of the partnership and cooperation arrangements </vt:lpstr>
      <vt:lpstr>Якість проєктної команди, партнерства, організації співпраці/Quality of the partnership and cooperation arrangements </vt:lpstr>
      <vt:lpstr>Очікуваний вплив, дисемінація та стійкість результатів проєкту/Impact  </vt:lpstr>
      <vt:lpstr>Очікуваний вплив, дисемінація та стійкість результатів проєкту/Impact </vt:lpstr>
      <vt:lpstr>Очікуваний вплив/EXPECTED IMPACT напряму Жан Моне в сфері вищої освіти: кількісні показники</vt:lpstr>
      <vt:lpstr>Очікуваний вплив: кількісні показники</vt:lpstr>
      <vt:lpstr>Очікуваний вплив: якісні показники</vt:lpstr>
      <vt:lpstr>Успішність заявки та подальшої реалізації отриманого гранту: рекомендації  </vt:lpstr>
      <vt:lpstr>Успішність заявки та подальшої реалізації отриманого гранту: рекомендації </vt:lpstr>
      <vt:lpstr>Перші кроки для започаткування проєкту: рекомендації </vt:lpstr>
      <vt:lpstr>Перші кроки для започаткування проєкту: рекомендації </vt:lpstr>
      <vt:lpstr>Участь у конкурсі: необхідні кроки </vt:lpstr>
      <vt:lpstr>Складові частини заявки</vt:lpstr>
      <vt:lpstr>Складові частини заявки</vt:lpstr>
      <vt:lpstr>Приклади проєктів Жан Моне модуль 2021_Україна</vt:lpstr>
      <vt:lpstr>Приклади проєктів Жан Моне кафедра 2022_Україна</vt:lpstr>
      <vt:lpstr>Приклади проєктів Жан Моне Центр досконалості 2022_Україна</vt:lpstr>
      <vt:lpstr>Корисні матеріали та посилання</vt:lpstr>
      <vt:lpstr>Презентацію підготовлено на основі матеріалів ЕАСЕА, НЕО в Україні та інших партнерів. Малюнки взято з відкритих ресурсів Інтернет </vt:lpstr>
      <vt:lpstr>Бажаємо успіхів! Запрошуємо звертатись до команди  Національного Еразмус+ офісу в Україні  за допомогою та консультаціями!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Катерина Жданова</dc:creator>
  <cp:lastModifiedBy>Petro Krainik</cp:lastModifiedBy>
  <cp:revision>172</cp:revision>
  <dcterms:created xsi:type="dcterms:W3CDTF">2021-12-15T10:56:12Z</dcterms:created>
  <dcterms:modified xsi:type="dcterms:W3CDTF">2024-12-04T17:42:50Z</dcterms:modified>
</cp:coreProperties>
</file>