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5" r:id="rId4"/>
    <p:sldId id="284" r:id="rId5"/>
    <p:sldId id="285" r:id="rId6"/>
    <p:sldId id="336" r:id="rId7"/>
    <p:sldId id="325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264" r:id="rId20"/>
    <p:sldId id="317" r:id="rId2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D8FDA4-DBAE-43D9-A2D4-16A88C85E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A73FBF8-A838-461A-963D-95E399660B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3F5D18D-78F7-4513-AC23-E7F77EC0D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D4EFD2A-7B7B-48F0-AAAC-8E107013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9CEC1F0-C5E4-41BA-902F-4BC9040C4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8806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0A9C98-831B-4114-AC1D-F4C912AA3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AC7D54C-73F9-4CB4-80A5-F0D7EBF31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DC9B70F-0CD2-4121-BFA4-F9A236651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2CE3BCC-6F0A-4762-AB45-0F1B58390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37EA967-B1C0-4BF2-89FA-32237DE7B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4760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D5BF9-7986-47DD-AA7A-01D21225B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0D2BEC0-8AAF-4F5F-83C0-B69F927FC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B77B049-4998-4878-8940-003974495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CB49258-E246-47E3-A49B-F12B42023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F08C326-8696-4FE6-A34A-AB8BE00B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3619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881560-B490-4406-9201-8C922F7B9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F9AA431-6022-4F01-8870-63FCC6D47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73E3178-71BB-4BC6-AEDD-D65D3029F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EA7C71C-21D7-439D-8196-061D5585E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0FCE3C52-7BB2-41E9-93C2-0121AA4E7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8D21442-5E4C-4EC9-AD05-AE1DC7C1C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819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7648E2-4B15-45FA-A4AB-2FD086300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D491524-7174-4ABC-B905-223091EF4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D824589-24D9-40BB-AE7A-BB05262C7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C592DBA3-ADCC-4AFA-B17B-FF7B32846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AAB5959D-A00C-4DC7-A2EC-65060FE3F8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8B380F33-F0DB-4490-80A4-A328D4ED3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0024C500-0AC5-4593-A196-7FD54C0C9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F71BCEB1-2156-427D-9484-1E8F3001C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1308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5427F-B21D-4831-A3B7-B24BED91A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10B89A91-A167-482F-9408-51E030E4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B22109F8-1A99-4E76-AB57-AB705F271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4BCF84E9-4024-48FF-A9E9-AF29C793F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5654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6519A6B2-CD97-4413-AD48-237FADC5F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43D91978-A703-435F-93E1-0CA6A4B49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D6A4772C-FC29-4EEC-9535-0A3D0313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9936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182AD-33C8-4196-BA93-EFA1AD52E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15B0000-16B9-4695-A0AA-DB01EBFB2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6B07DF0F-5B3F-492B-90CE-CFB33FA50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8EF102D7-A425-4F02-A799-F6081E623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D9602FE-FD39-449D-8D1E-437496BD3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3D73A57-225B-422D-BE23-EB17F795B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7124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F2617B-578E-4128-9FBB-7FEAC4274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B8DB5001-B3E7-4E80-9E24-0E9F1EF376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A848374-B6D8-4D6C-A682-205B939DFE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F84BB17A-44EA-4DF8-B0A6-B77632E5C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04BE2D17-D51A-427E-B3D3-9D2EE112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6CF3C10-956E-4FEE-9EF1-17D6CC601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1612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3FA89-723D-4A4E-897B-7BFD306BE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932F4F6B-2656-4F3A-9AE3-A6066D423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22C2FC4-9AD6-43D1-8B4E-0BB75ADE4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9A29C3F-538D-42D9-B643-852792CFE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2B4857C-A0EF-41E1-B32E-06EFF2B81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8292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A5DF6513-7B6B-426C-AEFB-921712FBC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73618B55-0AFE-46ED-BE94-09159F69C8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F54FA74-3FF5-4111-898A-6640A7D56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C94D2F6-52D0-49AA-9D37-EE837E201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5978725-B404-4E36-8FE2-0400C40CA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0285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501E05C3-A95D-4DFF-AD6D-9BCE5B4F3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2A68725-0AF6-4940-8420-CD8C5B563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3544BD4-7AEE-4C8F-8B49-2A6FEA6FEE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8CC4B97-559F-44A8-8771-9A02A12E93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71E7E13-75D1-4C25-AF31-C7967558F3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907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portal/screen/opportunities/calls-for-proposals?isExactMatch=true&amp;status=31094501,31094502&amp;frameworkProgramme=43353764&amp;order=DESC&amp;pageNumber=1&amp;pageSize=50&amp;sortBy=startDate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erasmusplus.org.ua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ec.europa.eu/info/funding-tenders/opportunities/portal/screen/programmes/erasmus2027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ec.europa.eu/info/funding-tenders/opportunities/portal/screen/opportunities/calls-for-proposals?order=DESC&amp;pageNumber=1&amp;pageSize=50&amp;sortBy=startDate&amp;isExactMatch=true&amp;status=31094501,31094502&amp;frameworkProgramme=43353764&amp;callIdentifier=ERASMUS-JMO-2025-HEI-TCH-RSCH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ec.europa.eu/info/funding-tenders/opportunities/portal/screen/opportunities/topic-details/ERASMUS-JMO-2025-MODULE?isExactMatch=true&amp;status=31094501,31094502&amp;frameworkProgramme=43353764&amp;callIdentifier=ERASMUS-JMO-2025-HEI-TCH-RSCH&amp;order=DESC&amp;pageNumber=1&amp;pageSize=50&amp;sortBy=startDat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ec.europa.eu/info/funding-tenders/opportunities/portal/screen/opportunities/topic-details/ERASMUS-JMO-2025-MODULE?isExactMatch=true&amp;status=31094501,31094502&amp;frameworkProgramme=43353764&amp;callIdentifier=ERASMUS-JMO-2025-HEI-TCH-RSCH&amp;order=DESC&amp;pageNumber=1&amp;pageSize=50&amp;sortBy=startDat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portal/screen/opportunities/calls-for-proposals?isExactMatch=true&amp;status=31094501,31094502&amp;frameworkProgramme=43353764&amp;order=DESC&amp;pageNumber=1&amp;pageSize=50&amp;sortBy=startDate" TargetMode="External"/><Relationship Id="rId2" Type="http://schemas.openxmlformats.org/officeDocument/2006/relationships/hyperlink" Target="https://erasmus-plus.ec.europa.eu/programme-guide/erasmusplus-programme-guid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rasmusplus.org.ua/" TargetMode="External"/><Relationship Id="rId5" Type="http://schemas.openxmlformats.org/officeDocument/2006/relationships/hyperlink" Target="https://www.eacea.ec.europa.eu/index_en" TargetMode="External"/><Relationship Id="rId4" Type="http://schemas.openxmlformats.org/officeDocument/2006/relationships/hyperlink" Target="https://ec.europa.eu/programmes/erasmus-plus/projects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ERASMUSPLUS.ORG.UA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acebook.com/NEOinUkraine/" TargetMode="External"/><Relationship Id="rId4" Type="http://schemas.openxmlformats.org/officeDocument/2006/relationships/hyperlink" Target="mailto:office@erasmusplus.org.u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67E802-7E7B-4C1F-972E-0CC794F5E7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338" y="3718544"/>
            <a:ext cx="7905745" cy="1047960"/>
          </a:xfrm>
          <a:solidFill>
            <a:srgbClr val="FFFF0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uk-UA" sz="3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Як створити заявку на Порталі 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3"/>
              </a:rPr>
              <a:t>EU </a:t>
            </a:r>
            <a:r>
              <a:rPr lang="en-GB" sz="3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3"/>
              </a:rPr>
              <a:t>Funding &amp; tender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3"/>
              </a:rPr>
              <a:t>s</a:t>
            </a:r>
            <a:r>
              <a:rPr lang="en-GB" sz="3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3"/>
              </a:rPr>
              <a:t> Portal</a:t>
            </a:r>
            <a:endParaRPr lang="uk-UA" sz="3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AD48A8A2-B35F-4F5A-9351-DA88439C9E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337" y="4943567"/>
            <a:ext cx="7190342" cy="482843"/>
          </a:xfrm>
        </p:spPr>
        <p:txBody>
          <a:bodyPr>
            <a:normAutofit/>
          </a:bodyPr>
          <a:lstStyle/>
          <a:p>
            <a:pPr algn="l"/>
            <a:r>
              <a:rPr lang="uk-UA" sz="22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Спікер</a:t>
            </a:r>
            <a:r>
              <a:rPr lang="uk-UA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uk-UA" sz="2200" b="1" dirty="0">
                <a:solidFill>
                  <a:srgbClr val="002060"/>
                </a:solidFill>
              </a:rPr>
              <a:t>Петро Крайнік</a:t>
            </a:r>
            <a:r>
              <a:rPr lang="uk-UA" sz="2200" dirty="0">
                <a:solidFill>
                  <a:srgbClr val="002060"/>
                </a:solidFill>
              </a:rPr>
              <a:t>, менеджер НЕО в Україні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267E802-7E7B-4C1F-972E-0CC794F5E777}"/>
              </a:ext>
            </a:extLst>
          </p:cNvPr>
          <p:cNvSpPr txBox="1">
            <a:spLocks/>
          </p:cNvSpPr>
          <p:nvPr/>
        </p:nvSpPr>
        <p:spPr>
          <a:xfrm>
            <a:off x="154144" y="1775614"/>
            <a:ext cx="5670923" cy="104796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Напрям Жан Моне 2025</a:t>
            </a:r>
          </a:p>
        </p:txBody>
      </p:sp>
    </p:spTree>
    <p:extLst>
      <p:ext uri="{BB962C8B-B14F-4D97-AF65-F5344CB8AC3E}">
        <p14:creationId xmlns:p14="http://schemas.microsoft.com/office/powerpoint/2010/main" val="2191033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Зайти на веб-сайт </a:t>
            </a:r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+mn-lt"/>
                <a:cs typeface="Arial" panose="020B0604020202020204" pitchFamily="34" charset="0"/>
                <a:hlinkClick r:id="rId2"/>
              </a:rPr>
              <a:t>Національного Еразмус+ офісу в Україні (проєкт ЄС)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+mn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14E07F-782C-0823-E4E9-5E4F678F1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07" y="1373070"/>
            <a:ext cx="8601449" cy="48379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797131-364E-9BA6-41E4-93A94324943A}"/>
              </a:ext>
            </a:extLst>
          </p:cNvPr>
          <p:cNvSpPr txBox="1"/>
          <p:nvPr/>
        </p:nvSpPr>
        <p:spPr>
          <a:xfrm>
            <a:off x="9647682" y="4055875"/>
            <a:ext cx="21015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Обрати лінк «Конкурси Програми Еразмус+»</a:t>
            </a:r>
          </a:p>
        </p:txBody>
      </p:sp>
    </p:spTree>
    <p:extLst>
      <p:ext uri="{BB962C8B-B14F-4D97-AF65-F5344CB8AC3E}">
        <p14:creationId xmlns:p14="http://schemas.microsoft.com/office/powerpoint/2010/main" val="805500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D1FEC1D-5F91-435D-B591-709D8C512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+mn-lt"/>
              </a:rPr>
              <a:t>Портал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+mn-lt"/>
                <a:hlinkClick r:id="rId2"/>
              </a:rPr>
              <a:t>EU 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+mn-lt"/>
                <a:hlinkClick r:id="rId2"/>
              </a:rPr>
              <a:t>Funding &amp; tenders Portal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+mn-lt"/>
                <a:cs typeface="Arial" panose="020B0604020202020204" pitchFamily="34" charset="0"/>
                <a:hlinkClick r:id="rId2"/>
              </a:rPr>
              <a:t> </a:t>
            </a:r>
            <a:endParaRPr lang="uk-UA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9A41154-06E9-8C84-F915-DEF56E741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68" y="1433878"/>
            <a:ext cx="8418699" cy="47348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033AE3-B013-491C-BE2B-3DA4A39D195A}"/>
              </a:ext>
            </a:extLst>
          </p:cNvPr>
          <p:cNvSpPr txBox="1"/>
          <p:nvPr/>
        </p:nvSpPr>
        <p:spPr>
          <a:xfrm>
            <a:off x="9605816" y="2628128"/>
            <a:ext cx="21015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Натиснути «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View (3926)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» і за допомогою фільтрів знайти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Call “Erasmus-JMO-2025-HEI-TCH-RSCH”</a:t>
            </a:r>
            <a:endParaRPr lang="uk-UA" sz="2400" b="1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7469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D1FEC1D-5F91-435D-B591-709D8C512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Напрям Жан Моне на Порталі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7650D2-0A77-4C81-B1E2-8EAD560A97FC}"/>
              </a:ext>
            </a:extLst>
          </p:cNvPr>
          <p:cNvSpPr txBox="1"/>
          <p:nvPr/>
        </p:nvSpPr>
        <p:spPr>
          <a:xfrm>
            <a:off x="1257924" y="5814424"/>
            <a:ext cx="8137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linkClick r:id="rId2"/>
              </a:rPr>
              <a:t>Проєкти з викладання та досліджень</a:t>
            </a:r>
            <a:r>
              <a:rPr lang="et-EE" sz="2400" b="1" dirty="0">
                <a:solidFill>
                  <a:srgbClr val="002060"/>
                </a:solidFill>
                <a:hlinkClick r:id="rId2"/>
              </a:rPr>
              <a:t> </a:t>
            </a:r>
            <a:r>
              <a:rPr lang="uk-UA" sz="2400" b="1" dirty="0">
                <a:solidFill>
                  <a:srgbClr val="002060"/>
                </a:solidFill>
                <a:hlinkClick r:id="rId2"/>
              </a:rPr>
              <a:t>у сфері вищої освіти</a:t>
            </a:r>
            <a:endParaRPr lang="uk-UA" b="1" dirty="0">
              <a:solidFill>
                <a:srgbClr val="00206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D23E33-2ABB-7C6A-D8B3-8A1E0DF83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06" y="1365285"/>
            <a:ext cx="7899093" cy="44432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3FA962-DF74-AA55-9632-B105C78165E3}"/>
              </a:ext>
            </a:extLst>
          </p:cNvPr>
          <p:cNvSpPr txBox="1"/>
          <p:nvPr/>
        </p:nvSpPr>
        <p:spPr>
          <a:xfrm>
            <a:off x="8879871" y="2259604"/>
            <a:ext cx="298162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Обрати тип проєкту, за яким бажаєте створити заявку: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Chairs, Modules, Centers of Excellence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.</a:t>
            </a:r>
          </a:p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Створення кожної нової заявки починається спочатку – з вибору типу проєкту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 </a:t>
            </a:r>
            <a:endParaRPr lang="uk-UA" sz="2400" b="1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63943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D1FEC1D-5F91-435D-B591-709D8C512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для прикладу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: </a:t>
            </a:r>
            <a:r>
              <a:rPr lang="en-GB" sz="3200" dirty="0">
                <a:solidFill>
                  <a:srgbClr val="FFFF00"/>
                </a:solidFill>
                <a:latin typeface="Calibri" panose="020F0502020204030204"/>
              </a:rPr>
              <a:t>ERASMUS-JMO-2025-MODULE</a:t>
            </a:r>
            <a:r>
              <a:rPr lang="en-GB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7650D2-0A77-4C81-B1E2-8EAD560A97FC}"/>
              </a:ext>
            </a:extLst>
          </p:cNvPr>
          <p:cNvSpPr txBox="1"/>
          <p:nvPr/>
        </p:nvSpPr>
        <p:spPr>
          <a:xfrm>
            <a:off x="768517" y="5776738"/>
            <a:ext cx="10654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linkClick r:id="rId2"/>
              </a:rPr>
              <a:t>Сторінка модулю</a:t>
            </a:r>
            <a:r>
              <a:rPr lang="uk-UA" sz="2400" b="1" dirty="0">
                <a:solidFill>
                  <a:srgbClr val="002060"/>
                </a:solidFill>
              </a:rPr>
              <a:t>: загальний опис, верхня частина</a:t>
            </a:r>
            <a:endParaRPr lang="uk-UA" b="1" dirty="0">
              <a:solidFill>
                <a:srgbClr val="00206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6680E9-0CCC-2F2F-5228-E6F91BC5E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92" y="1415002"/>
            <a:ext cx="7724274" cy="43449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372502-A217-B5D9-493E-4E471C075D7D}"/>
              </a:ext>
            </a:extLst>
          </p:cNvPr>
          <p:cNvSpPr txBox="1"/>
          <p:nvPr/>
        </p:nvSpPr>
        <p:spPr>
          <a:xfrm>
            <a:off x="8691244" y="1991086"/>
            <a:ext cx="314783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Для того, щоб продовжити створювати заявку (або коли зайшли на Портал) натиснути у верхньому правому кутку екрану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“Sign in” 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і зайти в свій акаунт або створити його і зайти </a:t>
            </a:r>
          </a:p>
        </p:txBody>
      </p:sp>
    </p:spTree>
    <p:extLst>
      <p:ext uri="{BB962C8B-B14F-4D97-AF65-F5344CB8AC3E}">
        <p14:creationId xmlns:p14="http://schemas.microsoft.com/office/powerpoint/2010/main" val="1261630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B8796-FB1A-D2A0-8EFE-FB4AB3AB7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016F481-5FD9-2CA0-14DB-967201EC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для прикладу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: </a:t>
            </a:r>
            <a:r>
              <a:rPr lang="en-GB" sz="3200" dirty="0">
                <a:solidFill>
                  <a:srgbClr val="FFFF00"/>
                </a:solidFill>
                <a:latin typeface="Calibri" panose="020F0502020204030204"/>
              </a:rPr>
              <a:t>ERASMUS-JMO-2025-MODULE</a:t>
            </a:r>
            <a:r>
              <a:rPr lang="en-GB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93E3F7-420C-C130-BF67-BCF60BD95AF0}"/>
              </a:ext>
            </a:extLst>
          </p:cNvPr>
          <p:cNvSpPr txBox="1"/>
          <p:nvPr/>
        </p:nvSpPr>
        <p:spPr>
          <a:xfrm>
            <a:off x="490928" y="5862393"/>
            <a:ext cx="10086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linkClick r:id="rId2"/>
              </a:rPr>
              <a:t>Сторінка модулю</a:t>
            </a:r>
            <a:r>
              <a:rPr lang="uk-UA" sz="2400" b="1" dirty="0">
                <a:solidFill>
                  <a:srgbClr val="002060"/>
                </a:solidFill>
              </a:rPr>
              <a:t>: загальний опис, нижня частина з кнопкою активації</a:t>
            </a:r>
            <a:endParaRPr lang="uk-UA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15A226-AD0E-D07F-CB48-665F6DAB7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78" y="1483157"/>
            <a:ext cx="7888705" cy="44373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564AC9-2D65-B359-05C8-7E4E67700671}"/>
              </a:ext>
            </a:extLst>
          </p:cNvPr>
          <p:cNvSpPr txBox="1"/>
          <p:nvPr/>
        </p:nvSpPr>
        <p:spPr>
          <a:xfrm>
            <a:off x="8753333" y="2290011"/>
            <a:ext cx="314783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За аналогією, ці процедури створення шаблону заявки ідентичні для інших типів проєктів: Кафедра, Центр досконалості (попередньо потрібно обрати тип проєкту)  </a:t>
            </a:r>
          </a:p>
        </p:txBody>
      </p:sp>
    </p:spTree>
    <p:extLst>
      <p:ext uri="{BB962C8B-B14F-4D97-AF65-F5344CB8AC3E}">
        <p14:creationId xmlns:p14="http://schemas.microsoft.com/office/powerpoint/2010/main" val="1247027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D1FEC1D-5F91-435D-B591-709D8C512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Коли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зайшли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через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свій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акаунт (EU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login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) –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вигляд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сторінки</a:t>
            </a:r>
            <a:r>
              <a:rPr lang="en-GB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B9D5AA-C51E-C249-26F7-BBED134F9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055" y="1366877"/>
            <a:ext cx="8457197" cy="475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734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DB6A1-5EBF-A829-0C36-0AC5CFF18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0FA224B-44E0-661B-2700-F96C4D64B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Коли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зайшли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через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свій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акаунт (EU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login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) –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вигляд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сторінки</a:t>
            </a:r>
            <a:r>
              <a:rPr lang="en-GB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F9F081-557C-BE25-4E2F-53FA7E7CE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06" y="1387892"/>
            <a:ext cx="8455527" cy="47562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098D9B-47E0-FF37-289E-027636A3C54E}"/>
              </a:ext>
            </a:extLst>
          </p:cNvPr>
          <p:cNvSpPr txBox="1"/>
          <p:nvPr/>
        </p:nvSpPr>
        <p:spPr>
          <a:xfrm>
            <a:off x="9463490" y="2605845"/>
            <a:ext cx="23980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Сторінка модулю: загальний опис, нижня частина з вже натиснутою кнопкою активації. Натиснути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“Start submission”</a:t>
            </a:r>
            <a:endParaRPr lang="uk-UA" sz="2400" b="1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87470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79D66-A0A0-2711-E069-8ED47C3C8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56DD3A7-0144-51BA-F927-D3648B7E1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Коли натиснули “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Start submission”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, підтвердити вибір типу проєкту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3481BF-EDFE-B003-41F9-3BB7BC450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06" y="1387892"/>
            <a:ext cx="8492652" cy="477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933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BC88A-CE9B-C821-4229-4EEBFBF5C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30B5458-9564-13D9-7548-F0BEC4954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Додати свій університет через дійсний РІС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E98246-58E7-C7B6-75F3-7972B8052B09}"/>
              </a:ext>
            </a:extLst>
          </p:cNvPr>
          <p:cNvSpPr txBox="1"/>
          <p:nvPr/>
        </p:nvSpPr>
        <p:spPr>
          <a:xfrm>
            <a:off x="9270985" y="2461466"/>
            <a:ext cx="23980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Зазначити дійсний РІС номер і додати обраний університет – </a:t>
            </a:r>
            <a:r>
              <a:rPr lang="uk-UA" sz="2400" b="1" dirty="0" err="1">
                <a:solidFill>
                  <a:srgbClr val="002060"/>
                </a:solidFill>
                <a:highlight>
                  <a:srgbClr val="FFFF00"/>
                </a:highlight>
              </a:rPr>
              <a:t>аплікант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, натиснувши на інформацію, яка з'явиться під номером РІС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45B603-F37A-094C-3DF1-4DFA2C5F4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05" y="1371850"/>
            <a:ext cx="8267227" cy="465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168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8E3D2-0862-C953-084D-31A40008E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68E9E15-538B-50AA-9559-10FD5DA85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Додати свій університет через дійсний РІС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BCF0E2-69DF-57D5-E065-EDC2B824D9CA}"/>
              </a:ext>
            </a:extLst>
          </p:cNvPr>
          <p:cNvSpPr txBox="1"/>
          <p:nvPr/>
        </p:nvSpPr>
        <p:spPr>
          <a:xfrm>
            <a:off x="9206816" y="3187011"/>
            <a:ext cx="23980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Коли зазначили РІС номер і додали університет – </a:t>
            </a:r>
            <a:r>
              <a:rPr lang="uk-UA" sz="2400" b="1" dirty="0" err="1">
                <a:solidFill>
                  <a:srgbClr val="002060"/>
                </a:solidFill>
                <a:highlight>
                  <a:srgbClr val="FFFF00"/>
                </a:highlight>
              </a:rPr>
              <a:t>аплікант</a:t>
            </a:r>
            <a:endParaRPr lang="uk-UA" sz="2400" b="1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4AD2AA-D43A-99CF-5581-7729A1FBF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06" y="1500187"/>
            <a:ext cx="8171809" cy="459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211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293D9-93CB-F4F1-4467-3DF9E31C8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F391E0B-DE3A-F13D-0734-9C0617880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Зазначити Акронім проєкту та зробити короткий опис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956A38-414E-D515-B806-45A93DE4418B}"/>
              </a:ext>
            </a:extLst>
          </p:cNvPr>
          <p:cNvSpPr txBox="1"/>
          <p:nvPr/>
        </p:nvSpPr>
        <p:spPr>
          <a:xfrm>
            <a:off x="9030353" y="2179470"/>
            <a:ext cx="278301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Коли </a:t>
            </a:r>
            <a:r>
              <a:rPr lang="uk-UA" sz="2400" b="1" dirty="0" err="1">
                <a:solidFill>
                  <a:srgbClr val="002060"/>
                </a:solidFill>
                <a:highlight>
                  <a:srgbClr val="FFFF00"/>
                </a:highlight>
              </a:rPr>
              <a:t>оберете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Main contact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, іншої контактної особи можна не додавати. </a:t>
            </a:r>
          </a:p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Коли </a:t>
            </a:r>
            <a:r>
              <a:rPr lang="uk-UA" sz="2400" b="1" dirty="0" err="1">
                <a:solidFill>
                  <a:srgbClr val="002060"/>
                </a:solidFill>
                <a:highlight>
                  <a:srgbClr val="FFFF00"/>
                </a:highlight>
              </a:rPr>
              <a:t>оберете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Contact person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, на наступних сторінках потрібно додати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Main contact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1C28B7-070C-997E-3470-92D1C502C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69" y="1403935"/>
            <a:ext cx="8508693" cy="478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76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90453-ACF7-FE41-EF39-A3C2D0031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69D0FEA-319D-7742-BE3A-1BB83D19F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Завантаження шаблонів (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Download part B templates)</a:t>
            </a:r>
            <a:endParaRPr lang="uk-UA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813A2B-7C54-1FA9-9B31-57151BA6F9DB}"/>
              </a:ext>
            </a:extLst>
          </p:cNvPr>
          <p:cNvSpPr txBox="1"/>
          <p:nvPr/>
        </p:nvSpPr>
        <p:spPr>
          <a:xfrm>
            <a:off x="9046395" y="2724902"/>
            <a:ext cx="27830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У цьому вікні вже можна завантажити шаблони частини В для заповнення та зберегти їх в окремій папці нової заявки на Вашому </a:t>
            </a:r>
            <a:r>
              <a:rPr lang="uk-UA" sz="2400" b="1" dirty="0" err="1">
                <a:solidFill>
                  <a:srgbClr val="002060"/>
                </a:solidFill>
                <a:highlight>
                  <a:srgbClr val="FFFF00"/>
                </a:highlight>
              </a:rPr>
              <a:t>лептопі</a:t>
            </a:r>
            <a:endParaRPr lang="uk-UA" sz="2400" b="1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6C26BC-CAFA-8AD6-6357-086ADB929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47" y="1387892"/>
            <a:ext cx="8482264" cy="477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08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35B59-C877-C00D-53A7-C8985B445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B65AFCF-CCD4-7349-154A-85E44333C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Зазначений Акронім заявки та частково заповнений опис проєкту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F3D0B8-0CC3-A92C-EE69-77B894FED877}"/>
              </a:ext>
            </a:extLst>
          </p:cNvPr>
          <p:cNvSpPr txBox="1"/>
          <p:nvPr/>
        </p:nvSpPr>
        <p:spPr>
          <a:xfrm>
            <a:off x="9030353" y="2968853"/>
            <a:ext cx="27830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Після заповнення вікна стає активною опція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“Save and go to next step”</a:t>
            </a:r>
            <a:endParaRPr lang="uk-UA" sz="2400" b="1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6BFAB7-A396-43FC-8D87-0A702C1E2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16" y="1355808"/>
            <a:ext cx="8541084" cy="480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88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03292-07AC-9397-CA76-A0F87049B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F1E04ED-1DCB-10D3-00AF-09B5E5D79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Повідомлення, що інформація про Вашу заявку прийде до уповноважених осіб обраного університету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377F6A-E52B-C6EA-E82E-8831039B55C0}"/>
              </a:ext>
            </a:extLst>
          </p:cNvPr>
          <p:cNvSpPr txBox="1"/>
          <p:nvPr/>
        </p:nvSpPr>
        <p:spPr>
          <a:xfrm>
            <a:off x="9030353" y="2968853"/>
            <a:ext cx="27830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Повідомлення, після того, як натиснули на опцію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“Save and go to next step”</a:t>
            </a:r>
            <a:endParaRPr lang="uk-UA" sz="2400" b="1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BD4B5B6-E5CD-5A3C-4F71-2CCFAA806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06" y="1371850"/>
            <a:ext cx="8540777" cy="480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28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1773C-98B4-1A69-EFAC-34385729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DCBC50-B546-F6A1-3CD9-629A4FF66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Умови та положення для подання заявки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074FB6-CCAB-879E-25B6-83DE1D470C29}"/>
              </a:ext>
            </a:extLst>
          </p:cNvPr>
          <p:cNvSpPr txBox="1"/>
          <p:nvPr/>
        </p:nvSpPr>
        <p:spPr>
          <a:xfrm>
            <a:off x="9030353" y="2968853"/>
            <a:ext cx="27830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Читайте Умови та положення підготовки та подання заявки, натискайте ОК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781956-B446-6E51-E87C-8D3ADC466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14" y="1387892"/>
            <a:ext cx="8578517" cy="482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90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7DBAF-B3DD-1536-1C61-926A793FC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EC7D13D-51DE-8A44-2C5D-0C46474BF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Драфт заявки створений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E45234-5C0A-54D2-0D4C-33F4E92D6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74" y="1355808"/>
            <a:ext cx="8541084" cy="48043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37342C-9CE4-7667-D978-DD645339369F}"/>
              </a:ext>
            </a:extLst>
          </p:cNvPr>
          <p:cNvSpPr txBox="1"/>
          <p:nvPr/>
        </p:nvSpPr>
        <p:spPr>
          <a:xfrm>
            <a:off x="9036006" y="2374516"/>
            <a:ext cx="27830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Шаблон заявки збережений: можна продовжити роботу на заявкою або повернутися в кабінет свого акаунту і продовжити пізніше</a:t>
            </a:r>
          </a:p>
        </p:txBody>
      </p:sp>
    </p:spTree>
    <p:extLst>
      <p:ext uri="{BB962C8B-B14F-4D97-AF65-F5344CB8AC3E}">
        <p14:creationId xmlns:p14="http://schemas.microsoft.com/office/powerpoint/2010/main" val="3860218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505AD-A3D3-7537-DC40-1F75C6D60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6A6B684-A955-6499-E1CB-1DE0AD90E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Створена заявка (шаблон) в кабінеті акаунту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8BAB3A-D5A1-0BA7-16FC-0DF0FA3A4373}"/>
              </a:ext>
            </a:extLst>
          </p:cNvPr>
          <p:cNvSpPr txBox="1"/>
          <p:nvPr/>
        </p:nvSpPr>
        <p:spPr>
          <a:xfrm>
            <a:off x="9052048" y="3100061"/>
            <a:ext cx="27830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Щоб продовжити роботу на заявкою, потрібно натиснути «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Actions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» і обрати «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Edit Draft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0B09FC-9586-8BD0-A6AD-8C2AD5417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47" y="1387892"/>
            <a:ext cx="8546431" cy="480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45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Autofit/>
          </a:bodyPr>
          <a:lstStyle/>
          <a:p>
            <a:r>
              <a:rPr lang="uk-UA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Презентацію підготовлено на основі матеріалів ЕАСЕА, НЕО в Україні та інших партнерів. Малюнки взято з відкритих ресурсів Інтернет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446567" y="1679944"/>
            <a:ext cx="10129418" cy="354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90000"/>
              </a:lnSpc>
              <a:spcAft>
                <a:spcPts val="600"/>
              </a:spcAft>
              <a:defRPr/>
            </a:pPr>
            <a:r>
              <a:rPr lang="uk-UA" sz="2600" b="1" dirty="0">
                <a:solidFill>
                  <a:srgbClr val="002060"/>
                </a:solidFill>
                <a:ea typeface="+mj-ea"/>
                <a:cs typeface="+mj-cs"/>
              </a:rPr>
              <a:t>Корисні джерела: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rgbClr val="002060"/>
                </a:solidFill>
                <a:cs typeface="Arial" panose="020B0604020202020204" pitchFamily="34" charset="0"/>
              </a:rPr>
              <a:t>Керівництво до</a:t>
            </a:r>
            <a:r>
              <a:rPr lang="en-US" sz="28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uk-UA" sz="2800" b="1" dirty="0">
                <a:solidFill>
                  <a:srgbClr val="002060"/>
                </a:solidFill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Програми ЄС Еразмус+/ </a:t>
            </a:r>
            <a:r>
              <a:rPr lang="en-US" sz="2800" b="1" dirty="0">
                <a:solidFill>
                  <a:srgbClr val="0563C1"/>
                </a:solidFill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Erasmus+ </a:t>
            </a:r>
            <a:r>
              <a:rPr lang="en-US" sz="2800" b="1" dirty="0" err="1">
                <a:solidFill>
                  <a:srgbClr val="0563C1"/>
                </a:solidFill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Programme</a:t>
            </a:r>
            <a:r>
              <a:rPr lang="en-US" sz="2800" b="1" dirty="0">
                <a:solidFill>
                  <a:srgbClr val="0563C1"/>
                </a:solidFill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Guide</a:t>
            </a:r>
            <a:r>
              <a:rPr lang="uk-UA" sz="2800" b="1" dirty="0">
                <a:solidFill>
                  <a:srgbClr val="0563C1"/>
                </a:solidFill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en-GB" sz="2800" b="1" dirty="0">
              <a:solidFill>
                <a:srgbClr val="00206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rgbClr val="002060"/>
                </a:solidFill>
                <a:cs typeface="Arial" panose="020B0604020202020204" pitchFamily="34" charset="0"/>
              </a:rPr>
              <a:t>Портал </a:t>
            </a:r>
            <a:r>
              <a:rPr lang="en-US" sz="2800" b="1" dirty="0">
                <a:solidFill>
                  <a:srgbClr val="002060"/>
                </a:solidFill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 </a:t>
            </a:r>
            <a:r>
              <a:rPr lang="en-GB" sz="2800" b="1" dirty="0">
                <a:solidFill>
                  <a:srgbClr val="002060"/>
                </a:solidFill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Funding &amp; tender</a:t>
            </a:r>
            <a:r>
              <a:rPr lang="en-US" sz="2800" b="1" dirty="0">
                <a:solidFill>
                  <a:srgbClr val="002060"/>
                </a:solidFill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</a:t>
            </a:r>
            <a:r>
              <a:rPr lang="en-GB" sz="2800" b="1" dirty="0">
                <a:solidFill>
                  <a:srgbClr val="002060"/>
                </a:solidFill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Portal</a:t>
            </a:r>
            <a:endParaRPr lang="uk-UA" sz="28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rgbClr val="002060"/>
                </a:solidFill>
              </a:rPr>
              <a:t>Платформа результатів проєктів ЄС/</a:t>
            </a:r>
            <a:r>
              <a:rPr lang="en-GB" sz="2800" b="1" dirty="0">
                <a:solidFill>
                  <a:srgbClr val="002060"/>
                </a:solidFill>
                <a:hlinkClick r:id="rId4"/>
              </a:rPr>
              <a:t>Erasmus+ projects results</a:t>
            </a:r>
            <a:endParaRPr lang="en-GB" sz="2800" b="1" dirty="0">
              <a:solidFill>
                <a:srgbClr val="00206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rgbClr val="002060"/>
                </a:solidFill>
                <a:hlinkClick r:id="rId5"/>
              </a:rPr>
              <a:t>Європейське виконавче агентство з питань освіти та культури </a:t>
            </a:r>
            <a:r>
              <a:rPr lang="ru-RU" sz="2800" b="1" dirty="0">
                <a:solidFill>
                  <a:srgbClr val="002060"/>
                </a:solidFill>
                <a:hlinkClick r:id="rId5"/>
              </a:rPr>
              <a:t>(ЕАСЕА)</a:t>
            </a:r>
            <a:endParaRPr lang="en-GB" sz="2800" b="1" dirty="0">
              <a:solidFill>
                <a:srgbClr val="00206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rgbClr val="002060"/>
                </a:solidFill>
                <a:hlinkClick r:id="rId6"/>
              </a:rPr>
              <a:t>Національний Еразмус+ офіс в Україні (проєкт ЄС)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40952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75BDDD-A696-4C61-AE3E-3F0A0A751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407" y="1708120"/>
            <a:ext cx="6059372" cy="1399142"/>
          </a:xfrm>
        </p:spPr>
        <p:txBody>
          <a:bodyPr>
            <a:noAutofit/>
          </a:bodyPr>
          <a:lstStyle/>
          <a:p>
            <a: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Бажаємо успіхів</a:t>
            </a:r>
            <a:r>
              <a: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!</a:t>
            </a:r>
            <a:br>
              <a: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Запрошуємо звертатись до команди </a:t>
            </a:r>
            <a:b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Національного Еразмус+ офісу в Україні </a:t>
            </a:r>
            <a:b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 допомогою та консультаціями!</a:t>
            </a:r>
            <a:br>
              <a:rPr kumimoji="0" lang="uk-UA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cs typeface="Arial" panose="020B0604020202020204" pitchFamily="34" charset="0"/>
              </a:rPr>
            </a:br>
            <a:endParaRPr lang="uk-UA" sz="2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CB2BC04-0C7E-42DF-B466-FD1FB633F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407" y="2836907"/>
            <a:ext cx="8949717" cy="3073705"/>
          </a:xfrm>
        </p:spPr>
        <p:txBody>
          <a:bodyPr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Website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ERASMUSPLUS.ORG.UA 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E-mail: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office@erasmusplus.org.ua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Facebook: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NEOinUkraine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Skype: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erasmusplus_ua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Тел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.: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+38 099 332 26 45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(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Viber, WhatsApp, Telegram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)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+38 09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5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458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67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9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5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(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WhatsApp, Telegram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)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–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напрям Жан Моне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  <a:defRPr/>
            </a:pPr>
            <a:r>
              <a:rPr lang="en-US" sz="2400" b="1" dirty="0">
                <a:solidFill>
                  <a:srgbClr val="002060"/>
                </a:solidFill>
                <a:cs typeface="Arial" panose="020B0604020202020204" pitchFamily="34" charset="0"/>
              </a:rPr>
              <a:t>#ErasmusPlus #ErasmusUA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1820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1638</TotalTime>
  <Words>626</Words>
  <Application>Microsoft Office PowerPoint</Application>
  <PresentationFormat>Широкий екран</PresentationFormat>
  <Paragraphs>56</Paragraphs>
  <Slides>20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Як створити заявку на Порталі EU Funding &amp; tenders Portal</vt:lpstr>
      <vt:lpstr>Зайти на веб-сайт Національного Еразмус+ офісу в Україні (проєкт ЄС)</vt:lpstr>
      <vt:lpstr>Портал EU Funding &amp; tenders Portal </vt:lpstr>
      <vt:lpstr>Напрям Жан Моне на Порталі </vt:lpstr>
      <vt:lpstr>Модуль Жан Моне для прикладу: ERASMUS-JMO-2025-MODULE </vt:lpstr>
      <vt:lpstr>Модуль Жан Моне для прикладу: ERASMUS-JMO-2025-MODULE </vt:lpstr>
      <vt:lpstr>Коли зайшли через свій акаунт (EU login) – вигляд сторінки </vt:lpstr>
      <vt:lpstr>Коли зайшли через свій акаунт (EU login) – вигляд сторінки </vt:lpstr>
      <vt:lpstr>Коли натиснули “Start submission”, підтвердити вибір типу проєкту</vt:lpstr>
      <vt:lpstr>Додати свій університет через дійсний РІС</vt:lpstr>
      <vt:lpstr>Додати свій університет через дійсний РІС</vt:lpstr>
      <vt:lpstr>Зазначити Акронім проєкту та зробити короткий опис</vt:lpstr>
      <vt:lpstr>Завантаження шаблонів (Download part B templates)</vt:lpstr>
      <vt:lpstr>Зазначений Акронім заявки та частково заповнений опис проєкту</vt:lpstr>
      <vt:lpstr>Повідомлення, що інформація про Вашу заявку прийде до уповноважених осіб обраного університету</vt:lpstr>
      <vt:lpstr>Умови та положення для подання заявки</vt:lpstr>
      <vt:lpstr>Драфт заявки створений</vt:lpstr>
      <vt:lpstr>Створена заявка (шаблон) в кабінеті акаунту</vt:lpstr>
      <vt:lpstr>Презентацію підготовлено на основі матеріалів ЕАСЕА, НЕО в Україні та інших партнерів. Малюнки взято з відкритих ресурсів Інтернет </vt:lpstr>
      <vt:lpstr>Бажаємо успіхів! Запрошуємо звертатись до команди  Національного Еразмус+ офісу в Україні  за допомогою та консультаціями!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Катерина Жданова</dc:creator>
  <cp:lastModifiedBy>Petro Krainik</cp:lastModifiedBy>
  <cp:revision>136</cp:revision>
  <dcterms:created xsi:type="dcterms:W3CDTF">2021-12-15T10:56:12Z</dcterms:created>
  <dcterms:modified xsi:type="dcterms:W3CDTF">2024-12-03T15:40:40Z</dcterms:modified>
</cp:coreProperties>
</file>