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347" r:id="rId4"/>
    <p:sldId id="293" r:id="rId5"/>
    <p:sldId id="348" r:id="rId6"/>
    <p:sldId id="294" r:id="rId7"/>
    <p:sldId id="295" r:id="rId8"/>
    <p:sldId id="349" r:id="rId9"/>
    <p:sldId id="350" r:id="rId10"/>
    <p:sldId id="353" r:id="rId11"/>
    <p:sldId id="351" r:id="rId12"/>
    <p:sldId id="352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297" r:id="rId21"/>
    <p:sldId id="361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299" r:id="rId32"/>
    <p:sldId id="318" r:id="rId33"/>
    <p:sldId id="312" r:id="rId34"/>
    <p:sldId id="317" r:id="rId3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78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8FDA4-DBAE-43D9-A2D4-16A88C85E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A73FBF8-A838-461A-963D-95E399660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F5D18D-78F7-4513-AC23-E7F77EC0D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D4EFD2A-7B7B-48F0-AAAC-8E10701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CEC1F0-C5E4-41BA-902F-4BC9040C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880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A9C98-831B-4114-AC1D-F4C912AA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C7D54C-73F9-4CB4-80A5-F0D7EBF31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C9B70F-0CD2-4121-BFA4-F9A23665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2CE3BCC-6F0A-4762-AB45-0F1B58390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7EA967-B1C0-4BF2-89FA-32237DE7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476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D5BF9-7986-47DD-AA7A-01D21225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D2BEC0-8AAF-4F5F-83C0-B69F927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B77B049-4998-4878-8940-003974495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B49258-E246-47E3-A49B-F12B4202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F08C326-8696-4FE6-A34A-AB8BE00B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3619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81560-B490-4406-9201-8C922F7B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9AA431-6022-4F01-8870-63FCC6D47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73E3178-71BB-4BC6-AEDD-D65D3029F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EA7C71C-21D7-439D-8196-061D5585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FCE3C52-7BB2-41E9-93C2-0121AA4E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8D21442-5E4C-4EC9-AD05-AE1DC7C1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819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648E2-4B15-45FA-A4AB-2FD08630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D491524-7174-4ABC-B905-223091EF4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D824589-24D9-40BB-AE7A-BB05262C7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592DBA3-ADCC-4AFA-B17B-FF7B32846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AB5959D-A00C-4DC7-A2EC-65060FE3F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B380F33-F0DB-4490-80A4-A328D4ED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024C500-0AC5-4593-A196-7FD54C0C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71BCEB1-2156-427D-9484-1E8F3001C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130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5427F-B21D-4831-A3B7-B24BED91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0B89A91-A167-482F-9408-51E030E4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22109F8-1A99-4E76-AB57-AB705F27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BCF84E9-4024-48FF-A9E9-AF29C793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65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519A6B2-CD97-4413-AD48-237FADC5F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3D91978-A703-435F-93E1-0CA6A4B4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6A4772C-FC29-4EEC-9535-0A3D0313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993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182AD-33C8-4196-BA93-EFA1AD52E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5B0000-16B9-4695-A0AA-DB01EBFB2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B07DF0F-5B3F-492B-90CE-CFB33FA50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EF102D7-A425-4F02-A799-F6081E62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D9602FE-FD39-449D-8D1E-437496BD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3D73A57-225B-422D-BE23-EB17F795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7124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2617B-578E-4128-9FBB-7FEAC427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8DB5001-B3E7-4E80-9E24-0E9F1EF37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A848374-B6D8-4D6C-A682-205B939DF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84BB17A-44EA-4DF8-B0A6-B77632E5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4BE2D17-D51A-427E-B3D3-9D2EE112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6CF3C10-956E-4FEE-9EF1-17D6CC60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61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3FA89-723D-4A4E-897B-7BFD306B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32F4F6B-2656-4F3A-9AE3-A6066D423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22C2FC4-9AD6-43D1-8B4E-0BB75ADE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9A29C3F-538D-42D9-B643-852792CF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B4857C-A0EF-41E1-B32E-06EFF2B8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829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DF6513-7B6B-426C-AEFB-921712FBC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3618B55-0AFE-46ED-BE94-09159F69C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54FA74-3FF5-4111-898A-6640A7D5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C94D2F6-52D0-49AA-9D37-EE837E20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5978725-B404-4E36-8FE2-0400C40C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028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01E05C3-A95D-4DFF-AD6D-9BCE5B4F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2A68725-0AF6-4940-8420-CD8C5B563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3544BD4-7AEE-4C8F-8B49-2A6FEA6FE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483D-2F4C-47E5-9712-CC2C7AAE40BB}" type="datetimeFigureOut">
              <a:rPr lang="uk-UA" smtClean="0"/>
              <a:t>04.12.2024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8CC4B97-559F-44A8-8771-9A02A12E9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1E7E13-75D1-4C25-AF31-C7967558F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07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opportunities/calls-for-proposals?order=DESC&amp;pageNumber=1&amp;pageSize=50&amp;sortBy=startDate&amp;isExactMatch=true&amp;status=31094501,31094502&amp;programmePeriod=2021%20-%202027&amp;frameworkProgramme=43353764&amp;callIdentifier=ERASMUS-JMO-2025-HEI-TCH-RSCH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opportunities/topic-details/ERASMUS-JMO-2025-CHAIR?isExactMatch=true&amp;status=31094501,31094502&amp;programmePeriod=2021%20-%202027&amp;frameworkProgramme=43353764&amp;callIdentifier=ERASMUS-JMO-2025-HEI-TCH-RSCH&amp;order=DESC&amp;pageNumber=1&amp;pageSize=50&amp;sortBy=startDate" TargetMode="External"/><Relationship Id="rId2" Type="http://schemas.openxmlformats.org/officeDocument/2006/relationships/hyperlink" Target="https://ec.europa.eu/info/funding-tenders/opportunities/portal/screen/opportunities/topic-details/ERASMUS-JMO-2025-MODULE?isExactMatch=true&amp;status=31094501,31094502&amp;programmePeriod=2021%20-%202027&amp;frameworkProgramme=43353764&amp;callIdentifier=ERASMUS-JMO-2025-HEI-TCH-RSCH&amp;order=DESC&amp;pageNumber=1&amp;pageSize=50&amp;sortBy=startDat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c.europa.eu/info/funding-tenders/opportunities/portal/screen/opportunities/topic-details/ERASMUS-JMO-2025-COE?isExactMatch=true&amp;status=31094501,31094502&amp;programmePeriod=2021%20-%202027&amp;frameworkProgramme=43353764&amp;callIdentifier=ERASMUS-JMO-2025-HEI-TCH-RSCH&amp;order=DESC&amp;pageNumber=1&amp;pageSize=50&amp;sortBy=startD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20.png"/><Relationship Id="rId4" Type="http://schemas.openxmlformats.org/officeDocument/2006/relationships/hyperlink" Target="https://ec.europa.eu/info/funding-tenders/opportunities/docs/2021-2027/erasmus/temp-form/af/af_erasmus-ls-jmo_en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21.png"/><Relationship Id="rId4" Type="http://schemas.openxmlformats.org/officeDocument/2006/relationships/hyperlink" Target="https://ec.europa.eu/info/funding-tenders/opportunities/docs/2021-2027/erasmus/temp-form/af/af_erasmus-ls-jmo_en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22.png"/><Relationship Id="rId4" Type="http://schemas.openxmlformats.org/officeDocument/2006/relationships/hyperlink" Target="https://ec.europa.eu/info/funding-tenders/opportunities/docs/2021-2027/erasmus/temp-form/af/af_erasmus-ls-jmo_en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23.png"/><Relationship Id="rId4" Type="http://schemas.openxmlformats.org/officeDocument/2006/relationships/hyperlink" Target="https://ec.europa.eu/info/funding-tenders/opportunities/docs/2021-2027/erasmus/temp-form/af/calculator_erasmus-jmo-chairs-modules_en.xlsx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24.png"/><Relationship Id="rId4" Type="http://schemas.openxmlformats.org/officeDocument/2006/relationships/hyperlink" Target="https://ec.europa.eu/info/funding-tenders/opportunities/docs/2021-2027/erasmus/temp-form/af/calculator_erasmus-jmo-chairs-modules_en.xlsx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25.png"/><Relationship Id="rId4" Type="http://schemas.openxmlformats.org/officeDocument/2006/relationships/hyperlink" Target="https://ec.europa.eu/info/funding-tenders/opportunities/docs/2021-2027/erasmus/temp-form/af/calculator_erasmus-jmo-chairs-modules_en.xlsx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26.png"/><Relationship Id="rId4" Type="http://schemas.openxmlformats.org/officeDocument/2006/relationships/hyperlink" Target="https://ec.europa.eu/info/funding-tenders/opportunities/docs/2021-2027/erasmus/temp-form/af/calculator_erasmus-jmo-chairs-modules_en.xlsx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27.png"/><Relationship Id="rId4" Type="http://schemas.openxmlformats.org/officeDocument/2006/relationships/hyperlink" Target="https://ec.europa.eu/info/funding-tenders/opportunities/docs/2021-2027/erasmus/temp-form/af/detailed-budget-table_erasmus-lsii_en.xlsm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28.png"/><Relationship Id="rId4" Type="http://schemas.openxmlformats.org/officeDocument/2006/relationships/hyperlink" Target="https://view.officeapps.live.com/op/view.aspx?src=https%3A%2F%2Fwww.eeas.europa.eu%2Fsites%2Fdefault%2Ffiles%2Feu_cv_template_en.doc&amp;wdOrigin=BROWSELINK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funding-tenders-opportunities/pages/viewpage.action?pageId=1867927" TargetMode="External"/><Relationship Id="rId2" Type="http://schemas.openxmlformats.org/officeDocument/2006/relationships/hyperlink" Target="https://ec.europa.eu/info/funding-tenders/opportunities/docs/2021-2027/common/it-manuals/user-manual_sep_e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acea.ec.europa.eu/index_en" TargetMode="External"/><Relationship Id="rId3" Type="http://schemas.openxmlformats.org/officeDocument/2006/relationships/hyperlink" Target="https://erasmusplus.org.ua/novyny/4147-novyi-portal-dlia-pidtrymky-doslidnykiv-ukrainy-vid-yes-european-research-area-for-ukraine-era4ukraine.html" TargetMode="External"/><Relationship Id="rId7" Type="http://schemas.openxmlformats.org/officeDocument/2006/relationships/hyperlink" Target="https://erasmus-plus.ec.europa.eu/programme-guide/erasmusplus-programme-guide" TargetMode="External"/><Relationship Id="rId2" Type="http://schemas.openxmlformats.org/officeDocument/2006/relationships/hyperlink" Target="https://erasmusplus.org.ua/novyny/4158-initsiatyva-academics-to-academics-a2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rasmus-plus.ec.europa.eu/" TargetMode="External"/><Relationship Id="rId5" Type="http://schemas.openxmlformats.org/officeDocument/2006/relationships/hyperlink" Target="https://webgate.ec.europa.eu/funding-tenders-opportunities/display/OM/Online+Manual" TargetMode="External"/><Relationship Id="rId4" Type="http://schemas.openxmlformats.org/officeDocument/2006/relationships/hyperlink" Target="https://erasmusplus.org.ua/novyny/4142-vazhlyvo-dlia-vykonavtsiv-ta-potentsiinykh-uchasnykiv-prohramy-yes-erazmus.html" TargetMode="External"/><Relationship Id="rId9" Type="http://schemas.openxmlformats.org/officeDocument/2006/relationships/hyperlink" Target="https://ec.europa.eu/info/funding-tenders/opportunities/portal/screen/home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plus.org.ua/erasmus/novyny-i-baza-proektiv.html" TargetMode="External"/><Relationship Id="rId2" Type="http://schemas.openxmlformats.org/officeDocument/2006/relationships/hyperlink" Target="https://ec.europa.eu/programmes/erasmus-plus/projec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rasmusplus.org.ua/" TargetMode="External"/><Relationship Id="rId4" Type="http://schemas.openxmlformats.org/officeDocument/2006/relationships/hyperlink" Target="https://erasmusplus.mci-events.eu/speakers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ERASMUSPLUS.ORG.UA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NEOinUkraine/" TargetMode="External"/><Relationship Id="rId4" Type="http://schemas.openxmlformats.org/officeDocument/2006/relationships/hyperlink" Target="mailto:office@erasmusplus.org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67E802-7E7B-4C1F-972E-0CC794F5E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338" y="3718544"/>
            <a:ext cx="7495915" cy="1047960"/>
          </a:xfrm>
          <a:solidFill>
            <a:srgbClr val="FFFF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uk-UA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Підготовка та  подання заявки на Порталі </a:t>
            </a: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EU Funding &amp; Tenders Portal</a:t>
            </a:r>
            <a:endParaRPr lang="uk-UA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D48A8A2-B35F-4F5A-9351-DA88439C9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337" y="4943567"/>
            <a:ext cx="7190342" cy="482843"/>
          </a:xfrm>
        </p:spPr>
        <p:txBody>
          <a:bodyPr>
            <a:normAutofit/>
          </a:bodyPr>
          <a:lstStyle/>
          <a:p>
            <a:pPr algn="l"/>
            <a:r>
              <a:rPr lang="uk-UA" sz="22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Спікер</a:t>
            </a:r>
            <a:r>
              <a:rPr lang="uk-UA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sz="2200" b="1" dirty="0">
                <a:solidFill>
                  <a:srgbClr val="002060"/>
                </a:solidFill>
              </a:rPr>
              <a:t>Петро Крайнік</a:t>
            </a:r>
            <a:r>
              <a:rPr lang="uk-UA" sz="2200" dirty="0">
                <a:solidFill>
                  <a:srgbClr val="002060"/>
                </a:solidFill>
              </a:rPr>
              <a:t>, менеджер НЕО в Україні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267E802-7E7B-4C1F-972E-0CC794F5E777}"/>
              </a:ext>
            </a:extLst>
          </p:cNvPr>
          <p:cNvSpPr txBox="1">
            <a:spLocks/>
          </p:cNvSpPr>
          <p:nvPr/>
        </p:nvSpPr>
        <p:spPr>
          <a:xfrm>
            <a:off x="154144" y="1775614"/>
            <a:ext cx="5670923" cy="104796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Напрям Жан Моне 2025</a:t>
            </a:r>
          </a:p>
        </p:txBody>
      </p:sp>
    </p:spTree>
    <p:extLst>
      <p:ext uri="{BB962C8B-B14F-4D97-AF65-F5344CB8AC3E}">
        <p14:creationId xmlns:p14="http://schemas.microsoft.com/office/powerpoint/2010/main" val="219103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Які типи проєктів підтримуються для України?</a:t>
            </a:r>
            <a:endParaRPr lang="uk-UA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330507" y="2198738"/>
            <a:ext cx="10805765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r>
              <a:rPr lang="uk-UA" sz="3200" b="1" dirty="0">
                <a:solidFill>
                  <a:srgbClr val="002060"/>
                </a:solidFill>
              </a:rPr>
              <a:t>Проєкти з викладання та досліджень у сфері вищої освіти/ </a:t>
            </a:r>
          </a:p>
          <a:p>
            <a:pPr lvl="0" algn="just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2060"/>
                </a:solidFill>
              </a:rPr>
              <a:t>Jean Monnet Actions in the field of higher education</a:t>
            </a:r>
            <a:r>
              <a:rPr lang="uk-UA" sz="3200" b="1" dirty="0">
                <a:solidFill>
                  <a:srgbClr val="002060"/>
                </a:solidFill>
              </a:rPr>
              <a:t>:</a:t>
            </a:r>
            <a:endParaRPr kumimoji="0" lang="uk-UA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3200" dirty="0">
                <a:solidFill>
                  <a:srgbClr val="002060"/>
                </a:solidFill>
              </a:rPr>
              <a:t>Модуль Жан Моне: </a:t>
            </a:r>
            <a:r>
              <a:rPr lang="en-GB" sz="3200" dirty="0">
                <a:hlinkClick r:id="rId2"/>
              </a:rPr>
              <a:t>ERASMUS-JMO-2025-MODULE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endParaRPr lang="uk-UA" sz="3200" dirty="0">
              <a:solidFill>
                <a:srgbClr val="002060"/>
              </a:solidFill>
            </a:endParaRP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3200" dirty="0">
                <a:solidFill>
                  <a:srgbClr val="002060"/>
                </a:solidFill>
              </a:rPr>
              <a:t>Кафедра Жан Моне: </a:t>
            </a:r>
            <a:r>
              <a:rPr lang="en-GB" sz="3200" dirty="0">
                <a:solidFill>
                  <a:srgbClr val="002060"/>
                </a:solidFill>
                <a:hlinkClick r:id="rId3"/>
              </a:rPr>
              <a:t>ERASMUS-JMO-2025-CHAIR</a:t>
            </a:r>
            <a:endParaRPr lang="uk-UA" sz="3200" dirty="0">
              <a:solidFill>
                <a:srgbClr val="002060"/>
              </a:solidFill>
            </a:endParaRPr>
          </a:p>
          <a:p>
            <a:pPr marL="457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3200" dirty="0">
                <a:solidFill>
                  <a:srgbClr val="002060"/>
                </a:solidFill>
              </a:rPr>
              <a:t>Центр досконалості Жан Моне: </a:t>
            </a:r>
            <a:r>
              <a:rPr lang="en-GB" sz="3200" dirty="0">
                <a:solidFill>
                  <a:srgbClr val="002060"/>
                </a:solidFill>
                <a:hlinkClick r:id="rId4"/>
              </a:rPr>
              <a:t>ERASMUS-JMO-2025-COE</a:t>
            </a:r>
            <a:endParaRPr lang="uk-UA" sz="3200" dirty="0">
              <a:solidFill>
                <a:srgbClr val="00206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50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505AD-A3D3-7537-DC40-1F75C6D6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6A6B684-A955-6499-E1CB-1DE0AD90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Створена заявка (шаблон) в кабінеті акаунту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8BAB3A-D5A1-0BA7-16FC-0DF0FA3A4373}"/>
              </a:ext>
            </a:extLst>
          </p:cNvPr>
          <p:cNvSpPr txBox="1"/>
          <p:nvPr/>
        </p:nvSpPr>
        <p:spPr>
          <a:xfrm>
            <a:off x="9052048" y="3100061"/>
            <a:ext cx="2783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Щоб продовжити роботу на заявкою, потрібно натиснути «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Actions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» і обрати «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Edit Draft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0B09FC-9586-8BD0-A6AD-8C2AD5417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7" y="1387892"/>
            <a:ext cx="8546431" cy="480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45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CA5CD3-F327-1661-9453-A29438B2C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74" y="1371850"/>
            <a:ext cx="8610600" cy="4843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423A71-7A40-E71C-007F-21CEF1AD42E3}"/>
              </a:ext>
            </a:extLst>
          </p:cNvPr>
          <p:cNvSpPr txBox="1"/>
          <p:nvPr/>
        </p:nvSpPr>
        <p:spPr>
          <a:xfrm>
            <a:off x="9463490" y="3013501"/>
            <a:ext cx="24544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Основне вікно: верхня частина сторінки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8719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69161-3D39-61CB-BE60-1C549912F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8D3FD16-AF78-F874-5369-1C0AFA963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8BC7D6-1E93-25B7-E1CE-FB06E5037FBB}"/>
              </a:ext>
            </a:extLst>
          </p:cNvPr>
          <p:cNvSpPr txBox="1"/>
          <p:nvPr/>
        </p:nvSpPr>
        <p:spPr>
          <a:xfrm>
            <a:off x="9303069" y="4601669"/>
            <a:ext cx="24544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Основне вікно: нижня частина сторінки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51BF37-9125-AB7D-E415-328A99F37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68" y="1371850"/>
            <a:ext cx="8597215" cy="483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4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650D2-0A77-4C81-B1E2-8EAD560A97FC}"/>
              </a:ext>
            </a:extLst>
          </p:cNvPr>
          <p:cNvSpPr txBox="1"/>
          <p:nvPr/>
        </p:nvSpPr>
        <p:spPr>
          <a:xfrm>
            <a:off x="8758517" y="3150409"/>
            <a:ext cx="31344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Завантаження шаблонів частини В заявки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/ Download part B templates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(хто не завантажив на початку створення заявки)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A43575-9561-ACBB-5889-558EE948B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35" y="1378878"/>
            <a:ext cx="8553582" cy="481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54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339EC5-ACEB-ABF3-F83A-CA6AA202C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4" y="1355808"/>
            <a:ext cx="8369970" cy="47081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A117E3-D0C1-8517-BD62-E94A6D22B8C3}"/>
              </a:ext>
            </a:extLst>
          </p:cNvPr>
          <p:cNvSpPr txBox="1"/>
          <p:nvPr/>
        </p:nvSpPr>
        <p:spPr>
          <a:xfrm>
            <a:off x="9463490" y="2754868"/>
            <a:ext cx="18929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заявки, коли натиснули опцію </a:t>
            </a:r>
          </a:p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«</a:t>
            </a:r>
            <a:r>
              <a:rPr lang="en-US" sz="2400" b="1" dirty="0">
                <a:solidFill>
                  <a:schemeClr val="bg1"/>
                </a:solidFill>
                <a:highlight>
                  <a:srgbClr val="0000FF"/>
                </a:highlight>
                <a:latin typeface="Calibri" panose="020F0502020204030204"/>
              </a:rPr>
              <a:t>Edit forms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»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62368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64DB1D-49FC-1CC3-6428-FB606419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3200FA3-FE17-3886-77CD-0EBC33236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0DC2B5-7610-50BE-20AF-1CCB76032924}"/>
              </a:ext>
            </a:extLst>
          </p:cNvPr>
          <p:cNvSpPr txBox="1"/>
          <p:nvPr/>
        </p:nvSpPr>
        <p:spPr>
          <a:xfrm>
            <a:off x="9463490" y="2754868"/>
            <a:ext cx="18929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зміст частини А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7E1749-3337-2172-6875-4F0C806CEC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07" y="1492417"/>
            <a:ext cx="8316188" cy="467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2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100E6-52A2-5AEE-483A-8983A90AC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301BBC6-CF29-1882-3E54-120006CE9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785D7F-36BD-CD50-9A44-508B69A3CBE8}"/>
              </a:ext>
            </a:extLst>
          </p:cNvPr>
          <p:cNvSpPr txBox="1"/>
          <p:nvPr/>
        </p:nvSpPr>
        <p:spPr>
          <a:xfrm>
            <a:off x="8775032" y="2274838"/>
            <a:ext cx="32846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опція для додання інформації про відхилену раніше заявку (важливо зазначити, якщо заявку подаєте повторно, щоб уникнути плагіату)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9D391B-84AC-C6DC-12A7-C2DDB8A2C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47" y="1371850"/>
            <a:ext cx="8514348" cy="478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8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B95356-32FF-38F0-63A6-228822E0E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EDDAB05-EA6B-E9AF-7606-A722ABCD6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DDDF3-883F-D95D-43CA-885487716901}"/>
              </a:ext>
            </a:extLst>
          </p:cNvPr>
          <p:cNvSpPr txBox="1"/>
          <p:nvPr/>
        </p:nvSpPr>
        <p:spPr>
          <a:xfrm>
            <a:off x="8919412" y="2884438"/>
            <a:ext cx="287153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опція «так» для додання інформації про відхилену раніше заявку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08F7BB-6C98-0EC6-C77E-ECC1E380D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47" y="1387892"/>
            <a:ext cx="8530390" cy="479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75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A3230-C6DE-AA09-6029-0A9541D1D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867438F-6028-0EB5-CC46-E933F253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A956CC-9AD7-9B6B-4911-D8BDD04EFF3E}"/>
              </a:ext>
            </a:extLst>
          </p:cNvPr>
          <p:cNvSpPr txBox="1"/>
          <p:nvPr/>
        </p:nvSpPr>
        <p:spPr>
          <a:xfrm>
            <a:off x="9463490" y="2754868"/>
            <a:ext cx="18929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загальна інформація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C54A41-25A8-1BDD-2C25-238768B48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90" y="1371850"/>
            <a:ext cx="8450178" cy="4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661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9C4ADF-23AD-180F-19E8-D256B4C5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083269-6A7D-49D2-C5CC-A0B224E3B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3E8F0-6DBE-C7FA-E362-C9B5A88A4261}"/>
              </a:ext>
            </a:extLst>
          </p:cNvPr>
          <p:cNvSpPr txBox="1"/>
          <p:nvPr/>
        </p:nvSpPr>
        <p:spPr>
          <a:xfrm>
            <a:off x="9336506" y="3429000"/>
            <a:ext cx="21322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Розділ декларації доброчесності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5ACF41-355C-6E2E-6EAB-D5786767A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3" y="1500187"/>
            <a:ext cx="8225589" cy="462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99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370DF6-71A8-CA8C-427A-4D27CEFBF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7FF779F-9437-C7C2-CDB1-6583F398E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739013-012B-A3C6-CFCF-B02DB33F5807}"/>
              </a:ext>
            </a:extLst>
          </p:cNvPr>
          <p:cNvSpPr txBox="1"/>
          <p:nvPr/>
        </p:nvSpPr>
        <p:spPr>
          <a:xfrm>
            <a:off x="9336506" y="3429000"/>
            <a:ext cx="21322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Participants and Contacts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FC11BB-7504-8066-AA26-012F30A45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31" y="1387892"/>
            <a:ext cx="8498305" cy="478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15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0BF213-91F8-40C5-8843-027EAA0F5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55D14EE-E65C-7669-E705-BAF69044F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DF801A-32B4-3DB5-1AEF-29ABB94C1875}"/>
              </a:ext>
            </a:extLst>
          </p:cNvPr>
          <p:cNvSpPr txBox="1"/>
          <p:nvPr/>
        </p:nvSpPr>
        <p:spPr>
          <a:xfrm>
            <a:off x="9336506" y="3429000"/>
            <a:ext cx="21322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Бюджет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D2C8D9-F987-A00F-ADA0-7E8462999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3" y="1355808"/>
            <a:ext cx="8514347" cy="478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0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B55C7-CF8C-2740-15A2-56B98D581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606AB26-F02D-ED49-7055-B209B2B1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8278B7-31DA-2575-9751-799BC1B65E25}"/>
              </a:ext>
            </a:extLst>
          </p:cNvPr>
          <p:cNvSpPr txBox="1"/>
          <p:nvPr/>
        </p:nvSpPr>
        <p:spPr>
          <a:xfrm>
            <a:off x="9127958" y="3429000"/>
            <a:ext cx="23407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Внесення інформації в частину А заявки: 4 – Не застосовується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606BE1-5477-DD0C-A43F-871C2D0FF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4" y="1500187"/>
            <a:ext cx="8369968" cy="470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BB8556-0703-019D-FD3E-927126F3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026646D-DCAB-E3E3-E45A-34AAD38E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97001E-248E-B1BB-63BD-CF561CD2D8AE}"/>
              </a:ext>
            </a:extLst>
          </p:cNvPr>
          <p:cNvSpPr txBox="1"/>
          <p:nvPr/>
        </p:nvSpPr>
        <p:spPr>
          <a:xfrm>
            <a:off x="9127958" y="3429000"/>
            <a:ext cx="23407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Заповнення форми: Коротка інструкція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F283C9-C38F-AB09-9C76-B71BA4367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31" y="1387892"/>
            <a:ext cx="8498306" cy="478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24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09D214-0286-4610-0542-16572D4FF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A1C890D-96B9-5B65-34E4-976952B09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D82A11-D4D2-F975-1345-92E0F8B5CE23}"/>
              </a:ext>
            </a:extLst>
          </p:cNvPr>
          <p:cNvSpPr txBox="1"/>
          <p:nvPr/>
        </p:nvSpPr>
        <p:spPr>
          <a:xfrm>
            <a:off x="9127958" y="3429000"/>
            <a:ext cx="23407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Заповнення форми: Коротка інструкція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626C18-897C-9F5F-73C9-803E60F08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04" y="1323723"/>
            <a:ext cx="8658727" cy="487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2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05DFCA-637D-D026-AAFD-8E71DA636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F4ED740-434B-AE6C-A330-2623C00F1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F2B0D3-B61D-D129-0258-C2E8433838C1}"/>
              </a:ext>
            </a:extLst>
          </p:cNvPr>
          <p:cNvSpPr txBox="1"/>
          <p:nvPr/>
        </p:nvSpPr>
        <p:spPr>
          <a:xfrm>
            <a:off x="9127958" y="3429000"/>
            <a:ext cx="23407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Заповнення форми: Коротка інструкція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2A343F-571F-38AF-6D20-64157B422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47" y="1371850"/>
            <a:ext cx="8562474" cy="481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99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F860BD-2BF2-2294-D993-3F272E1BA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E3483-6547-F7BC-D39F-6F2B834CD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Модуль Жан Моне: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робота над заявкою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94FB6C-D32F-191F-29C4-29DA0A977E71}"/>
              </a:ext>
            </a:extLst>
          </p:cNvPr>
          <p:cNvSpPr txBox="1"/>
          <p:nvPr/>
        </p:nvSpPr>
        <p:spPr>
          <a:xfrm>
            <a:off x="9127958" y="3429000"/>
            <a:ext cx="23407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Основне вікно заявки: прикріплення частини В та додатків</a:t>
            </a:r>
            <a:endParaRPr lang="en-US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390ADA-6F22-E36B-ECB1-D31BF1EB9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4" y="1323724"/>
            <a:ext cx="8674768" cy="487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77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6" y="1373714"/>
            <a:ext cx="9005517" cy="4669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Частина А  (потрібно натиснути на синю кнопку </a:t>
            </a:r>
            <a:r>
              <a:rPr lang="en-GB" sz="2400" dirty="0">
                <a:solidFill>
                  <a:srgbClr val="002060"/>
                </a:solidFill>
                <a:cs typeface="Arial" panose="020B0604020202020204" pitchFamily="34" charset="0"/>
              </a:rPr>
              <a:t>Edit forms)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генерується в системі після заповнення інформації у вікнах/скрінах системи.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Частина В є шаблоном для заповнення (документ у </a:t>
            </a:r>
            <a:r>
              <a:rPr lang="en-GB" sz="2400" dirty="0">
                <a:solidFill>
                  <a:srgbClr val="002060"/>
                </a:solidFill>
                <a:cs typeface="Arial" panose="020B0604020202020204" pitchFamily="34" charset="0"/>
              </a:rPr>
              <a:t>Word-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форматі); має обмеження в 40 сторінок для модулів та кафедр Жан Моне, в 70 сторінок для інших типів проєктів, якщо не зазначена інша інформація в конкурсі та Керівництві до Програми. Сторінки, які виходять за межі зазначеної кількості, не будуть видимі для експертів з оцінювання.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Частина В має додатки, сторінки яких не враховуються в зазначеному ліміті, але обмежуються кількістю мегабайт інформації, що зазначено в системі при роботі з заявкою та завантаженні додатків.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675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330505" y="1373714"/>
            <a:ext cx="9824147" cy="5002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Усі шаблони та додатки заявки (частина В,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CVs,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список попередніх проєктів університету, якщо є такі проєкти, завантажуються у зазначеному в опції форматі – як правило,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pdf,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калькулятор бюджету (для модулів та кафедр) чи детальний бюджет (для центрів досконалості) завантажується у форматі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Excel,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прикріплюються безпосередньо в системі, в основному вікні заявки.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При заповненні частини В є розділи, які не стосуються модулів та кафедр Жан Моне, про що зазначено в цих розділах, напр.: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Cost effectiveness and financial management (n/a for JMO Chairs and JMO Modules).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Всі інші розділи заповнюєте та вносите інформацію, яку вважаєте необхідною для оцінки заявки. Усі розділи, що не заповнюються, обов'язково залишаються в документі (з шаблону нічого не видаляється).</a:t>
            </a:r>
          </a:p>
        </p:txBody>
      </p:sp>
    </p:spTree>
    <p:extLst>
      <p:ext uri="{BB962C8B-B14F-4D97-AF65-F5344CB8AC3E}">
        <p14:creationId xmlns:p14="http://schemas.microsoft.com/office/powerpoint/2010/main" val="4158476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120ABD-16F5-B797-262C-A2B6D307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C6B734C-2056-B580-5BF3-2E559DF7F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179CE6-1B19-519E-C42F-2A1811912924}"/>
              </a:ext>
            </a:extLst>
          </p:cNvPr>
          <p:cNvSpPr txBox="1"/>
          <p:nvPr/>
        </p:nvSpPr>
        <p:spPr>
          <a:xfrm>
            <a:off x="9256295" y="2801462"/>
            <a:ext cx="2101516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Стандартна аплікаційна форма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: інструктивний зразок, не для заповнення: перші 13 сторінок про частину 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71EC2F-6408-63C9-AAC7-CF380EE1F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63" y="1443790"/>
            <a:ext cx="8357937" cy="47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12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6DE1B2-D00A-1113-E62E-2F26196D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15C7DC1-7C95-75E4-2EC4-861DE055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62E011-0048-CB24-77EC-15A6A48AD3F2}"/>
              </a:ext>
            </a:extLst>
          </p:cNvPr>
          <p:cNvSpPr txBox="1"/>
          <p:nvPr/>
        </p:nvSpPr>
        <p:spPr>
          <a:xfrm>
            <a:off x="9463490" y="2929798"/>
            <a:ext cx="2101516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Стандартна аплікаційна форма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: інструктивний зразок, не для заповнення: з 14 сторінки про частину 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C4D754-7A93-4221-51B6-7C99EF1A5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028" y="1362397"/>
            <a:ext cx="8578961" cy="482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34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309A09-2112-474A-CE5F-83C34D0F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0AD1BD0-91B8-57B9-D0E7-6A8522BD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892037-2387-608D-AD4C-FA1054ECBB27}"/>
              </a:ext>
            </a:extLst>
          </p:cNvPr>
          <p:cNvSpPr txBox="1"/>
          <p:nvPr/>
        </p:nvSpPr>
        <p:spPr>
          <a:xfrm>
            <a:off x="8791075" y="2730813"/>
            <a:ext cx="312821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Стандартна аплікаційна форма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: інструктивний зразок, не для заповнення: перелік проєктів ЄС в університеті – бажано скопіювати зразок таблиці та заповнити перелік окремим документом.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B85866-D93F-7251-BFE5-7EF4741547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79" y="1427746"/>
            <a:ext cx="8390021" cy="471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6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2C7F24-6051-4EE8-A532-FE8A6FAD0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09C9F3-D089-0AB5-C7C0-F6A6E1A6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E56B93-6BD0-6749-B81A-F7B3296FA2BF}"/>
              </a:ext>
            </a:extLst>
          </p:cNvPr>
          <p:cNvSpPr txBox="1"/>
          <p:nvPr/>
        </p:nvSpPr>
        <p:spPr>
          <a:xfrm>
            <a:off x="8791075" y="2730813"/>
            <a:ext cx="312821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Калькулятор гранту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– зразок для модулів та кафедр: сторінка інструкції.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D45A5F-B294-ED44-18C6-564678E71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37" y="1347537"/>
            <a:ext cx="8454189" cy="475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82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2DCE43-BAA3-6DE4-5A84-B3C7577B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BFC4D0F-4FC9-F584-6F9D-F897C0072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113485-07F8-F176-2D3D-39C008F4EEFE}"/>
              </a:ext>
            </a:extLst>
          </p:cNvPr>
          <p:cNvSpPr txBox="1"/>
          <p:nvPr/>
        </p:nvSpPr>
        <p:spPr>
          <a:xfrm>
            <a:off x="8791075" y="2730813"/>
            <a:ext cx="3128210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Калькулятор гранту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– зразок для модулів та кафедр: сторінка для заповнення – потрібно обрати країну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Ukraine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та тип проєкту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Modules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або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Chairs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ADF5CF-3542-0C4A-34CE-B8A9DEFC8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51" y="1417627"/>
            <a:ext cx="8430692" cy="474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77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BC0A97-D3D7-9FD7-5E36-7018E26F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F6EBECD-A0B8-B7FF-E323-C39A66BD3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B6B702-33F9-249A-715F-F053EFC34337}"/>
              </a:ext>
            </a:extLst>
          </p:cNvPr>
          <p:cNvSpPr txBox="1"/>
          <p:nvPr/>
        </p:nvSpPr>
        <p:spPr>
          <a:xfrm>
            <a:off x="8791075" y="2730813"/>
            <a:ext cx="3128210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Калькулятор гранту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– зразок для модулів та кафедр: сторінка для заповнення – обрано країну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Ukraine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та тип проєкту </a:t>
            </a:r>
            <a:r>
              <a:rPr lang="en-US" sz="2400" b="1" dirty="0">
                <a:solidFill>
                  <a:srgbClr val="002060"/>
                </a:solidFill>
                <a:highlight>
                  <a:srgbClr val="00FF00"/>
                </a:highlight>
                <a:latin typeface="Calibri" panose="020F0502020204030204"/>
              </a:rPr>
              <a:t>Modules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F163D9-0F03-264B-5404-CD2F4A166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0" y="1375666"/>
            <a:ext cx="8519711" cy="479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9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FF532A-2862-DEF9-D7B7-16D87E7F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B77728C-DC53-8F55-C432-1DCAC2E3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8994A-601B-D598-844F-E97CAE032A50}"/>
              </a:ext>
            </a:extLst>
          </p:cNvPr>
          <p:cNvSpPr txBox="1"/>
          <p:nvPr/>
        </p:nvSpPr>
        <p:spPr>
          <a:xfrm>
            <a:off x="8791075" y="2730813"/>
            <a:ext cx="3128210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Калькулятор гранту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– зразок для модулів та кафедр: сторінка для заповнення – обрано країну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Ukraine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та тип проєкту </a:t>
            </a:r>
            <a:r>
              <a:rPr lang="en-US" sz="2400" b="1" dirty="0">
                <a:solidFill>
                  <a:srgbClr val="002060"/>
                </a:solidFill>
                <a:highlight>
                  <a:srgbClr val="00FF00"/>
                </a:highlight>
                <a:latin typeface="Calibri" panose="020F0502020204030204"/>
              </a:rPr>
              <a:t>Chairs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5B76B9-2AB4-383C-21D1-9148FFBD7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79" y="1373603"/>
            <a:ext cx="8518358" cy="479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81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3D99A3-EEE0-8701-45B3-38045B4B0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8986279-D15A-024C-AFE9-13AACD338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EADEE3-3512-6A1D-139B-B68415D06F23}"/>
              </a:ext>
            </a:extLst>
          </p:cNvPr>
          <p:cNvSpPr txBox="1"/>
          <p:nvPr/>
        </p:nvSpPr>
        <p:spPr>
          <a:xfrm>
            <a:off x="8791075" y="2730813"/>
            <a:ext cx="3128210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Детальний бюджет проєкту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– зразок для Центрів досконалості: інструкції та інші аркуші книги </a:t>
            </a:r>
            <a:r>
              <a:rPr lang="uk-UA" sz="2400" b="1" dirty="0" err="1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Ексель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для заповнення, тип проєкту </a:t>
            </a:r>
            <a:r>
              <a:rPr lang="en-US" sz="2400" b="1" dirty="0">
                <a:solidFill>
                  <a:srgbClr val="002060"/>
                </a:solidFill>
                <a:highlight>
                  <a:srgbClr val="00FF00"/>
                </a:highlight>
                <a:latin typeface="Calibri" panose="020F0502020204030204"/>
              </a:rPr>
              <a:t>Centers of Excellence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FE3DD6-4CC7-659E-59A7-3854EAB46D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95" y="1436770"/>
            <a:ext cx="8406063" cy="47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61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4804DF-4056-9F57-D087-B461B28A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4B8056E-498B-3A24-4189-1DBDC39FA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Складові частини заявки</a:t>
            </a:r>
            <a:endParaRPr lang="uk-UA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5CE00E-BF4A-E5C7-6092-8BE2F2FD948A}"/>
              </a:ext>
            </a:extLst>
          </p:cNvPr>
          <p:cNvSpPr txBox="1"/>
          <p:nvPr/>
        </p:nvSpPr>
        <p:spPr>
          <a:xfrm>
            <a:off x="8791075" y="2730813"/>
            <a:ext cx="31282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4"/>
              </a:rPr>
              <a:t>Europass Curriculum Vitae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як зразок для заповнення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CV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, можна завантажити у форматі </a:t>
            </a:r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WORD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B1874A-C941-009F-D1E5-C4A724337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95" y="1375665"/>
            <a:ext cx="8470231" cy="476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27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D1FEC1D-5F91-435D-B591-709D8C51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Інструкція щодо подання заявки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650D2-0A77-4C81-B1E2-8EAD560A97FC}"/>
              </a:ext>
            </a:extLst>
          </p:cNvPr>
          <p:cNvSpPr txBox="1"/>
          <p:nvPr/>
        </p:nvSpPr>
        <p:spPr>
          <a:xfrm>
            <a:off x="8983578" y="3779668"/>
            <a:ext cx="2496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Інструкція щодо подання заявки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</a:rPr>
              <a:t> та </a:t>
            </a:r>
            <a:r>
              <a:rPr lang="uk-UA" sz="24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онлайн варіант</a:t>
            </a:r>
            <a:endParaRPr lang="uk-UA" sz="2400" b="1" dirty="0">
              <a:solidFill>
                <a:srgbClr val="002060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EC3FB4-FFFD-CC8E-0825-E9446ECED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07" y="1339101"/>
            <a:ext cx="8653071" cy="486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29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8" y="354108"/>
            <a:ext cx="8945378" cy="725545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uk-UA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Корисні матеріали та посилання</a:t>
            </a:r>
            <a:endParaRPr lang="uk-UA" sz="2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0508" y="1334973"/>
            <a:ext cx="11283976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Ініціатива «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Academics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to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Academics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» (A2A)</a:t>
            </a:r>
            <a:endParaRPr kumimoji="0" lang="uk-U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Новий портал для підтримки дослідників України від ЄС: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European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Research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Area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for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 </a:t>
            </a:r>
            <a:r>
              <a:rPr kumimoji="0" lang="uk-UA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Ukraine</a:t>
            </a: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' (ERA4Ukraine)</a:t>
            </a:r>
            <a:endParaRPr kumimoji="0" lang="uk-U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Для виконавців та потенційних учасників Програми ЄС Еразмус+</a:t>
            </a:r>
            <a:endParaRPr kumimoji="0" lang="uk-U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Онлайн інструкції щодо управління грантом</a:t>
            </a:r>
            <a:endParaRPr kumimoji="0" lang="en-US" sz="2200" b="0" i="0" u="sng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Портал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Європейської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Комісії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Програми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 ЄС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Еразмус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6"/>
              </a:rPr>
              <a:t>+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Керівництво до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7"/>
              </a:rPr>
              <a:t>Програми ЄС Еразмус+/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7"/>
              </a:rPr>
              <a:t>Erasmus+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7"/>
              </a:rPr>
              <a:t>Programme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7"/>
              </a:rPr>
              <a:t> Guide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7"/>
              </a:rPr>
              <a:t>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8"/>
              </a:rPr>
              <a:t>Європейське виконавче агентство з питань освіти і культури –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8"/>
              </a:rPr>
              <a:t>European Education and Culture Executive Agency (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8"/>
              </a:rPr>
              <a:t>ЕАСЕА)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Платформа ЄС для конкурсів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що координуються </a:t>
            </a:r>
            <a:r>
              <a:rPr kumimoji="0" lang="uk-UA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ЕАСЕА: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реєстрація профілю організації (</a:t>
            </a:r>
            <a:r>
              <a:rPr kumimoji="0" lang="uk-UA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РІС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оголошення конкурсів, пріоритетів, тренінгів, пошуку партнерів, завантаження аплікаційних форм, подання заявок, отримання результатів, підписання грантової угоди тощо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EU Funding &amp; Tenders Portal</a:t>
            </a: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50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Презентацію підготовлено на основі матеріалів ЕАСЕА, НЕО в Україні та інших партнерів. Малюнки взято з відкритих ресурсів Інтернет </a:t>
            </a:r>
            <a:endParaRPr lang="uk-UA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CE5BC-C1CD-41DC-939C-49FF02A8F6D0}"/>
              </a:ext>
            </a:extLst>
          </p:cNvPr>
          <p:cNvSpPr txBox="1"/>
          <p:nvPr/>
        </p:nvSpPr>
        <p:spPr>
          <a:xfrm>
            <a:off x="330507" y="1541398"/>
            <a:ext cx="10568402" cy="256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Корисні джерела: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Платформа результатів проєктів ЄС: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Erasmus+ projects results</a:t>
            </a:r>
            <a:endParaRPr kumimoji="0" lang="uk-UA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База проєктів Еразмус+ в Україні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!!!</a:t>
            </a: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(Відео)ресурси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Erasmus+ World Seminar</a:t>
            </a: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Jean Monnet Actions: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https://erasmusplus.mci-events.eu/speakers/</a:t>
            </a:r>
            <a:endParaRPr kumimoji="0" lang="uk-UA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5"/>
              </a:rPr>
              <a:t>Національний Еразмус+ офіс в Україні (</a:t>
            </a:r>
            <a:r>
              <a:rPr kumimoji="0" lang="uk-UA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5"/>
              </a:rPr>
              <a:t>проєкт</a:t>
            </a: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5"/>
              </a:rPr>
              <a:t> ЄС)</a:t>
            </a:r>
            <a:endParaRPr kumimoji="0" lang="uk-UA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24331" y="4350516"/>
            <a:ext cx="8250080" cy="923330"/>
          </a:xfrm>
          <a:prstGeom prst="rect">
            <a:avLst/>
          </a:prstGeom>
          <a:gradFill>
            <a:gsLst>
              <a:gs pos="56000">
                <a:srgbClr val="0070C0"/>
              </a:gs>
              <a:gs pos="100000">
                <a:schemeClr val="accent1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1200" cap="none" spc="0" normalizeH="0" baseline="0" noProof="0" dirty="0">
                <a:ln w="9525">
                  <a:solidFill>
                    <a:srgbClr val="4472C4"/>
                  </a:solidFill>
                  <a:prstDash val="solid"/>
                </a:ln>
                <a:gradFill>
                  <a:gsLst>
                    <a:gs pos="39000">
                      <a:srgbClr val="FFFF00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Все було, є і буде Україна!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0507" y="5791843"/>
            <a:ext cx="115566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ErasmusPlus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#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ErasmusUA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#ErasmusPlus35yearsUkraine #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StandUpWithUkraine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#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ErasmusJointForces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743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5BDDD-A696-4C61-AE3E-3F0A0A751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07" y="1708120"/>
            <a:ext cx="6059372" cy="1399142"/>
          </a:xfrm>
        </p:spPr>
        <p:txBody>
          <a:bodyPr>
            <a:noAutofit/>
          </a:bodyPr>
          <a:lstStyle/>
          <a:p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Бажаємо успіхів</a:t>
            </a: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!</a:t>
            </a:r>
            <a:b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Запрошуємо звертатись до команди </a:t>
            </a:r>
            <a:b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Національного Еразмус+ офісу в Україні </a:t>
            </a:r>
            <a:b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допомогою та консультаціями!</a:t>
            </a:r>
            <a:b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cs typeface="Arial" panose="020B0604020202020204" pitchFamily="34" charset="0"/>
              </a:rPr>
            </a:br>
            <a:endParaRPr lang="uk-UA" sz="2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CB2BC04-0C7E-42DF-B466-FD1FB633F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407" y="2836907"/>
            <a:ext cx="8949717" cy="3073705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Website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ERASMUSPLUS.ORG.UA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E-mail: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office@erasmusplus.org.ua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Facebook: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NEOinUkraine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Skype: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erasmusplus_ua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Тел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.: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+38 099 332 26 45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Viber, WhatsApp, Telegram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+38 09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5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458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67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9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5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WhatsApp, Telegram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–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напрям Жан Моне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#ErasmusPlus #ErasmusUA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82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</TotalTime>
  <Words>1150</Words>
  <Application>Microsoft Office PowerPoint</Application>
  <PresentationFormat>Широкий екран</PresentationFormat>
  <Paragraphs>98</Paragraphs>
  <Slides>34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Тема Office</vt:lpstr>
      <vt:lpstr>Підготовка та  подання заявки на Порталі EU Funding &amp; Tenders Portal</vt:lpstr>
      <vt:lpstr>Які типи проєктів підтримуються для України?</vt:lpstr>
      <vt:lpstr>Створена заявка (шаблон) в кабінеті акаунту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Модуль Жан Моне: робота над заявкою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Складові частини заявки</vt:lpstr>
      <vt:lpstr>Інструкція щодо подання заявки</vt:lpstr>
      <vt:lpstr>Корисні матеріали та посилання</vt:lpstr>
      <vt:lpstr>Презентацію підготовлено на основі матеріалів ЕАСЕА, НЕО в Україні та інших партнерів. Малюнки взято з відкритих ресурсів Інтернет </vt:lpstr>
      <vt:lpstr>Бажаємо успіхів! Запрошуємо звертатись до команди  Національного Еразмус+ офісу в Україні  за допомогою та консультаціями!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Катерина Жданова</dc:creator>
  <cp:lastModifiedBy>Petro Krainik</cp:lastModifiedBy>
  <cp:revision>140</cp:revision>
  <dcterms:created xsi:type="dcterms:W3CDTF">2021-12-15T10:56:12Z</dcterms:created>
  <dcterms:modified xsi:type="dcterms:W3CDTF">2024-12-04T17:31:52Z</dcterms:modified>
</cp:coreProperties>
</file>