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8" r:id="rId2"/>
  </p:sldMasterIdLst>
  <p:notesMasterIdLst>
    <p:notesMasterId r:id="rId20"/>
  </p:notesMasterIdLst>
  <p:sldIdLst>
    <p:sldId id="362" r:id="rId3"/>
    <p:sldId id="412" r:id="rId4"/>
    <p:sldId id="400" r:id="rId5"/>
    <p:sldId id="419" r:id="rId6"/>
    <p:sldId id="287" r:id="rId7"/>
    <p:sldId id="414" r:id="rId8"/>
    <p:sldId id="415" r:id="rId9"/>
    <p:sldId id="416" r:id="rId10"/>
    <p:sldId id="375" r:id="rId11"/>
    <p:sldId id="413" r:id="rId12"/>
    <p:sldId id="353" r:id="rId13"/>
    <p:sldId id="342" r:id="rId14"/>
    <p:sldId id="417" r:id="rId15"/>
    <p:sldId id="418" r:id="rId16"/>
    <p:sldId id="420" r:id="rId17"/>
    <p:sldId id="421" r:id="rId18"/>
    <p:sldId id="411" r:id="rId1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D1018A0-0290-4520-B4C5-2AADDE601030}">
          <p14:sldIdLst>
            <p14:sldId id="362"/>
            <p14:sldId id="412"/>
            <p14:sldId id="400"/>
            <p14:sldId id="419"/>
            <p14:sldId id="287"/>
            <p14:sldId id="414"/>
            <p14:sldId id="415"/>
            <p14:sldId id="416"/>
            <p14:sldId id="375"/>
            <p14:sldId id="413"/>
            <p14:sldId id="353"/>
            <p14:sldId id="342"/>
            <p14:sldId id="417"/>
            <p14:sldId id="418"/>
            <p14:sldId id="420"/>
            <p14:sldId id="421"/>
            <p14:sldId id="4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2BF91-EA9B-4C7E-98F6-DC5FC3AD3D9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7BADE-65E0-47ED-90C2-B98C93EACF7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0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592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168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636E2-C80E-A41F-CC26-523BBB36A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8CE1D51-956C-5EF4-0C7A-AA0F7537E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916FE7D-24FE-849A-EF67-906E1203D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28C593-64CD-9E14-F2AF-0B803D14E2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950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A412F-1909-076D-F954-F5A1C70DA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A255288-3024-46E1-D99B-4B8B28177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9BB952F-5502-FD4B-CE27-53DEBFBCB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5F8D74-B19A-58E3-182B-C415BE7A5A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842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E0BF2-44D4-489D-7B23-24712761E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720F70F-E138-C9A0-7316-DD2944609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1E9D50-9797-55C7-80DC-ED9C83BC9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FBFE89-9519-0CD9-8A88-9CC0CE7481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3833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Реєстрація організації на Порталі є першим і невід'ємним кроком участі в конкурсах Програми ЄС Еразмус+. Процес створення профілю організації займає 10-15 хв., в результаті якого Ви отримаєте </a:t>
            </a:r>
            <a:r>
              <a:rPr lang="en-GB" dirty="0"/>
              <a:t>PIC </a:t>
            </a:r>
            <a:r>
              <a:rPr lang="uk-UA" dirty="0"/>
              <a:t>або </a:t>
            </a:r>
            <a:r>
              <a:rPr lang="en-GB" dirty="0"/>
              <a:t>OID </a:t>
            </a:r>
            <a:r>
              <a:rPr lang="uk-UA" dirty="0"/>
              <a:t>номер (в залежності від напряму), що дасть змогу завантажувати аплікаційні форми та створювати партнерства.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7BADE-65E0-47ED-90C2-B98C93EACF74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936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7C1FD-2609-4173-9675-BA6B71CCC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6D2A54AF-51E9-46CA-9DA2-E9977AFC4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57B72D-1A37-4802-8136-2A5203C4A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2A456F7-3145-4B26-854F-DFA9B041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CE586A6-E470-41FC-969A-8842062C2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49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2E9E7-9BAC-4C45-9750-2913F8DF1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1A79DB8-B3E0-47FD-B889-BBA962F6C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40A8C96-552D-46C5-9523-05F797DDE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9B7A879-92ED-49A7-BEA5-803B0F71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BF3FDB4-B46F-42A9-AE02-78FC7D59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E171E-27A7-4428-8A45-8C8412EA4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50486A6-B13D-48FC-8841-D41D9A63A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5C136B4-DCF5-466A-9C01-931904CA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F6DF326-A82B-42D5-8285-5F71D3CC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93D4AD2-E51C-428A-9421-BE674146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2797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D03F3-2348-41E3-8867-B9890C72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08990B7-B161-4B8F-9C1B-3B765502E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F338A06-39C0-4503-935C-A0503FBED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4EA4E81-C534-47CF-9D87-258650874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B999A0C-76F6-405A-94DB-5417E351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8516E2A-6A5C-44EE-8F44-F41B8D98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14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AB519-F42C-49E1-96A2-4F8EF6C4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8912FCE-F9DF-46A9-98EE-DD34E7304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5CBB7FE-8D66-4AB4-8DCB-30689C2B9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CF6C9DF-3CC1-43D0-A24F-EB0A4A930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90D2B7F-1C24-4648-A626-AED080DEF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DA2FF035-9214-4F0F-9193-1C84A81E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6ADFC82-B1C3-4BB8-96B4-8ADA2077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846025A-50B8-446C-AD24-F604A814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727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BBF6D-6EF9-48FE-BF7D-26B1E8923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549032E-F078-45D9-884C-92E23645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CEF4185-DC18-4EAA-822E-4C3A9CE1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7963520-D15D-4A8A-BCA9-427DBB29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12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D7C92545-A686-485E-80D9-DB2E0C23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9BB1A6C-095B-4645-8DA3-DD407E6D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0AF5CCA-2F88-4898-908A-5EDCA8A8C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859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3DA3A-69FF-47CA-855C-D3E51112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56E539-D779-42C3-BC9C-2A39D4D43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1CAFAD2-0F45-4263-82E0-8F110EBE1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B0E17C7-C9B2-4597-95DF-626EE35E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C484936-F05D-4C1E-8C2E-988129DB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56D6A91-3BDC-49DD-8CEF-8E67D4AF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610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5491C-271C-45B9-8556-150ABCEA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50988BE-07E5-4280-848D-B2DFD7667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473B700-6AE4-44BB-95AB-F8209E244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37CF30D-AAAD-42CB-8B15-65335990A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BB70C6C-2DDE-401D-B78F-769A1A9DE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8E61E22-8B42-4384-AA1D-CF044685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459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B4540-0670-4F6D-93C4-B6C12D0A7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DEC451D-75EA-4053-9875-EEA9A8139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C8B71E6-F25B-46CF-ACF2-2A8A9088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7A045D0-F3B3-4107-AE2E-BE8FFC99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0E3096E-A654-448A-B791-84B7E9AA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126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BA3CE36-1F9A-4016-888D-3D7E22027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8B7399B-DA9F-4AD3-809D-0CC1E4067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F5A361E-14C5-415E-A9E9-D73971E6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59168D-19E5-4BE3-BB21-A7DF583E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CEF4D00-D7AF-4460-8CC2-E59FABA2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04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8FDA4-DBAE-43D9-A2D4-16A88C85E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73FBF8-A838-461A-963D-95E399660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F5D18D-78F7-4513-AC23-E7F77EC0D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D4EFD2A-7B7B-48F0-AAAC-8E10701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EC1F0-C5E4-41BA-902F-4BC9040C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674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A9C98-831B-4114-AC1D-F4C912A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7D54C-73F9-4CB4-80A5-F0D7EBF31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C9B70F-0CD2-4121-BFA4-F9A23665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CE3BCC-6F0A-4762-AB45-0F1B5839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7EA967-B1C0-4BF2-89FA-32237DE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3259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5BF9-7986-47DD-AA7A-01D21225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2BEC0-8AAF-4F5F-83C0-B69F927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77B049-4998-4878-8940-003974495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B49258-E246-47E3-A49B-F12B4202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08C326-8696-4FE6-A34A-AB8BE00B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945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1560-B490-4406-9201-8C922F7B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9AA431-6022-4F01-8870-63FCC6D4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3E3178-71BB-4BC6-AEDD-D65D3029F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EA7C71C-21D7-439D-8196-061D558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FCE3C52-7BB2-41E9-93C2-0121AA4E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D21442-5E4C-4EC9-AD05-AE1DC7C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53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48E2-4B15-45FA-A4AB-2FD0863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491524-7174-4ABC-B905-223091EF4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D824589-24D9-40BB-AE7A-BB05262C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592DBA3-ADCC-4AFA-B17B-FF7B3284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AB5959D-A00C-4DC7-A2EC-65060FE3F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B380F33-F0DB-4490-80A4-A328D4ED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024C500-0AC5-4593-A196-7FD54C0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71BCEB1-2156-427D-9484-1E8F3001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916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5427F-B21D-4831-A3B7-B24BED91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0B89A91-A167-482F-9408-51E030E4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22109F8-1A99-4E76-AB57-AB705F27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BCF84E9-4024-48FF-A9E9-AF29C79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0662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519A6B2-CD97-4413-AD48-237FADC5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3D91978-A703-435F-93E1-0CA6A4B4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A4772C-FC29-4EEC-9535-0A3D0313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429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82AD-33C8-4196-BA93-EFA1AD5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5B0000-16B9-4695-A0AA-DB01EBFB2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B07DF0F-5B3F-492B-90CE-CFB33FA50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EF102D7-A425-4F02-A799-F6081E62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9602FE-FD39-449D-8D1E-437496BD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D73A57-225B-422D-BE23-EB17F79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1446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2617B-578E-4128-9FBB-7FEAC427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8DB5001-B3E7-4E80-9E24-0E9F1EF37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A848374-B6D8-4D6C-A682-205B939DF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4BB17A-44EA-4DF8-B0A6-B77632E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4BE2D17-D51A-427E-B3D3-9D2EE112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F3C10-956E-4FEE-9EF1-17D6CC60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9533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FA89-723D-4A4E-897B-7BFD306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2F4F6B-2656-4F3A-9AE3-A6066D423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22C2FC4-9AD6-43D1-8B4E-0BB75AD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9A29C3F-538D-42D9-B643-852792CF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B4857C-A0EF-41E1-B32E-06EFF2B8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3293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DF6513-7B6B-426C-AEFB-921712FBC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3618B55-0AFE-46ED-BE94-0915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54FA74-3FF5-4111-898A-6640A7D5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94D2F6-52D0-49AA-9D37-EE837E2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978725-B404-4E36-8FE2-0400C40C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7595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7291F0EA-0712-4BE1-8484-E8B0CECB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5B3C47F-7A8E-4B8F-89AD-75C36A447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73AEEE2-F668-4FBE-A70E-52D7E59BD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9ECE9-0860-422E-83CA-DE965F499304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1D29D26-F45B-4AFE-AFCF-415AB6ED2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C15F1C1-E556-4951-8FBA-EC8FDE6EE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1CA46-D2EC-4B88-8B6C-5B95E24243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70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01E05C3-A95D-4DFF-AD6D-9BCE5B4F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A68725-0AF6-4940-8420-CD8C5B563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3544BD4-7AEE-4C8F-8B49-2A6FEA6F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483D-2F4C-47E5-9712-CC2C7AAE40BB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8CC4B97-559F-44A8-8771-9A02A12E9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E7E13-75D1-4C25-AF31-C7967558F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E1F03-54EE-4D9C-9016-C35B6F4CD5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093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projects/#search/projec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projects/#search/projec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.uni-graz.at/fileadmin/projekte/jointdegree/Pelp/AJP_ES_Info_all_2024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ec.europa.eu/programmes/erasmus-plus/projects/#search/project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intdegree.eu/de/joint-international-master-in-sustainabledevelopment/modules-track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ec.europa.eu/programmes/erasmus-plus/projects/#search/project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qar.eu/kb/joint-programmes/#european-approach-online-toolkit" TargetMode="External"/><Relationship Id="rId2" Type="http://schemas.openxmlformats.org/officeDocument/2006/relationships/hyperlink" Target="https://www.eqar.eu/kb/joint-programmes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impea.eu/1-eligibility/" TargetMode="External"/><Relationship Id="rId4" Type="http://schemas.openxmlformats.org/officeDocument/2006/relationships/hyperlink" Target="https://www.enic-naric.net/Upload/Documents/Revised_Recommendation_Recognition_Joint_Degrees_2016_ENGLISH.pdf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EOinUkraine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7E802-7E7B-4C1F-972E-0CC794F5E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611" y="1376362"/>
            <a:ext cx="8322772" cy="340995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листопада 202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р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Семінар «Розроблення та впровадження </a:t>
            </a:r>
            <a:br>
              <a:rPr lang="uk-UA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0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спільних магістерських </a:t>
            </a:r>
            <a:r>
              <a:rPr lang="uk-UA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програм» 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(cluster &amp; follow up event)</a:t>
            </a:r>
            <a:br>
              <a:rPr lang="uk-UA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Результати Регіонального ТАМ семінару «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Developing and Implementing Joint Master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 Degree Programmes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Challenges and Prospectives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 </a:t>
            </a:r>
            <a:r>
              <a:rPr lang="uk-UA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(25-26 квітня 2024 р.)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b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Erasmus Mundus Joint Masters 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 основні документи ЄПВО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D48A8A2-B35F-4F5A-9351-DA88439C9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611" y="4786312"/>
            <a:ext cx="8009264" cy="638175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15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Жанна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uk-UA" sz="15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ТАЛАНОВА</a:t>
            </a:r>
            <a:r>
              <a:rPr lang="uk-UA" sz="15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15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Національного Еразмус+ офісу в Україні</a:t>
            </a:r>
          </a:p>
        </p:txBody>
      </p:sp>
    </p:spTree>
    <p:extLst>
      <p:ext uri="{BB962C8B-B14F-4D97-AF65-F5344CB8AC3E}">
        <p14:creationId xmlns:p14="http://schemas.microsoft.com/office/powerpoint/2010/main" val="379275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6044E-5D86-147E-E452-5CB609C35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CF7ADBD-C6F6-A1D0-BBBE-606B512A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EMJM – main requirements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Місце для вмісту 2">
            <a:extLst>
              <a:ext uri="{FF2B5EF4-FFF2-40B4-BE49-F238E27FC236}">
                <a16:creationId xmlns:a16="http://schemas.microsoft.com/office/drawing/2014/main" id="{0A9CC44B-80B9-EB75-4388-16844939D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05" y="1617859"/>
            <a:ext cx="10385119" cy="4449566"/>
          </a:xfrm>
        </p:spPr>
        <p:txBody>
          <a:bodyPr>
            <a:normAutofit fontScale="92500" lnSpcReduction="20000"/>
          </a:bodyPr>
          <a:lstStyle/>
          <a:p>
            <a:pPr marL="266700" indent="-266700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Спільно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 розроблені та повністю інтегровані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освітня програма і навчальний план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та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спільні процедури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їх впровадження на основі </a:t>
            </a:r>
            <a:r>
              <a:rPr lang="uk-UA" sz="2400" b="1" dirty="0">
                <a:solidFill>
                  <a:srgbClr val="002060"/>
                </a:solidFill>
                <a:cs typeface="Arial" panose="020B0604020202020204" pitchFamily="34" charset="0"/>
              </a:rPr>
              <a:t>Стандартів забезпечення якості спільних програм у ЄПВО / </a:t>
            </a:r>
            <a:r>
              <a:rPr 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 Standards for Quality Assurance of Joint Programmes in the EHEA</a:t>
            </a:r>
            <a:r>
              <a:rPr lang="uk-UA" sz="2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(спільний відбір на навчання, переведення на наступний курс, загальні сервіси/служби, спільний адміністративний та фінансовий менеджмент тощо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)</a:t>
            </a:r>
          </a:p>
          <a:p>
            <a:pPr marL="266700" indent="-266700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Обов’язкова фізична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мобільність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 для всіх зарахованих студентів – </a:t>
            </a:r>
            <a:r>
              <a:rPr lang="uk-UA" sz="2400" b="1" dirty="0">
                <a:solidFill>
                  <a:srgbClr val="002060"/>
                </a:solidFill>
                <a:cs typeface="Arial" panose="020B0604020202020204" pitchFamily="34" charset="0"/>
              </a:rPr>
              <a:t>щонайменше 2 навчальні періоди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у двох країнах з мінімальною тривалістю </a:t>
            </a:r>
            <a:r>
              <a:rPr lang="uk-UA" sz="2400" b="1" dirty="0">
                <a:solidFill>
                  <a:srgbClr val="002060"/>
                </a:solidFill>
                <a:cs typeface="Arial" panose="020B0604020202020204" pitchFamily="34" charset="0"/>
              </a:rPr>
              <a:t>один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 академічний семестр кожен (відрізняється від країни проживання студента) </a:t>
            </a:r>
          </a:p>
          <a:p>
            <a:pPr marL="266700" indent="-266700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Внесок науковців/запрошених лекторів у викладання, навчання та дослідження </a:t>
            </a:r>
          </a:p>
          <a:p>
            <a:pPr marL="266700" indent="-266700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Надання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спільного ступеня/диплома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або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кількох ступенів/дипломів 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(спільні ступені/дипломи дуже рекомендовано, якщо це дозволяє національне законодавство)</a:t>
            </a:r>
          </a:p>
        </p:txBody>
      </p:sp>
    </p:spTree>
    <p:extLst>
      <p:ext uri="{BB962C8B-B14F-4D97-AF65-F5344CB8AC3E}">
        <p14:creationId xmlns:p14="http://schemas.microsoft.com/office/powerpoint/2010/main" val="138649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F977B5-01E1-45ED-9262-11DC3FDE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7" y="354108"/>
            <a:ext cx="9132983" cy="72554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Визначення (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EQAR, Glossary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)</a:t>
            </a: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B85520-B4D9-4FB3-9300-35DA1D6B8316}"/>
              </a:ext>
            </a:extLst>
          </p:cNvPr>
          <p:cNvSpPr txBox="1"/>
          <p:nvPr/>
        </p:nvSpPr>
        <p:spPr>
          <a:xfrm>
            <a:off x="95249" y="1351257"/>
            <a:ext cx="1180147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Спільна програма (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programme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 інтегрована освітня програма, яка координується </a:t>
            </a:r>
          </a:p>
          <a:p>
            <a:pPr lvl="0" algn="just"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та надається спільно різними закладами вищої освіти та веде до подвійних/кількох ступенів</a:t>
            </a:r>
          </a:p>
          <a:p>
            <a:pPr lvl="0" algn="just"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(подвійних/</a:t>
            </a:r>
            <a:r>
              <a:rPr lang="uk-UA" sz="2000" dirty="0">
                <a:solidFill>
                  <a:srgbClr val="002060"/>
                </a:solidFill>
                <a:cs typeface="Arial" panose="020B0604020202020204" pitchFamily="34" charset="0"/>
              </a:rPr>
              <a:t>багатосторонніх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дипломів) </a:t>
            </a:r>
            <a:r>
              <a:rPr lang="uk-UA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(</a:t>
            </a:r>
            <a:r>
              <a:rPr lang="pl-PL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double/multiple degrees</a:t>
            </a:r>
            <a:r>
              <a:rPr lang="uk-UA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або спільного ступеня (диплому).</a:t>
            </a:r>
          </a:p>
          <a:p>
            <a:pPr marL="180975" lvl="0" algn="just">
              <a:defRPr/>
            </a:pPr>
            <a:r>
              <a:rPr lang="uk-UA" u="sng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Національний освітній глосарій: вища освіта 2024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: Освітня програма, узгоджена на основі </a:t>
            </a:r>
            <a:r>
              <a:rPr lang="uk-UA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міжінституційних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домовленостей між двома або більше закладами вищої освіти (науковими установами), що веде до спільного (</a:t>
            </a:r>
            <a:r>
              <a:rPr lang="pl-PL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joint)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або подвійного (</a:t>
            </a:r>
            <a:r>
              <a:rPr lang="pl-PL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double),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або багатостороннього (</a:t>
            </a:r>
            <a:r>
              <a:rPr lang="pl-PL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multiple)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ступеня. Частини спільної програми, які опановуються студентами в закладах-партнерах, автоматично визнаються іншими закладами-партнерами.</a:t>
            </a:r>
          </a:p>
          <a:p>
            <a:pPr marL="180975" marR="0" lvl="0" algn="just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uk-UA" u="sng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Закон України Про вищу освіту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uk-UA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визначення узгоджених спільних освітніх програм відсутнє. Методичні рекомендації щодо реалізації узгоджених спільних освітніх програм та видачі спільних (подвійних) дипломів затверджуються МОН України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Спільний ступінь (диплом) (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degree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 єдиний документ, виданий закладами вищої освіти, які надають спільну програму, що засвідчує успішне завершення цієї програми, та визнаний на національному рівні як присуджений за спільною програмою.</a:t>
            </a:r>
          </a:p>
          <a:p>
            <a:pPr algn="just"/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Подвійні/кілька ступені(в) (подвійні/</a:t>
            </a:r>
            <a:r>
              <a:rPr lang="uk-UA" sz="2000" b="1" dirty="0">
                <a:solidFill>
                  <a:srgbClr val="002060"/>
                </a:solidFill>
                <a:cs typeface="Arial" panose="020B0604020202020204" pitchFamily="34" charset="0"/>
              </a:rPr>
              <a:t>багатосторонні 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дипломи) (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Double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multiple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degrees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 окремі ступені, присуджені закладами вищої освіти, які надають спільну програму, що засвідчують успішне завершення цієї програми (якщо два ступені присуджуються двома закладами, це «подвійний ступінь»).</a:t>
            </a:r>
          </a:p>
        </p:txBody>
      </p:sp>
    </p:spTree>
    <p:extLst>
      <p:ext uri="{BB962C8B-B14F-4D97-AF65-F5344CB8AC3E}">
        <p14:creationId xmlns:p14="http://schemas.microsoft.com/office/powerpoint/2010/main" val="427019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478E9-DA77-CE74-2C06-6529D2CFB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7561946-E8C5-1A5C-49D9-CF0AEBCE3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81" y="258858"/>
            <a:ext cx="9937443" cy="72554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Joint Programmes from A to Z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A reference guide for practitioners</a:t>
            </a:r>
            <a:endParaRPr lang="uk-UA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55B6F8-0D89-D6FE-EB48-F9031C043688}"/>
              </a:ext>
            </a:extLst>
          </p:cNvPr>
          <p:cNvSpPr txBox="1"/>
          <p:nvPr/>
        </p:nvSpPr>
        <p:spPr>
          <a:xfrm>
            <a:off x="320982" y="1779882"/>
            <a:ext cx="1014699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Спільність програми (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Jointness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of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a </a:t>
            </a:r>
            <a:r>
              <a:rPr lang="uk-UA" sz="2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programme</a:t>
            </a: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 </a:t>
            </a:r>
            <a:r>
              <a:rPr lang="en-US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 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показник, який характеризує обсяг програми, спільно розроблений усіма залученими партнерами, та рівень інтеграції програми між закладами-партнерами, включаючи освітню програму/навчальний план, забезпечення якості, маркетинг, відбір і вступ, менеджмент, правила іспитів та фінансування.</a:t>
            </a:r>
            <a:r>
              <a:rPr lang="en-US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(</a:t>
            </a:r>
            <a:r>
              <a:rPr lang="en-US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European Approach for Quality Assurance of Joint Programmes</a:t>
            </a:r>
            <a:r>
              <a:rPr lang="en-US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>
              <a:defRPr/>
            </a:pP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>
              <a:defRPr/>
            </a:pP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8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FE390C-CCF9-4C18-A1C9-24E9F987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15" y="209550"/>
            <a:ext cx="9318318" cy="102249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Регіональний ТАМ семінар «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Developing and Implementing Joint Master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 Degree Programmes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Challenges and Prospectives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endParaRPr lang="uk-UA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9"/>
          <p:cNvSpPr/>
          <p:nvPr/>
        </p:nvSpPr>
        <p:spPr>
          <a:xfrm>
            <a:off x="245615" y="1359447"/>
            <a:ext cx="10728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Спільний ступінь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Єдиний диплом (документ), виданий принаймні двома закладами вищої освіти, які пропонують інтегровану програму, та офіційно визнаний у країнах, де розташовані заклади, що присуджують ступінь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uk-UA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Засвідчує виконання однієї спільної програми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Подвійний ступінь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Два національні дипломи, видані двома закладами вищої освіти та офіційно визнані в країнах, де розташовані заклади, що присуджують ступені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uk-UA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Засвідчує виконання однієї спільної програми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Кілька ступенів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Більше двох національних дипломів, виданих більш ніж двома закладами вищої освіти та офіційно визнаних у країнах, де розташовані заклади, що присуджують ступені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uk-UA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Засвідчує виконання однієї спільної програми </a:t>
            </a:r>
            <a:endParaRPr lang="en-GB" sz="2000" i="1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74407" y="6248798"/>
            <a:ext cx="7409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Платформа результатів проєктів: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https://ec.europa.eu/programmes/erasmus-plus/projects/#search/project/</a:t>
            </a: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26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6C8C3-84B8-B36B-1F6A-BAA93F13C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5EA89D7-0A72-B1B2-D37C-758FA3251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15" y="209550"/>
            <a:ext cx="9318318" cy="102249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Регіональний ТАМ семінар «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Developing and Implementing Joint Master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 Degree Programmes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Challenges and Prospectives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endParaRPr lang="uk-UA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1A8CCC-A522-5AAF-C3B8-06DB8D688B4E}"/>
              </a:ext>
            </a:extLst>
          </p:cNvPr>
          <p:cNvSpPr/>
          <p:nvPr/>
        </p:nvSpPr>
        <p:spPr>
          <a:xfrm>
            <a:off x="3474407" y="6248798"/>
            <a:ext cx="7409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Платформа результатів проєктів: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https://ec.europa.eu/programmes/erasmus-plus/projects/#search/project/</a:t>
            </a: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19D191E7-463C-68D4-D7CF-01424E7507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141164"/>
              </p:ext>
            </p:extLst>
          </p:nvPr>
        </p:nvGraphicFramePr>
        <p:xfrm>
          <a:off x="429763" y="1328902"/>
          <a:ext cx="9134170" cy="491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8128">
                  <a:extLst>
                    <a:ext uri="{9D8B030D-6E8A-4147-A177-3AD203B41FA5}">
                      <a16:colId xmlns:a16="http://schemas.microsoft.com/office/drawing/2014/main" val="2237192583"/>
                    </a:ext>
                  </a:extLst>
                </a:gridCol>
                <a:gridCol w="2598128">
                  <a:extLst>
                    <a:ext uri="{9D8B030D-6E8A-4147-A177-3AD203B41FA5}">
                      <a16:colId xmlns:a16="http://schemas.microsoft.com/office/drawing/2014/main" val="1164572004"/>
                    </a:ext>
                  </a:extLst>
                </a:gridCol>
                <a:gridCol w="3937914">
                  <a:extLst>
                    <a:ext uri="{9D8B030D-6E8A-4147-A177-3AD203B41FA5}">
                      <a16:colId xmlns:a16="http://schemas.microsoft.com/office/drawing/2014/main" val="3800008455"/>
                    </a:ext>
                  </a:extLst>
                </a:gridCol>
              </a:tblGrid>
              <a:tr h="1972367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kern="100" dirty="0">
                          <a:effectLst/>
                        </a:rPr>
                        <a:t>Рівень інтегрованості</a:t>
                      </a:r>
                      <a:endParaRPr lang="uk-U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en-US" sz="1800" kern="100" noProof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i="0" kern="100" noProof="0" dirty="0">
                          <a:solidFill>
                            <a:schemeClr val="tx1"/>
                          </a:solidFill>
                          <a:effectLst/>
                        </a:rPr>
                        <a:t>(1) Track in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i="0" kern="100" noProof="0" dirty="0">
                          <a:solidFill>
                            <a:schemeClr val="tx1"/>
                          </a:solidFill>
                          <a:effectLst/>
                        </a:rPr>
                        <a:t>an existing </a:t>
                      </a:r>
                      <a:endParaRPr lang="uk-UA" sz="1800" b="1" i="0" kern="100" noProof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i="0" kern="100" noProof="0" dirty="0">
                          <a:solidFill>
                            <a:schemeClr val="tx1"/>
                          </a:solidFill>
                          <a:effectLst/>
                        </a:rPr>
                        <a:t>study </a:t>
                      </a:r>
                      <a:r>
                        <a:rPr lang="en-US" sz="1800" b="1" i="0" kern="100" noProof="0" dirty="0" err="1">
                          <a:solidFill>
                            <a:schemeClr val="tx1"/>
                          </a:solidFill>
                          <a:effectLst/>
                        </a:rPr>
                        <a:t>programme</a:t>
                      </a:r>
                      <a:endParaRPr lang="uk-UA" sz="1800" b="1" i="0" kern="100" noProof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dirty="0"/>
                        <a:t>Typically for double/multiple degree</a:t>
                      </a:r>
                      <a:endParaRPr lang="en-US" sz="1800" b="1" i="0" kern="1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endParaRPr lang="uk-UA" sz="1800" kern="100" noProof="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endParaRPr lang="uk-UA" sz="1800" kern="100" noProof="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800" kern="100" noProof="0" dirty="0" err="1">
                          <a:effectLst/>
                        </a:rPr>
                        <a:t>Ключові</a:t>
                      </a:r>
                      <a:r>
                        <a:rPr lang="en-US" sz="1800" kern="100" noProof="0" dirty="0">
                          <a:effectLst/>
                        </a:rPr>
                        <a:t> </a:t>
                      </a:r>
                      <a:r>
                        <a:rPr lang="en-US" sz="1800" kern="100" noProof="0" dirty="0" err="1">
                          <a:effectLst/>
                        </a:rPr>
                        <a:t>елементи</a:t>
                      </a:r>
                      <a:endParaRPr lang="en-US" sz="1800" kern="100" noProof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en-US" sz="1800" kern="100" noProof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en-US" sz="1800" kern="100" noProof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r>
                        <a:rPr lang="en-US" sz="1800" kern="100" noProof="0" dirty="0">
                          <a:effectLst/>
                        </a:rPr>
                        <a:t>Jointly developed curriculum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r>
                        <a:rPr lang="en-US" sz="1800" kern="100" noProof="0" dirty="0">
                          <a:effectLst/>
                        </a:rPr>
                        <a:t>Joint selection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r>
                        <a:rPr lang="en-US" sz="1800" kern="100" noProof="0" dirty="0">
                          <a:effectLst/>
                        </a:rPr>
                        <a:t>Mandatory mobility period at a partner institution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en-US" sz="1800" kern="100" noProof="0" dirty="0">
                          <a:effectLst/>
                        </a:rPr>
                        <a:t>Automatic recognition Joint/Double/Multiple Degree</a:t>
                      </a:r>
                      <a:endParaRPr lang="en-US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4433563"/>
                  </a:ext>
                </a:extLst>
              </a:tr>
              <a:tr h="98231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en-US" sz="1800" kern="100" noProof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kern="100" noProof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Joint </a:t>
                      </a:r>
                      <a:r>
                        <a:rPr lang="en-US" sz="1800" b="1" kern="100" noProof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Programme</a:t>
                      </a:r>
                      <a:endParaRPr lang="en-US" sz="1800" b="1" kern="100" noProof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kern="100" noProof="0" dirty="0">
                          <a:effectLst/>
                        </a:rPr>
                        <a:t> </a:t>
                      </a:r>
                      <a:endParaRPr lang="en-US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662147"/>
                  </a:ext>
                </a:extLst>
              </a:tr>
              <a:tr h="196521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en-US" sz="1800" kern="100" noProof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kern="100" noProof="0" dirty="0">
                          <a:effectLst/>
                        </a:rPr>
                        <a:t>(2) Stand-alone </a:t>
                      </a:r>
                      <a:endParaRPr lang="uk-UA" sz="1800" b="1" kern="100" noProof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800" b="1" kern="100" noProof="0" dirty="0">
                          <a:effectLst/>
                        </a:rPr>
                        <a:t>study </a:t>
                      </a:r>
                      <a:r>
                        <a:rPr lang="en-US" sz="1800" b="1" kern="100" noProof="0" dirty="0" err="1">
                          <a:effectLst/>
                        </a:rPr>
                        <a:t>programme</a:t>
                      </a:r>
                      <a:endParaRPr lang="uk-UA" sz="1800" b="1" kern="100" noProof="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pl-P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Typically for </a:t>
                      </a:r>
                      <a:endParaRPr lang="uk-U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pl-P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Joint Degree </a:t>
                      </a:r>
                      <a:endParaRPr lang="en-US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07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17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409C-8DA5-474F-A027-AE9AA92D5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CC4E18B-479C-E32F-3F89-E3CD17D5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15" y="209550"/>
            <a:ext cx="9318318" cy="102249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Регіональний ТАМ семінар «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Developing and Implementing Joint Master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 Degree Programmes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Challenges and Prospectives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endParaRPr lang="uk-UA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id="{528C3645-FD61-6455-BDB4-F7EB0A63CAA2}"/>
              </a:ext>
            </a:extLst>
          </p:cNvPr>
          <p:cNvSpPr/>
          <p:nvPr/>
        </p:nvSpPr>
        <p:spPr>
          <a:xfrm>
            <a:off x="245615" y="1428272"/>
            <a:ext cx="10728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Case 1: Arqus Joint Programme European Studies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  <a:hlinkClick r:id="rId3"/>
              </a:rPr>
              <a:t>https://static.uni-graz.at/fileadmin/projekte/jointdegree/Pelp/AJP_ES_Info_all_2024.pdf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4 entrance universities (Graz, Granada, Leipzig, Vilnius)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application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via an online platform and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selection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process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Degree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based on 30 ECTS joint virtual components and parallel enrolment at all partners –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stand alone programme </a:t>
            </a:r>
            <a:endParaRPr lang="uk-UA" sz="2000" b="1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1-2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mobility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options, funding via the Erasmus mobility scheme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Jointly organized summer programme (optional)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Centralized coordination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at Uni Leipzig (admission, degree awarding)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Decentralised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tuition fee policy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Implemented at partner universities incl. European Approach Accreditation</a:t>
            </a:r>
            <a:endParaRPr lang="en-GB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7E9D472-2E12-C114-41DF-9D35945D69AD}"/>
              </a:ext>
            </a:extLst>
          </p:cNvPr>
          <p:cNvSpPr/>
          <p:nvPr/>
        </p:nvSpPr>
        <p:spPr>
          <a:xfrm>
            <a:off x="3474407" y="6248798"/>
            <a:ext cx="7409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Платформа результатів проєктів: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  <a:hlinkClick r:id="rId4"/>
              </a:rPr>
              <a:t>https://ec.europa.eu/programmes/erasmus-plus/projects/#search/project/</a:t>
            </a: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836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3847F-10DE-3417-0B49-9E12F14E0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2035696-06AC-34C5-7819-B49B26EF7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15" y="209550"/>
            <a:ext cx="9318318" cy="1022490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Регіональний ТАМ семінар «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Developing and Implementing Joint Master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 Degree Programmes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Challenges and Prospectives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endParaRPr lang="uk-UA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id="{5B9C69EB-157C-C55A-8B89-2EE4316B209A}"/>
              </a:ext>
            </a:extLst>
          </p:cNvPr>
          <p:cNvSpPr/>
          <p:nvPr/>
        </p:nvSpPr>
        <p:spPr>
          <a:xfrm>
            <a:off x="245615" y="1656872"/>
            <a:ext cx="109653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Case 2: Joint International Master in Sustainable Development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  <a:hlinkClick r:id="rId3"/>
              </a:rPr>
              <a:t>https://www.jointdegree.eu/de/joint-international-master-in-sustainabledevelopment/modules-tracks/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3 entrance universities (Graz, Leipzig, Ca’ Foscari University Venice)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3 mobility universities (Utrecht, Basel, </a:t>
            </a:r>
            <a:r>
              <a:rPr lang="pl-PL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Hiroshima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)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application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via an online platform and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selection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process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</a:t>
            </a:r>
            <a:r>
              <a:rPr lang="uk-UA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Double Degree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options,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Joint Degree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with </a:t>
            </a:r>
            <a:r>
              <a:rPr lang="pl-PL" sz="2000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Hiroshima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,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National Degrees </a:t>
            </a:r>
            <a:endParaRPr lang="uk-UA" sz="2000" b="1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Mandatory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mobility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in semester 2, funding via the Erasmus mobility scheme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Optional additional mobility options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General coordination 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at Uni Graz,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decentralized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admission and degree awarding process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Decentralised</a:t>
            </a: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tuition fee policy </a:t>
            </a:r>
            <a:endParaRPr lang="uk-UA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Implemented at partner universities </a:t>
            </a:r>
            <a:endParaRPr lang="en-GB" sz="2000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0D02FB-3612-0200-9045-772195951888}"/>
              </a:ext>
            </a:extLst>
          </p:cNvPr>
          <p:cNvSpPr/>
          <p:nvPr/>
        </p:nvSpPr>
        <p:spPr>
          <a:xfrm>
            <a:off x="3474407" y="6248798"/>
            <a:ext cx="7409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Платформа результатів проєктів: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  <a:hlinkClick r:id="rId4"/>
              </a:rPr>
              <a:t>https://ec.europa.eu/programmes/erasmus-plus/projects/#search/project/</a:t>
            </a: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altLang="uk-U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19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>
            <a:extLst>
              <a:ext uri="{FF2B5EF4-FFF2-40B4-BE49-F238E27FC236}">
                <a16:creationId xmlns:a16="http://schemas.microsoft.com/office/drawing/2014/main" id="{EC539CA1-1863-4C60-A0F6-95B196D0C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33675"/>
            <a:ext cx="8317282" cy="177165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Quality Assurance of Joint Programmes in the EHEA</a:t>
            </a: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ЗАБЕЗПЕЧЕННЯ ЯКОСТІ СПІЛЬНИХ ПРОГРАМ В ЄПВО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2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EB8E6-518F-B19F-0C63-58DE53EB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32B9D03-8600-813F-CFB3-9D866346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07" y="189677"/>
            <a:ext cx="9308793" cy="725545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Quality Assurance of Joint Programmes in the EHEA</a:t>
            </a:r>
            <a:endParaRPr lang="uk-UA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Місце для вмісту 2">
            <a:extLst>
              <a:ext uri="{FF2B5EF4-FFF2-40B4-BE49-F238E27FC236}">
                <a16:creationId xmlns:a16="http://schemas.microsoft.com/office/drawing/2014/main" id="{B5B9F77F-95FE-1043-AADA-48CCA611B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07" y="1579758"/>
            <a:ext cx="9928172" cy="4354317"/>
          </a:xfrm>
        </p:spPr>
        <p:txBody>
          <a:bodyPr>
            <a:noAutofit/>
          </a:bodyPr>
          <a:lstStyle/>
          <a:p>
            <a:pPr algn="l">
              <a:spcAft>
                <a:spcPts val="375"/>
              </a:spcAft>
            </a:pPr>
            <a:r>
              <a:rPr lang="en-US" sz="2400" b="0" i="0" u="sng" dirty="0">
                <a:solidFill>
                  <a:srgbClr val="0083B3"/>
                </a:solidFill>
                <a:effectLst/>
                <a:hlinkClick r:id="rId2"/>
              </a:rPr>
              <a:t>European Approach for Quality Assurance of Joint Programmes</a:t>
            </a:r>
            <a:r>
              <a:rPr lang="en-US" sz="2400" b="0" i="0" dirty="0">
                <a:solidFill>
                  <a:srgbClr val="6B6B6B"/>
                </a:solidFill>
                <a:effectLst/>
              </a:rPr>
              <a:t> 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(EQAR, The European Quality Assurance Register for Higher Education)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, </a:t>
            </a:r>
            <a:r>
              <a:rPr lang="uk-UA" sz="2400" i="1" dirty="0">
                <a:solidFill>
                  <a:srgbClr val="002060"/>
                </a:solidFill>
                <a:cs typeface="Arial" panose="020B0604020202020204" pitchFamily="34" charset="0"/>
              </a:rPr>
              <a:t>2015</a:t>
            </a:r>
            <a:endParaRPr lang="en-US" sz="2400" i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l">
              <a:spcAft>
                <a:spcPts val="375"/>
              </a:spcAft>
            </a:pPr>
            <a:r>
              <a:rPr lang="en-US" sz="2400" b="0" i="0" u="sng" dirty="0">
                <a:solidFill>
                  <a:srgbClr val="0083B3"/>
                </a:solidFill>
                <a:effectLst/>
                <a:hlinkClick r:id="rId3"/>
              </a:rPr>
              <a:t>European Approach Online Toolkit</a:t>
            </a:r>
            <a:r>
              <a:rPr lang="en-US" sz="2400" b="0" i="0" dirty="0">
                <a:solidFill>
                  <a:srgbClr val="6B6B6B"/>
                </a:solidFill>
                <a:effectLst/>
              </a:rPr>
              <a:t> 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- guide for those wanting to use the EA</a:t>
            </a:r>
          </a:p>
          <a:p>
            <a:pPr algn="l">
              <a:spcAft>
                <a:spcPts val="375"/>
              </a:spcAft>
            </a:pPr>
            <a:r>
              <a:rPr lang="en-US" sz="2400" b="0" i="0" u="sng" dirty="0">
                <a:solidFill>
                  <a:srgbClr val="0083B3"/>
                </a:solidFill>
                <a:effectLst/>
                <a:hlinkClick r:id="rId4"/>
              </a:rPr>
              <a:t>Recommendation on the Recognition of Joint Degrees and Explanatory Memorandum</a:t>
            </a:r>
            <a:r>
              <a:rPr lang="en-US" sz="2400" b="0" i="0" dirty="0">
                <a:solidFill>
                  <a:srgbClr val="6B6B6B"/>
                </a:solidFill>
                <a:effectLst/>
              </a:rPr>
              <a:t>, </a:t>
            </a:r>
            <a:r>
              <a:rPr lang="en-US" sz="2400" i="1" dirty="0">
                <a:solidFill>
                  <a:srgbClr val="002060"/>
                </a:solidFill>
                <a:cs typeface="Arial" panose="020B0604020202020204" pitchFamily="34" charset="0"/>
              </a:rPr>
              <a:t>June 2004, revised February 2016 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(Documents adopted by the Lisbon Recognition Convention Committee</a:t>
            </a:r>
            <a:endParaRPr lang="uk-UA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l">
              <a:spcAft>
                <a:spcPts val="375"/>
              </a:spcAft>
            </a:pP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Understanding EA 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  <a:hlinkClick r:id="rId5"/>
              </a:rPr>
              <a:t>https://impea.eu/1-eligibility/</a:t>
            </a:r>
            <a:r>
              <a:rPr lang="uk-UA" sz="240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 (</a:t>
            </a:r>
            <a:r>
              <a:rPr lang="en-US" sz="2400" i="1" dirty="0">
                <a:solidFill>
                  <a:srgbClr val="002060"/>
                </a:solidFill>
                <a:cs typeface="Arial" panose="020B0604020202020204" pitchFamily="34" charset="0"/>
              </a:rPr>
              <a:t>2020</a:t>
            </a:r>
            <a:r>
              <a:rPr lang="en-US" sz="2400" dirty="0">
                <a:solidFill>
                  <a:srgbClr val="002060"/>
                </a:solidFill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9826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9450B3C-7390-4CB7-BCF9-61F333692D42}"/>
              </a:ext>
            </a:extLst>
          </p:cNvPr>
          <p:cNvSpPr txBox="1">
            <a:spLocks/>
          </p:cNvSpPr>
          <p:nvPr/>
        </p:nvSpPr>
        <p:spPr>
          <a:xfrm>
            <a:off x="137160" y="392436"/>
            <a:ext cx="8229601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Internal and external accreditation approaches 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uk-U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Місце для вмісту 2">
            <a:extLst>
              <a:ext uri="{FF2B5EF4-FFF2-40B4-BE49-F238E27FC236}">
                <a16:creationId xmlns:a16="http://schemas.microsoft.com/office/drawing/2014/main" id="{7248C9D3-B88F-4484-9EF4-D8A7E56744D5}"/>
              </a:ext>
            </a:extLst>
          </p:cNvPr>
          <p:cNvSpPr txBox="1">
            <a:spLocks/>
          </p:cNvSpPr>
          <p:nvPr/>
        </p:nvSpPr>
        <p:spPr>
          <a:xfrm>
            <a:off x="295275" y="1395868"/>
            <a:ext cx="10810875" cy="485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POSSIBLE TYPES OF APPROVAL &amp; ACCREDITATION </a:t>
            </a:r>
            <a:endParaRPr lang="uk-UA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Only internal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if institution is self-accrediting</a:t>
            </a:r>
            <a:endParaRPr lang="uk-UA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180975" indent="-180975" algn="l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Internal + external in all partner universities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if each has to carry out separate process  </a:t>
            </a:r>
            <a:endParaRPr lang="uk-UA" dirty="0">
              <a:solidFill>
                <a:srgbClr val="00206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180975" indent="-180975" algn="l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• Internal + </a:t>
            </a:r>
            <a:r>
              <a:rPr lang="en-US" i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single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external for all partner universities </a:t>
            </a:r>
            <a:r>
              <a:rPr lang="uk-UA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– 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if all (or almost all) partners are valid for European Approach accreditation</a:t>
            </a:r>
            <a:endParaRPr lang="ru-RU" dirty="0">
              <a:solidFill>
                <a:srgbClr val="2F549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2881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5A31B-DAED-4839-9336-E6DAB425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112295"/>
            <a:ext cx="10515600" cy="917410"/>
          </a:xfrm>
        </p:spPr>
        <p:txBody>
          <a:bodyPr>
            <a:normAutofit/>
          </a:bodyPr>
          <a:lstStyle/>
          <a:p>
            <a:r>
              <a:rPr lang="uk-UA" sz="48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087" y="1402915"/>
            <a:ext cx="10823713" cy="46256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400" dirty="0">
                <a:solidFill>
                  <a:srgbClr val="002060"/>
                </a:solidFill>
              </a:rPr>
              <a:t>BENEFITS 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Single evaluation report (prepared together with partners) 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Single expert site-visit for the whole </a:t>
            </a:r>
            <a:r>
              <a:rPr lang="en-US" sz="2400" dirty="0" err="1">
                <a:solidFill>
                  <a:srgbClr val="002060"/>
                </a:solidFill>
              </a:rPr>
              <a:t>programme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Easier joint </a:t>
            </a:r>
            <a:r>
              <a:rPr lang="en-US" sz="2400" dirty="0" err="1">
                <a:solidFill>
                  <a:srgbClr val="002060"/>
                </a:solidFill>
              </a:rPr>
              <a:t>programmes</a:t>
            </a:r>
            <a:r>
              <a:rPr lang="en-US" sz="2400" dirty="0">
                <a:solidFill>
                  <a:srgbClr val="002060"/>
                </a:solidFill>
              </a:rPr>
              <a:t> development process (without additional national evaluation processes)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Approval from ALL EQAR-registered QA agencies (exceptions are possible)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450B3C-7390-4CB7-BCF9-61F333692D42}"/>
              </a:ext>
            </a:extLst>
          </p:cNvPr>
          <p:cNvSpPr txBox="1">
            <a:spLocks/>
          </p:cNvSpPr>
          <p:nvPr/>
        </p:nvSpPr>
        <p:spPr>
          <a:xfrm>
            <a:off x="149087" y="277606"/>
            <a:ext cx="8362951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European Approach for Quality Assurance of Joint Programmes</a:t>
            </a:r>
            <a:endParaRPr lang="uk-U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638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FB7E7-A662-BAA1-6186-44DBAD5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ED16C-E404-7E81-ABB3-21AACDFA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112295"/>
            <a:ext cx="10515600" cy="917410"/>
          </a:xfrm>
        </p:spPr>
        <p:txBody>
          <a:bodyPr>
            <a:normAutofit/>
          </a:bodyPr>
          <a:lstStyle/>
          <a:p>
            <a:r>
              <a:rPr lang="uk-UA" sz="48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79BDA-4673-8E70-F808-074FA26C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7" y="1402915"/>
            <a:ext cx="11951055" cy="4625616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400" dirty="0">
                <a:solidFill>
                  <a:srgbClr val="002060"/>
                </a:solidFill>
              </a:rPr>
              <a:t>EUROPEAN APPROACH STANDARDS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Eligibility: </a:t>
            </a:r>
            <a:r>
              <a:rPr lang="en-US" sz="2400" i="1" dirty="0">
                <a:solidFill>
                  <a:srgbClr val="002060"/>
                </a:solidFill>
              </a:rPr>
              <a:t>Status; Joint design and delivery; Cooperation Agreement</a:t>
            </a:r>
            <a:endParaRPr lang="uk-UA" sz="2400" i="1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Learning Outcomes: </a:t>
            </a:r>
            <a:r>
              <a:rPr lang="en-US" sz="2400" i="1" dirty="0">
                <a:solidFill>
                  <a:srgbClr val="002060"/>
                </a:solidFill>
              </a:rPr>
              <a:t>Level [ESG 1.2]; Disciplinary field; Achievement [ESG 1.2]; Regulated Professions</a:t>
            </a:r>
            <a:endParaRPr lang="uk-UA" sz="2400" i="1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Study </a:t>
            </a:r>
            <a:r>
              <a:rPr lang="en-US" sz="2400" dirty="0" err="1">
                <a:solidFill>
                  <a:srgbClr val="002060"/>
                </a:solidFill>
              </a:rPr>
              <a:t>Programme</a:t>
            </a:r>
            <a:r>
              <a:rPr lang="en-US" sz="2400" dirty="0">
                <a:solidFill>
                  <a:srgbClr val="002060"/>
                </a:solidFill>
              </a:rPr>
              <a:t> [ESG 1.2]: </a:t>
            </a:r>
            <a:r>
              <a:rPr lang="en-US" sz="2400" i="1" dirty="0">
                <a:solidFill>
                  <a:srgbClr val="002060"/>
                </a:solidFill>
              </a:rPr>
              <a:t>Curriculum; Credits; Workload </a:t>
            </a:r>
            <a:endParaRPr lang="uk-UA" sz="2400" i="1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Admission and Recognition [ESG 1.4]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Learning, Teaching and Assessment [ESG 1.3]: </a:t>
            </a:r>
            <a:r>
              <a:rPr lang="en-US" sz="2400" i="1" dirty="0">
                <a:solidFill>
                  <a:srgbClr val="002060"/>
                </a:solidFill>
              </a:rPr>
              <a:t>Learning and teaching; Assessment of students </a:t>
            </a:r>
            <a:endParaRPr lang="uk-UA" sz="2400" i="1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Student Support [ESG 1.6]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Resources [ESG 1.5 &amp; 1.6]: </a:t>
            </a:r>
            <a:r>
              <a:rPr lang="en-US" sz="2400" i="1" dirty="0">
                <a:solidFill>
                  <a:srgbClr val="002060"/>
                </a:solidFill>
              </a:rPr>
              <a:t>Staff; Facilities</a:t>
            </a:r>
            <a:endParaRPr lang="uk-UA" sz="2400" i="1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Transparency and Documentation [ESG 1.8]</a:t>
            </a:r>
            <a:endParaRPr lang="uk-UA" sz="2400" dirty="0">
              <a:solidFill>
                <a:srgbClr val="002060"/>
              </a:solidFill>
            </a:endParaRPr>
          </a:p>
          <a:p>
            <a:pPr marL="457200" indent="-457200" algn="just">
              <a:lnSpc>
                <a:spcPct val="110000"/>
              </a:lnSpc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Quality Assurance [ESG 1.1 &amp; part 1] 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E81176A-CE99-BC0B-F17D-577353E1AAA4}"/>
              </a:ext>
            </a:extLst>
          </p:cNvPr>
          <p:cNvSpPr txBox="1">
            <a:spLocks/>
          </p:cNvSpPr>
          <p:nvPr/>
        </p:nvSpPr>
        <p:spPr>
          <a:xfrm>
            <a:off x="149087" y="277606"/>
            <a:ext cx="8362951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European Approach for Quality Assurance of Joint Programmes</a:t>
            </a:r>
            <a:endParaRPr lang="uk-U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174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B8D89-DEC8-C12F-A3AC-70ACB1FE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691E6-0C7C-9EBE-3A2F-7FF27ADE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112295"/>
            <a:ext cx="10515600" cy="917410"/>
          </a:xfrm>
        </p:spPr>
        <p:txBody>
          <a:bodyPr>
            <a:normAutofit/>
          </a:bodyPr>
          <a:lstStyle/>
          <a:p>
            <a:r>
              <a:rPr lang="uk-UA" sz="48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FC2CE-2591-C694-C11B-D1740615F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7" y="1536265"/>
            <a:ext cx="10976112" cy="399776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200" b="1" i="1" u="sng" dirty="0">
                <a:solidFill>
                  <a:srgbClr val="002060"/>
                </a:solidFill>
              </a:rPr>
              <a:t>Example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2200" b="1" dirty="0">
                <a:solidFill>
                  <a:srgbClr val="002060"/>
                </a:solidFill>
              </a:rPr>
              <a:t>Taras Shevchenko National University</a:t>
            </a:r>
            <a:r>
              <a:rPr lang="en-US" sz="2200" b="1" dirty="0">
                <a:solidFill>
                  <a:srgbClr val="002060"/>
                </a:solidFill>
              </a:rPr>
              <a:t> of</a:t>
            </a:r>
            <a:r>
              <a:rPr lang="pl-PL" sz="2200" b="1" dirty="0">
                <a:solidFill>
                  <a:srgbClr val="002060"/>
                </a:solidFill>
              </a:rPr>
              <a:t> Kyiv</a:t>
            </a:r>
            <a:endParaRPr lang="en-US" sz="2200" b="1" dirty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l-PL" sz="2200" dirty="0">
                <a:solidFill>
                  <a:srgbClr val="002060"/>
                </a:solidFill>
              </a:rPr>
              <a:t>Business Administration and Consultancy (language - English/Ukrainian) with the possibility of </a:t>
            </a:r>
            <a:r>
              <a:rPr lang="en-US" sz="2200" b="1" dirty="0">
                <a:solidFill>
                  <a:srgbClr val="002060"/>
                </a:solidFill>
              </a:rPr>
              <a:t>D</a:t>
            </a:r>
            <a:r>
              <a:rPr lang="pl-PL" sz="2200" b="1" dirty="0">
                <a:solidFill>
                  <a:srgbClr val="002060"/>
                </a:solidFill>
              </a:rPr>
              <a:t>ouble</a:t>
            </a:r>
            <a:r>
              <a:rPr lang="pl-PL" sz="2200" dirty="0">
                <a:solidFill>
                  <a:srgbClr val="002060"/>
                </a:solidFill>
              </a:rPr>
              <a:t> </a:t>
            </a:r>
            <a:r>
              <a:rPr lang="en-US" sz="2200" dirty="0">
                <a:solidFill>
                  <a:srgbClr val="002060"/>
                </a:solidFill>
              </a:rPr>
              <a:t>D</a:t>
            </a:r>
            <a:r>
              <a:rPr lang="pl-PL" sz="2200" dirty="0">
                <a:solidFill>
                  <a:srgbClr val="002060"/>
                </a:solidFill>
              </a:rPr>
              <a:t>egree with the University of Macerata, Italy (Global Politics and International Relations, Curriculum International Politics and Economic Relations) </a:t>
            </a:r>
            <a:r>
              <a:rPr lang="en-US" sz="2200" i="1" dirty="0">
                <a:solidFill>
                  <a:srgbClr val="002060"/>
                </a:solidFill>
              </a:rPr>
              <a:t>(</a:t>
            </a:r>
            <a:r>
              <a:rPr lang="pl-PL" sz="2200" i="1" dirty="0">
                <a:solidFill>
                  <a:srgbClr val="002060"/>
                </a:solidFill>
              </a:rPr>
              <a:t>Exemplary accreditation</a:t>
            </a:r>
            <a:r>
              <a:rPr lang="en-US" sz="2200" i="1" dirty="0">
                <a:solidFill>
                  <a:srgbClr val="002060"/>
                </a:solidFill>
              </a:rPr>
              <a:t>)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l-PL" sz="2200" dirty="0">
                <a:solidFill>
                  <a:srgbClr val="002060"/>
                </a:solidFill>
              </a:rPr>
              <a:t>Gender Studies (</a:t>
            </a:r>
            <a:r>
              <a:rPr lang="pl-PL" sz="2200" b="1" dirty="0">
                <a:solidFill>
                  <a:srgbClr val="002060"/>
                </a:solidFill>
              </a:rPr>
              <a:t>Double</a:t>
            </a:r>
            <a:r>
              <a:rPr lang="pl-PL" sz="2200" dirty="0">
                <a:solidFill>
                  <a:srgbClr val="002060"/>
                </a:solidFill>
              </a:rPr>
              <a:t> Diploma Programme with Lund University, Sweden) </a:t>
            </a:r>
            <a:endParaRPr lang="en-US" sz="2200" dirty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l-PL" sz="2200" dirty="0">
                <a:solidFill>
                  <a:srgbClr val="002060"/>
                </a:solidFill>
              </a:rPr>
              <a:t>Public Sector Finance (</a:t>
            </a:r>
            <a:r>
              <a:rPr lang="pl-PL" sz="2200" b="1" dirty="0">
                <a:solidFill>
                  <a:srgbClr val="002060"/>
                </a:solidFill>
              </a:rPr>
              <a:t>Double</a:t>
            </a:r>
            <a:r>
              <a:rPr lang="pl-PL" sz="2200" dirty="0">
                <a:solidFill>
                  <a:srgbClr val="002060"/>
                </a:solidFill>
              </a:rPr>
              <a:t> Diploma Programme with Nord University, Norway) </a:t>
            </a:r>
            <a:endParaRPr lang="en-US" sz="2200" dirty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l-PL" sz="2200" dirty="0">
                <a:solidFill>
                  <a:srgbClr val="002060"/>
                </a:solidFill>
              </a:rPr>
              <a:t>Ukrainian and European Legal Studies (</a:t>
            </a:r>
            <a:r>
              <a:rPr lang="pl-PL" sz="2200" b="1" dirty="0">
                <a:solidFill>
                  <a:srgbClr val="002060"/>
                </a:solidFill>
              </a:rPr>
              <a:t>Double</a:t>
            </a:r>
            <a:r>
              <a:rPr lang="pl-PL" sz="2200" dirty="0">
                <a:solidFill>
                  <a:srgbClr val="002060"/>
                </a:solidFill>
              </a:rPr>
              <a:t> Diploma Programme in Cooperation with Mykolas Romeris University (Vilnius, Lithuania) (English language) </a:t>
            </a:r>
            <a:endParaRPr lang="uk-UA" sz="2200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A1ADE7E-F58C-6C08-D417-9E3679216C82}"/>
              </a:ext>
            </a:extLst>
          </p:cNvPr>
          <p:cNvSpPr txBox="1">
            <a:spLocks/>
          </p:cNvSpPr>
          <p:nvPr/>
        </p:nvSpPr>
        <p:spPr>
          <a:xfrm>
            <a:off x="149087" y="277606"/>
            <a:ext cx="7956687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Accreditation of JP in Ukraine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(NAQA, Iryna Zolotariova)</a:t>
            </a:r>
            <a:endParaRPr lang="uk-U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086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F830-275A-F5D4-DC7C-EE66599FB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073B63C-F594-6A51-CBB7-D81D3E62A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7" y="1430120"/>
            <a:ext cx="10976112" cy="399776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uk-UA" sz="2200" b="1" dirty="0">
                <a:solidFill>
                  <a:srgbClr val="002060"/>
                </a:solidFill>
              </a:rPr>
              <a:t>ЄДЕБО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uk-UA" sz="2200" dirty="0">
                <a:solidFill>
                  <a:srgbClr val="002060"/>
                </a:solidFill>
              </a:rPr>
              <a:t>Внесення інформації про участь в програмах академічної мобільності до ЄДЕБО з грудня 2021 р.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uk-UA" sz="2200" dirty="0">
                <a:solidFill>
                  <a:srgbClr val="002060"/>
                </a:solidFill>
              </a:rPr>
              <a:t>При внесенні </a:t>
            </a:r>
            <a:r>
              <a:rPr lang="uk-UA" sz="2200" dirty="0" err="1">
                <a:solidFill>
                  <a:srgbClr val="002060"/>
                </a:solidFill>
              </a:rPr>
              <a:t>інфо</a:t>
            </a:r>
            <a:r>
              <a:rPr lang="uk-UA" sz="2200" dirty="0">
                <a:solidFill>
                  <a:srgbClr val="002060"/>
                </a:solidFill>
              </a:rPr>
              <a:t> по </a:t>
            </a:r>
            <a:r>
              <a:rPr lang="uk-UA" sz="2200" i="1" dirty="0">
                <a:solidFill>
                  <a:srgbClr val="002060"/>
                </a:solidFill>
              </a:rPr>
              <a:t>ступеневій</a:t>
            </a:r>
            <a:r>
              <a:rPr lang="uk-UA" sz="2200" dirty="0">
                <a:solidFill>
                  <a:srgbClr val="002060"/>
                </a:solidFill>
              </a:rPr>
              <a:t> мобільності студента можливість замовлення йому диплома блокується ЄДЕБО, оскільки необхідне було визнання академічних довідок, про що через жоден ресурс і канал зв'язку повідомлено не було, при цьому скасувати дії чи змінити вид мобільності (на кредитну) в системі неможливо.</a:t>
            </a:r>
          </a:p>
          <a:p>
            <a:pPr marL="26670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uk-UA" sz="2200" i="1" dirty="0">
                <a:solidFill>
                  <a:srgbClr val="002060"/>
                </a:solidFill>
              </a:rPr>
              <a:t>Приклад</a:t>
            </a:r>
            <a:r>
              <a:rPr lang="uk-UA" sz="2200" dirty="0">
                <a:solidFill>
                  <a:srgbClr val="002060"/>
                </a:solidFill>
              </a:rPr>
              <a:t>, проблема з заблокованим дипломом не вирішена протягом 1,5 року, за цей час студент вже отримав диплом французького університету.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uk-UA" sz="2200" dirty="0">
                <a:solidFill>
                  <a:srgbClr val="002060"/>
                </a:solidFill>
              </a:rPr>
              <a:t>Інформаційно-іміджевий центр МОН України не можуть допомогти, адже немає процедури прийняття рішень і дій в таких ситуаціях. ГП ІНФОРЕСУРС не вирішує проблему також.  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24FCE39-6D08-670D-230F-14ACC6F3ABB9}"/>
              </a:ext>
            </a:extLst>
          </p:cNvPr>
          <p:cNvSpPr txBox="1">
            <a:spLocks/>
          </p:cNvSpPr>
          <p:nvPr/>
        </p:nvSpPr>
        <p:spPr>
          <a:xfrm>
            <a:off x="149087" y="277606"/>
            <a:ext cx="7956687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Узгоджені  спільні освітні програми в Україні</a:t>
            </a:r>
            <a:endParaRPr lang="uk-U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7653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7C1C0-E374-6B4F-65B3-23F6A80F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D859CB6-451B-AEF3-78DD-36F11B789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3444"/>
            <a:ext cx="10153650" cy="496115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700" dirty="0">
                <a:solidFill>
                  <a:srgbClr val="002060"/>
                </a:solidFill>
              </a:rPr>
              <a:t>Постанова КМУ від 13 травня 2022 р. обмежує можливість участі у програмах академічної мобільності до 50 % від обсягу освітньої програми (для магістрів освітньо-професійної програми, 90 кредитів ЄКТС, це 45 кредитів ЄКТС, а за вимогам </a:t>
            </a:r>
            <a:r>
              <a:rPr lang="en-US" sz="1700" dirty="0">
                <a:solidFill>
                  <a:srgbClr val="002060"/>
                </a:solidFill>
              </a:rPr>
              <a:t>EM JM </a:t>
            </a:r>
            <a:r>
              <a:rPr lang="uk-UA" sz="1700" dirty="0">
                <a:solidFill>
                  <a:srgbClr val="002060"/>
                </a:solidFill>
              </a:rPr>
              <a:t>мінімум</a:t>
            </a:r>
            <a:r>
              <a:rPr lang="en-US" sz="1700" dirty="0">
                <a:solidFill>
                  <a:srgbClr val="002060"/>
                </a:solidFill>
              </a:rPr>
              <a:t> </a:t>
            </a:r>
            <a:r>
              <a:rPr lang="uk-UA" sz="1700" dirty="0">
                <a:solidFill>
                  <a:srgbClr val="002060"/>
                </a:solidFill>
              </a:rPr>
              <a:t>2 семестри = 60 кредитів ЄКТС).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uk-UA" sz="1700" dirty="0">
                <a:solidFill>
                  <a:srgbClr val="002060"/>
                </a:solidFill>
              </a:rPr>
              <a:t>Постанова КМУ від 2 квітня 2024 р. не дозволяє участь військовозобов'язаних студентів магістратури в міжнародній мобільності.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uk-UA" sz="1700" dirty="0">
                <a:solidFill>
                  <a:srgbClr val="002060"/>
                </a:solidFill>
              </a:rPr>
              <a:t>Потенційна проблема із студентами-іноземцями, які також будуть учасниками проекту </a:t>
            </a:r>
            <a:r>
              <a:rPr lang="en-US" sz="1700" dirty="0">
                <a:solidFill>
                  <a:srgbClr val="002060"/>
                </a:solidFill>
              </a:rPr>
              <a:t>EM JM</a:t>
            </a:r>
            <a:r>
              <a:rPr lang="uk-UA" sz="1700" dirty="0">
                <a:solidFill>
                  <a:srgbClr val="002060"/>
                </a:solidFill>
              </a:rPr>
              <a:t> і потенційно можуть приїхати до України на 1 семестр. Згідно з національним законодавством студенти-іноземці мають бути зараховані на навчання у магістратурі з початку освітньої програми, тобто виконати всі вступні вимоги. Але за проектом </a:t>
            </a:r>
            <a:r>
              <a:rPr lang="en-US" sz="1700" dirty="0">
                <a:solidFill>
                  <a:srgbClr val="002060"/>
                </a:solidFill>
              </a:rPr>
              <a:t>EM JM</a:t>
            </a:r>
            <a:r>
              <a:rPr lang="uk-UA" sz="1700" dirty="0">
                <a:solidFill>
                  <a:srgbClr val="002060"/>
                </a:solidFill>
              </a:rPr>
              <a:t> вони навчатимуться в Україні тільки 1  семестр, а інші – в інших зарубіжних університетах. Отже, не можливо організувати практику на підприємствах, написання і захист магістерської роботи тощо, але студенти мають виконати всі компоненти освітньої програми, щоб отримати диплом державного зразка в Україні.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sz="1700" dirty="0">
                <a:solidFill>
                  <a:srgbClr val="002060"/>
                </a:solidFill>
              </a:rPr>
              <a:t>EM JM</a:t>
            </a:r>
            <a:r>
              <a:rPr lang="uk-UA" sz="1700" dirty="0">
                <a:solidFill>
                  <a:srgbClr val="002060"/>
                </a:solidFill>
              </a:rPr>
              <a:t> програми відкриті для всіх студентів з усього світу. Отже, мають бути вироблені рекомендації щодо блокування потенційних учасників з країн-агресорів, якщо український університет є в консорціумі. Адже український ЗВО-партнер може отримати студента, який, наприклад, вступив на </a:t>
            </a:r>
            <a:r>
              <a:rPr lang="en-US" sz="1700" dirty="0">
                <a:solidFill>
                  <a:srgbClr val="002060"/>
                </a:solidFill>
              </a:rPr>
              <a:t>EM JM</a:t>
            </a:r>
            <a:r>
              <a:rPr lang="uk-UA" sz="1700" dirty="0">
                <a:solidFill>
                  <a:srgbClr val="002060"/>
                </a:solidFill>
              </a:rPr>
              <a:t> програму до університету Німеччини у статусі "біженця" з країни-агресора.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77CAECC-D681-1683-97C9-83D375A0FC82}"/>
              </a:ext>
            </a:extLst>
          </p:cNvPr>
          <p:cNvSpPr txBox="1">
            <a:spLocks/>
          </p:cNvSpPr>
          <p:nvPr/>
        </p:nvSpPr>
        <p:spPr>
          <a:xfrm>
            <a:off x="149087" y="277606"/>
            <a:ext cx="7956687" cy="5518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Узгоджені  спільні освітні програми в Україні</a:t>
            </a:r>
            <a:endParaRPr lang="uk-U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898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5BDDD-A696-4C61-AE3E-3F0A0A751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31" y="1239523"/>
            <a:ext cx="6059372" cy="1399142"/>
          </a:xfrm>
        </p:spPr>
        <p:txBody>
          <a:bodyPr>
            <a:noAutofit/>
          </a:bodyPr>
          <a:lstStyle/>
          <a:p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Бажаємо успіхів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Запрошуємо звертатися до команди </a:t>
            </a:r>
            <a:b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Національного Еразмус+ офісу в Україні </a:t>
            </a:r>
            <a:b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допомогою та консультаціями!</a:t>
            </a:r>
            <a:b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cs typeface="Arial" panose="020B0604020202020204" pitchFamily="34" charset="0"/>
              </a:rPr>
            </a:br>
            <a:endParaRPr lang="uk-UA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CB2BC04-0C7E-42DF-B466-FD1FB633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48" y="2267281"/>
            <a:ext cx="8949717" cy="3073705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Website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ERASMUSPLUS.ORG.UA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E-mail: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office@erasmusplus.org.ua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Facebook: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NEOinUkraine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Skype: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erasmusplus_ua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Тел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.: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+38 099 332 26 45 </a:t>
            </a:r>
            <a:r>
              <a:rPr kumimoji="0" lang="uk-U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(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Viber, WhatsApp, Telegra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m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факс: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+38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044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286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66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68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#ErasmusPlus #ErasmusUA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8" name="Picture 4" descr="logoili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092" y="6331024"/>
            <a:ext cx="915273" cy="52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DLNlogo_72x1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4348" y="6450938"/>
            <a:ext cx="287104" cy="39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617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6795</TotalTime>
  <Words>1967</Words>
  <Application>Microsoft Office PowerPoint</Application>
  <PresentationFormat>Широкий екран</PresentationFormat>
  <Paragraphs>151</Paragraphs>
  <Slides>17</Slides>
  <Notes>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Wingdings</vt:lpstr>
      <vt:lpstr>Тема Office</vt:lpstr>
      <vt:lpstr>3_Тема Office</vt:lpstr>
      <vt:lpstr>28 листопада 2024 р. Семінар «Розроблення та впровадження  спільних магістерських програм» (cluster &amp; follow up event)  Результати Регіонального ТАМ семінару «Developing and Implementing Joint Master’s Degree Programmes: Current Challenges and Prospectives» (25-26 квітня 2024 р.):  Erasmus Mundus Joint Masters та основні документи ЄПВО</vt:lpstr>
      <vt:lpstr>EMJM – main requirements </vt:lpstr>
      <vt:lpstr>Визначення (EQAR, Glossary)</vt:lpstr>
      <vt:lpstr>Joint Programmes from A to Z. A reference guide for practitioners</vt:lpstr>
      <vt:lpstr>Регіональний ТАМ семінар «Developing and Implementing Joint Master’s Degree Programmes: Current Challenges and Prospectives»</vt:lpstr>
      <vt:lpstr>Регіональний ТАМ семінар «Developing and Implementing Joint Master’s Degree Programmes: Current Challenges and Prospectives»</vt:lpstr>
      <vt:lpstr>Регіональний ТАМ семінар «Developing and Implementing Joint Master’s Degree Programmes: Current Challenges and Prospectives»</vt:lpstr>
      <vt:lpstr>Регіональний ТАМ семінар «Developing and Implementing Joint Master’s Degree Programmes: Current Challenges and Prospectives»</vt:lpstr>
      <vt:lpstr>Презентація PowerPoint</vt:lpstr>
      <vt:lpstr>Quality Assurance of Joint Programmes in the EHEA</vt:lpstr>
      <vt:lpstr>Презентація PowerPoint</vt:lpstr>
      <vt:lpstr> </vt:lpstr>
      <vt:lpstr> </vt:lpstr>
      <vt:lpstr> </vt:lpstr>
      <vt:lpstr>Презентація PowerPoint</vt:lpstr>
      <vt:lpstr>Презентація PowerPoint</vt:lpstr>
      <vt:lpstr>Бажаємо успіхів! Запрошуємо звертатися до команди  Національного Еразмус+ офісу в Україні  за допомогою та консультаціями!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Катерина Жданова</dc:creator>
  <cp:lastModifiedBy>Жанна Таланова</cp:lastModifiedBy>
  <cp:revision>535</cp:revision>
  <dcterms:created xsi:type="dcterms:W3CDTF">2021-05-14T08:36:40Z</dcterms:created>
  <dcterms:modified xsi:type="dcterms:W3CDTF">2024-12-03T08:27:05Z</dcterms:modified>
</cp:coreProperties>
</file>