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98" r:id="rId3"/>
    <p:sldId id="289" r:id="rId4"/>
    <p:sldId id="283" r:id="rId5"/>
    <p:sldId id="290" r:id="rId6"/>
    <p:sldId id="284" r:id="rId7"/>
    <p:sldId id="286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9" r:id="rId16"/>
  </p:sldIdLst>
  <p:sldSz cx="9144000" cy="5143500" type="screen16x9"/>
  <p:notesSz cx="6858000" cy="9144000"/>
  <p:embeddedFontLst>
    <p:embeddedFont>
      <p:font typeface="Londrina Solid" panose="020B0604020202020204" charset="0"/>
      <p:regular r:id="rId18"/>
    </p:embeddedFont>
    <p:embeddedFont>
      <p:font typeface="Montserrat" panose="00000500000000000000" pitchFamily="2" charset="0"/>
      <p:regular r:id="rId19"/>
      <p:bold r:id="rId20"/>
      <p:italic r:id="rId21"/>
      <p:boldItalic r:id="rId22"/>
    </p:embeddedFont>
    <p:embeddedFont>
      <p:font typeface="Montserrat Medium" panose="00000600000000000000" pitchFamily="2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916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pa1k6gFa7hblJ0A4WtGEZvj+g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01" autoAdjust="0"/>
  </p:normalViewPr>
  <p:slideViewPr>
    <p:cSldViewPr snapToGrid="0">
      <p:cViewPr varScale="1">
        <p:scale>
          <a:sx n="96" d="100"/>
          <a:sy n="96" d="100"/>
        </p:scale>
        <p:origin x="444" y="60"/>
      </p:cViewPr>
      <p:guideLst>
        <p:guide orient="horz" pos="1620"/>
        <p:guide pos="2880"/>
        <p:guide orient="horz" pos="29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5f96cb1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5f96cb17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E73A8A85-BD0F-D712-EEE7-75B4D837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5f96cb17e_0_0:notes">
            <a:extLst>
              <a:ext uri="{FF2B5EF4-FFF2-40B4-BE49-F238E27FC236}">
                <a16:creationId xmlns:a16="http://schemas.microsoft.com/office/drawing/2014/main" id="{3B631B06-4ECA-C140-F4B0-B05E49A81B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5f96cb17e_0_0:notes">
            <a:extLst>
              <a:ext uri="{FF2B5EF4-FFF2-40B4-BE49-F238E27FC236}">
                <a16:creationId xmlns:a16="http://schemas.microsoft.com/office/drawing/2014/main" id="{4A954F09-DC37-6743-EDDF-0CB8BCDFBF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10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B854-4F6C-E96B-A813-E030204D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CC981-4F75-DABD-67BA-73AE39CF4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A4C7A-3BB9-E3C9-8AD4-BC8118F44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315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Evolved vertically, horizontally and in scope</a:t>
            </a:r>
          </a:p>
        </p:txBody>
      </p:sp>
    </p:spTree>
    <p:extLst>
      <p:ext uri="{BB962C8B-B14F-4D97-AF65-F5344CB8AC3E}">
        <p14:creationId xmlns:p14="http://schemas.microsoft.com/office/powerpoint/2010/main" val="3131906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9C155-2556-8504-B828-202186736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297714-439A-7A09-9EBF-67C776351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F9CD4E-ABC0-CFD6-6EF3-5B77A43DB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Evolved vertically, horizontally and in scope</a:t>
            </a:r>
          </a:p>
        </p:txBody>
      </p:sp>
    </p:spTree>
    <p:extLst>
      <p:ext uri="{BB962C8B-B14F-4D97-AF65-F5344CB8AC3E}">
        <p14:creationId xmlns:p14="http://schemas.microsoft.com/office/powerpoint/2010/main" val="2657540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D6CFDCAD-DFB1-35D4-0287-F95B464AE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5f96cb17e_0_0:notes">
            <a:extLst>
              <a:ext uri="{FF2B5EF4-FFF2-40B4-BE49-F238E27FC236}">
                <a16:creationId xmlns:a16="http://schemas.microsoft.com/office/drawing/2014/main" id="{EE118F12-FF2F-B245-BE0C-12BD098C1B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5f96cb17e_0_0:notes">
            <a:extLst>
              <a:ext uri="{FF2B5EF4-FFF2-40B4-BE49-F238E27FC236}">
                <a16:creationId xmlns:a16="http://schemas.microsoft.com/office/drawing/2014/main" id="{D281801D-38B1-22CC-958E-AF3C7C8D26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20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noFill/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 txBox="1">
            <a:spLocks noGrp="1"/>
          </p:cNvSpPr>
          <p:nvPr>
            <p:ph type="ctrTitle"/>
          </p:nvPr>
        </p:nvSpPr>
        <p:spPr>
          <a:xfrm>
            <a:off x="395400" y="1775750"/>
            <a:ext cx="3679500" cy="17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"/>
              <a:buNone/>
              <a:defRPr sz="3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131383" y="2698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" name="Google Shape;1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5400" y="474400"/>
            <a:ext cx="1712069" cy="4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3"/>
          <p:cNvSpPr txBox="1">
            <a:spLocks noGrp="1"/>
          </p:cNvSpPr>
          <p:nvPr>
            <p:ph type="subTitle" idx="1"/>
          </p:nvPr>
        </p:nvSpPr>
        <p:spPr>
          <a:xfrm>
            <a:off x="395400" y="3989400"/>
            <a:ext cx="2478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Medium"/>
              <a:buNone/>
              <a:defRPr sz="1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255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1146800" y="2199475"/>
            <a:ext cx="6564300" cy="24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title"/>
          </p:nvPr>
        </p:nvSpPr>
        <p:spPr>
          <a:xfrm>
            <a:off x="770250" y="547725"/>
            <a:ext cx="5425800" cy="24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p.europa.eu/en/publication-detail/-/publication/4cce61a7-6736-11ea-b735-01aa75ed71a1/language-en" TargetMode="External"/><Relationship Id="rId2" Type="http://schemas.openxmlformats.org/officeDocument/2006/relationships/hyperlink" Target="https://www.iiep.unesco.org/en/articles/assessing-flexibility-higher-education-new-solution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37500" y="126650"/>
            <a:ext cx="8520600" cy="32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trend and practice of the building the student's individual educational trajectory </a:t>
            </a:r>
            <a:b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8200" b="1" dirty="0"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37500" y="3246250"/>
            <a:ext cx="8520600" cy="15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latin typeface="Open Sans"/>
                <a:ea typeface="Open Sans"/>
                <a:cs typeface="Open Sans"/>
                <a:sym typeface="Open Sans"/>
              </a:rPr>
              <a:t>Horia-</a:t>
            </a:r>
            <a:r>
              <a:rPr lang="ro-RO" sz="1600" i="1" dirty="0">
                <a:latin typeface="Open Sans"/>
                <a:ea typeface="Open Sans"/>
                <a:cs typeface="Open Sans"/>
                <a:sym typeface="Open Sans"/>
              </a:rPr>
              <a:t>Șerban Onița, TAM expert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i="1" dirty="0">
                <a:latin typeface="Open Sans"/>
                <a:ea typeface="Open Sans"/>
                <a:cs typeface="Open Sans"/>
                <a:sym typeface="Open Sans"/>
              </a:rPr>
              <a:t>19th of December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05D8B82C-7C80-0A81-6A8A-62E426E95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3A5F36FA-DE3D-E9E8-B7B4-0A6CDA08314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7500" y="126650"/>
            <a:ext cx="8520600" cy="32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8200" b="1" dirty="0"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3731C58D-BE96-2FDB-C33C-76529E54F1F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13583" y="1497448"/>
            <a:ext cx="3914430" cy="15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i="1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i="1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1" dirty="0">
                <a:latin typeface="Open Sans"/>
                <a:ea typeface="Open Sans"/>
                <a:cs typeface="Open Sans"/>
                <a:sym typeface="Open Sans"/>
              </a:rPr>
              <a:t>Go to Menti.com </a:t>
            </a:r>
            <a:r>
              <a:rPr lang="en-GB" sz="3200" b="1" i="1" dirty="0">
                <a:latin typeface="Open Sans"/>
                <a:ea typeface="Open Sans"/>
                <a:cs typeface="Open Sans"/>
                <a:sym typeface="Wingdings" panose="05000000000000000000" pitchFamily="2" charset="2"/>
              </a:rPr>
              <a:t>  1505 8677</a:t>
            </a:r>
            <a:endParaRPr lang="ro-RO" sz="3200" b="1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B27B0F1-65C7-84CB-7F5F-8483AD2AA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00" y="278294"/>
            <a:ext cx="3977309" cy="397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84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586D3-E90B-0724-1860-3881B10B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34F27-C5A9-41D2-647E-92740724B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Flexible learning – definition and rationale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098308-36CE-80A7-94BE-BC59104FE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3729544" cy="378463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chemeClr val="tx1"/>
                </a:solidFill>
              </a:rPr>
              <a:t>Flexible Learning =  learning process </a:t>
            </a:r>
            <a:r>
              <a:rPr lang="en-GB" sz="1400" b="1" dirty="0">
                <a:solidFill>
                  <a:schemeClr val="tx1"/>
                </a:solidFill>
              </a:rPr>
              <a:t>free from the constraints of time, place, and pace</a:t>
            </a:r>
            <a:r>
              <a:rPr lang="en-GB" sz="1400" dirty="0">
                <a:solidFill>
                  <a:schemeClr val="tx1"/>
                </a:solidFill>
              </a:rPr>
              <a:t>, where a learner can </a:t>
            </a:r>
            <a:r>
              <a:rPr lang="en-GB" sz="1400" b="1" dirty="0">
                <a:solidFill>
                  <a:schemeClr val="tx1"/>
                </a:solidFill>
              </a:rPr>
              <a:t>choose entry and exit points</a:t>
            </a:r>
            <a:r>
              <a:rPr lang="en-GB" sz="1400" dirty="0">
                <a:solidFill>
                  <a:schemeClr val="tx1"/>
                </a:solidFill>
              </a:rPr>
              <a:t>, learning </a:t>
            </a:r>
            <a:r>
              <a:rPr lang="en-GB" sz="1400" b="1" dirty="0">
                <a:solidFill>
                  <a:schemeClr val="tx1"/>
                </a:solidFill>
              </a:rPr>
              <a:t>activities, assessment </a:t>
            </a:r>
            <a:r>
              <a:rPr lang="en-GB" sz="1400" dirty="0">
                <a:solidFill>
                  <a:schemeClr val="tx1"/>
                </a:solidFill>
              </a:rPr>
              <a:t>modes, and educational </a:t>
            </a:r>
            <a:r>
              <a:rPr lang="en-GB" sz="1400" b="1" dirty="0">
                <a:solidFill>
                  <a:schemeClr val="tx1"/>
                </a:solidFill>
              </a:rPr>
              <a:t>resources </a:t>
            </a:r>
            <a:r>
              <a:rPr lang="en-GB" sz="1400" dirty="0">
                <a:solidFill>
                  <a:schemeClr val="tx1"/>
                </a:solidFill>
              </a:rPr>
              <a:t>(Naidu, 2017)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chemeClr val="tx1"/>
                </a:solidFill>
              </a:rPr>
              <a:t>Flexible Learning Pathways = Entry points and re-entry points at </a:t>
            </a:r>
            <a:r>
              <a:rPr lang="en-GB" sz="1400" b="1" dirty="0">
                <a:solidFill>
                  <a:schemeClr val="tx1"/>
                </a:solidFill>
              </a:rPr>
              <a:t>all ages and all educational levels ,</a:t>
            </a:r>
            <a:r>
              <a:rPr lang="en-GB" sz="1400" dirty="0">
                <a:solidFill>
                  <a:schemeClr val="tx1"/>
                </a:solidFill>
              </a:rPr>
              <a:t> strengthened links between </a:t>
            </a:r>
            <a:r>
              <a:rPr lang="en-GB" sz="1400" b="1" dirty="0">
                <a:solidFill>
                  <a:schemeClr val="tx1"/>
                </a:solidFill>
              </a:rPr>
              <a:t>formal and non-formal structures </a:t>
            </a:r>
            <a:r>
              <a:rPr lang="en-GB" sz="1400" dirty="0">
                <a:solidFill>
                  <a:schemeClr val="tx1"/>
                </a:solidFill>
              </a:rPr>
              <a:t>and </a:t>
            </a:r>
            <a:r>
              <a:rPr lang="en-GB" sz="1400" b="1" dirty="0">
                <a:solidFill>
                  <a:schemeClr val="tx1"/>
                </a:solidFill>
              </a:rPr>
              <a:t>recognition, validation and accreditation </a:t>
            </a:r>
            <a:r>
              <a:rPr lang="en-GB" sz="1400" dirty="0">
                <a:solidFill>
                  <a:schemeClr val="tx1"/>
                </a:solidFill>
              </a:rPr>
              <a:t>of the knowledge, skills and competencies acquired through non-formal and informal education (UNESCO, 2015)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3" name="Picture 2" descr="A screen shot of a diagram&#10;&#10;Description automatically generated">
            <a:extLst>
              <a:ext uri="{FF2B5EF4-FFF2-40B4-BE49-F238E27FC236}">
                <a16:creationId xmlns:a16="http://schemas.microsoft.com/office/drawing/2014/main" id="{490A73FD-DF68-D35B-B005-CFEA93C8D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599" y="775200"/>
            <a:ext cx="3905250" cy="408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2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213A-94DC-CAAB-3E53-2D67C29D3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Student-centred learning – underpinnings and drivers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5A5D2F4-5245-5B45-EE16-0D171EF94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817" y="775200"/>
            <a:ext cx="8328049" cy="3784633"/>
          </a:xfrm>
        </p:spPr>
        <p:txBody>
          <a:bodyPr/>
          <a:lstStyle/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Flexible learning pathways </a:t>
            </a:r>
            <a:r>
              <a:rPr lang="en-GB" sz="1200" dirty="0">
                <a:solidFill>
                  <a:schemeClr val="tx1"/>
                </a:solidFill>
              </a:rPr>
              <a:t>are part of a more complex, multi-layered </a:t>
            </a:r>
            <a:r>
              <a:rPr lang="en-GB" sz="1200" b="1" dirty="0">
                <a:solidFill>
                  <a:schemeClr val="tx1"/>
                </a:solidFill>
              </a:rPr>
              <a:t>paradigm: student-centred learning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dirty="0">
                <a:solidFill>
                  <a:schemeClr val="tx1"/>
                </a:solidFill>
              </a:rPr>
              <a:t>Student-centred learning includes a </a:t>
            </a:r>
            <a:r>
              <a:rPr lang="en-GB" sz="1200" b="1" dirty="0">
                <a:solidFill>
                  <a:schemeClr val="tx1"/>
                </a:solidFill>
              </a:rPr>
              <a:t>shift of pedagogy </a:t>
            </a:r>
            <a:r>
              <a:rPr lang="en-GB" sz="1200" dirty="0">
                <a:solidFill>
                  <a:schemeClr val="tx1"/>
                </a:solidFill>
              </a:rPr>
              <a:t>(first layer), </a:t>
            </a:r>
            <a:r>
              <a:rPr lang="en-GB" sz="1200" b="1" dirty="0">
                <a:solidFill>
                  <a:schemeClr val="tx1"/>
                </a:solidFill>
              </a:rPr>
              <a:t>learning environment </a:t>
            </a:r>
            <a:r>
              <a:rPr lang="en-GB" sz="1200" dirty="0">
                <a:solidFill>
                  <a:schemeClr val="tx1"/>
                </a:solidFill>
              </a:rPr>
              <a:t>(second layer) and </a:t>
            </a:r>
            <a:r>
              <a:rPr lang="en-GB" sz="1200" b="1" dirty="0">
                <a:solidFill>
                  <a:schemeClr val="tx1"/>
                </a:solidFill>
              </a:rPr>
              <a:t>institutional culture/approach </a:t>
            </a:r>
            <a:r>
              <a:rPr lang="en-GB" sz="1200" dirty="0">
                <a:solidFill>
                  <a:schemeClr val="tx1"/>
                </a:solidFill>
              </a:rPr>
              <a:t>(third layer), based on the distinctions proposed by </a:t>
            </a:r>
            <a:r>
              <a:rPr lang="en-GB" sz="1200" dirty="0" err="1">
                <a:solidFill>
                  <a:schemeClr val="tx1"/>
                </a:solidFill>
              </a:rPr>
              <a:t>Klemencic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GB" sz="1200" dirty="0">
                <a:solidFill>
                  <a:schemeClr val="tx1"/>
                </a:solidFill>
              </a:rPr>
              <a:t>it is not only policy-driven, but also politics-driven. 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dirty="0">
                <a:solidFill>
                  <a:schemeClr val="tx1"/>
                </a:solidFill>
              </a:rPr>
              <a:t>SCL has been derived from pedagogical sciences, with the gain of popularity of constructivism based on the learning </a:t>
            </a:r>
            <a:r>
              <a:rPr lang="en-GB" sz="1200" b="1" dirty="0">
                <a:solidFill>
                  <a:schemeClr val="tx1"/>
                </a:solidFill>
              </a:rPr>
              <a:t>theories of Piaget</a:t>
            </a:r>
            <a:r>
              <a:rPr lang="en-GB" sz="12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solidFill>
                <a:schemeClr val="tx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The </a:t>
            </a:r>
            <a:r>
              <a:rPr lang="en-GB" sz="1200" b="1" dirty="0">
                <a:solidFill>
                  <a:schemeClr val="tx1"/>
                </a:solidFill>
              </a:rPr>
              <a:t>drivers</a:t>
            </a:r>
            <a:r>
              <a:rPr lang="en-GB" sz="1200" dirty="0">
                <a:solidFill>
                  <a:schemeClr val="tx1"/>
                </a:solidFill>
              </a:rPr>
              <a:t> (which also can help </a:t>
            </a:r>
            <a:r>
              <a:rPr lang="en-GB" sz="1200" b="1" dirty="0">
                <a:solidFill>
                  <a:schemeClr val="tx1"/>
                </a:solidFill>
              </a:rPr>
              <a:t>identify the scope</a:t>
            </a:r>
            <a:r>
              <a:rPr lang="en-GB" sz="1200" dirty="0">
                <a:solidFill>
                  <a:schemeClr val="tx1"/>
                </a:solidFill>
              </a:rPr>
              <a:t>):</a:t>
            </a: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Massification</a:t>
            </a:r>
            <a:r>
              <a:rPr lang="en-GB" sz="1200" dirty="0">
                <a:solidFill>
                  <a:schemeClr val="tx1"/>
                </a:solidFill>
              </a:rPr>
              <a:t> - a more diverse student population also  implies  more  diverse  demands</a:t>
            </a: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More </a:t>
            </a:r>
            <a:r>
              <a:rPr lang="en-GB" sz="1200" b="1" dirty="0">
                <a:solidFill>
                  <a:schemeClr val="tx1"/>
                </a:solidFill>
              </a:rPr>
              <a:t>adults </a:t>
            </a:r>
            <a:r>
              <a:rPr lang="en-GB" sz="1200" dirty="0">
                <a:solidFill>
                  <a:schemeClr val="tx1"/>
                </a:solidFill>
              </a:rPr>
              <a:t>(needs for reskilling and upskilling)</a:t>
            </a: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Shifting </a:t>
            </a:r>
            <a:r>
              <a:rPr lang="en-GB" sz="1200" b="1" dirty="0">
                <a:solidFill>
                  <a:schemeClr val="tx1"/>
                </a:solidFill>
              </a:rPr>
              <a:t>labour market </a:t>
            </a:r>
            <a:r>
              <a:rPr lang="en-GB" sz="1200" dirty="0">
                <a:solidFill>
                  <a:schemeClr val="tx1"/>
                </a:solidFill>
              </a:rPr>
              <a:t>- learning to learn, adaptability, transversal skills</a:t>
            </a: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More focus on </a:t>
            </a:r>
            <a:r>
              <a:rPr lang="en-GB" sz="1200" b="1" dirty="0">
                <a:solidFill>
                  <a:schemeClr val="tx1"/>
                </a:solidFill>
              </a:rPr>
              <a:t>active citizenship</a:t>
            </a:r>
            <a:endParaRPr lang="en-GB" sz="1200" dirty="0">
              <a:solidFill>
                <a:schemeClr val="tx1"/>
              </a:solidFill>
            </a:endParaRP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Shifting </a:t>
            </a:r>
            <a:r>
              <a:rPr lang="en-GB" sz="1200" b="1" dirty="0">
                <a:solidFill>
                  <a:schemeClr val="tx1"/>
                </a:solidFill>
              </a:rPr>
              <a:t>patterns of learning </a:t>
            </a:r>
            <a:r>
              <a:rPr lang="en-GB" sz="1200" dirty="0">
                <a:solidFill>
                  <a:schemeClr val="tx1"/>
                </a:solidFill>
              </a:rPr>
              <a:t>due to exogenous environment</a:t>
            </a:r>
          </a:p>
          <a:p>
            <a:pPr marL="171450" lvl="0" indent="-171450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Enhancing </a:t>
            </a:r>
            <a:r>
              <a:rPr lang="en-GB" sz="1200" b="1" dirty="0">
                <a:solidFill>
                  <a:schemeClr val="tx1"/>
                </a:solidFill>
              </a:rPr>
              <a:t>the resilience </a:t>
            </a:r>
            <a:r>
              <a:rPr lang="en-GB" sz="1200" dirty="0">
                <a:solidFill>
                  <a:schemeClr val="tx1"/>
                </a:solidFill>
              </a:rPr>
              <a:t>of education systems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6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CCCB-82B1-9A05-8861-24694DDB5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BC3D0-931D-7308-0773-5B4AE4B3D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an umbrella term encompassing FLP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D7DD9C9-CF6E-8653-28C9-1326EE9A3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3" y="775200"/>
            <a:ext cx="8473823" cy="3784633"/>
          </a:xfrm>
        </p:spPr>
        <p:txBody>
          <a:bodyPr/>
          <a:lstStyle/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dirty="0">
                <a:solidFill>
                  <a:schemeClr val="tx1"/>
                </a:solidFill>
              </a:rPr>
              <a:t>SCL never defined in the Bologna Process, but from 2007 to 2015 evolving indirect definition by approximating its content: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2007 </a:t>
            </a:r>
            <a:r>
              <a:rPr lang="en-GB" sz="1200" b="1" dirty="0">
                <a:solidFill>
                  <a:schemeClr val="tx1"/>
                </a:solidFill>
              </a:rPr>
              <a:t>London Communique: </a:t>
            </a:r>
            <a:r>
              <a:rPr lang="en-GB" sz="1200" dirty="0">
                <a:solidFill>
                  <a:schemeClr val="tx1"/>
                </a:solidFill>
              </a:rPr>
              <a:t>not a commitment, but an effect of BP policies (KC but not only): ‘a significant outcome of the process will be a move towards SCL’. 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2009 </a:t>
            </a:r>
            <a:r>
              <a:rPr lang="en-GB" sz="1200" b="1" dirty="0">
                <a:solidFill>
                  <a:schemeClr val="tx1"/>
                </a:solidFill>
              </a:rPr>
              <a:t>Leuven Communique</a:t>
            </a:r>
            <a:r>
              <a:rPr lang="en-GB" sz="1200" dirty="0">
                <a:solidFill>
                  <a:schemeClr val="tx1"/>
                </a:solidFill>
              </a:rPr>
              <a:t>: SCL linked with both labour market and empowering students to become active and responsible citizens. Holistic view of SCL, not only a pedagogical concept + first link with learning outcomes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2010 </a:t>
            </a:r>
            <a:r>
              <a:rPr lang="en-GB" sz="1200" b="1" dirty="0">
                <a:solidFill>
                  <a:schemeClr val="tx1"/>
                </a:solidFill>
              </a:rPr>
              <a:t>Budapest-Vienna Communique: </a:t>
            </a:r>
            <a:r>
              <a:rPr lang="en-GB" sz="1200" dirty="0">
                <a:solidFill>
                  <a:schemeClr val="tx1"/>
                </a:solidFill>
              </a:rPr>
              <a:t>focus on learning and working environment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2012 </a:t>
            </a:r>
            <a:r>
              <a:rPr lang="en-GB" sz="1200" b="1" dirty="0">
                <a:solidFill>
                  <a:schemeClr val="tx1"/>
                </a:solidFill>
              </a:rPr>
              <a:t>Bucharest Communique: </a:t>
            </a:r>
            <a:r>
              <a:rPr lang="en-GB" sz="1200" dirty="0">
                <a:solidFill>
                  <a:schemeClr val="tx1"/>
                </a:solidFill>
              </a:rPr>
              <a:t>adding innovative teaching methods and student participation as precondition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2015 </a:t>
            </a:r>
            <a:r>
              <a:rPr lang="en-GB" sz="1200" b="1" dirty="0">
                <a:solidFill>
                  <a:schemeClr val="tx1"/>
                </a:solidFill>
              </a:rPr>
              <a:t>Yerevan Communique:</a:t>
            </a:r>
            <a:r>
              <a:rPr lang="en-GB" sz="1200" dirty="0">
                <a:solidFill>
                  <a:schemeClr val="tx1"/>
                </a:solidFill>
              </a:rPr>
              <a:t> including digitalisation, assessment methods, curriculum design + ESGs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dirty="0">
                <a:solidFill>
                  <a:schemeClr val="tx1"/>
                </a:solidFill>
              </a:rPr>
              <a:t>Lack of explicit definition: risk of ‘anything goes’, but SCL has an internal coherence 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Rome 2020 Communique + Annex II: </a:t>
            </a:r>
            <a:r>
              <a:rPr lang="en-GB" sz="1200" dirty="0">
                <a:solidFill>
                  <a:schemeClr val="tx1"/>
                </a:solidFill>
              </a:rPr>
              <a:t>reiteration and collection of previous commitments + micro-credentials, open education, and learning analytics, as well as more clearly enforcing the link between SCL and social dimension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8DFAA-B785-9393-5F6B-E714C72EF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5" y="3939833"/>
            <a:ext cx="2902226" cy="11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26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213A-94DC-CAAB-3E53-2D67C29D3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concept from student eyes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5A5D2F4-5245-5B45-EE16-0D171EF94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400" dirty="0">
                <a:solidFill>
                  <a:schemeClr val="tx1"/>
                </a:solidFill>
              </a:rPr>
              <a:t>ESU definition 2015: ‘both a </a:t>
            </a:r>
            <a:r>
              <a:rPr lang="en-GB" sz="1400" b="1" dirty="0">
                <a:solidFill>
                  <a:schemeClr val="tx1"/>
                </a:solidFill>
              </a:rPr>
              <a:t>mindset and a culture </a:t>
            </a:r>
            <a:r>
              <a:rPr lang="en-GB" sz="1400" dirty="0">
                <a:solidFill>
                  <a:schemeClr val="tx1"/>
                </a:solidFill>
              </a:rPr>
              <a:t>[…] characterised by </a:t>
            </a:r>
            <a:r>
              <a:rPr lang="en-GB" sz="1400" b="1" dirty="0">
                <a:solidFill>
                  <a:schemeClr val="tx1"/>
                </a:solidFill>
              </a:rPr>
              <a:t>innovative </a:t>
            </a:r>
            <a:r>
              <a:rPr lang="en-GB" sz="1400" dirty="0">
                <a:solidFill>
                  <a:schemeClr val="tx1"/>
                </a:solidFill>
              </a:rPr>
              <a:t>methods of teaching which aim to promote learning in </a:t>
            </a:r>
            <a:r>
              <a:rPr lang="en-GB" sz="1400" b="1" dirty="0">
                <a:solidFill>
                  <a:schemeClr val="tx1"/>
                </a:solidFill>
              </a:rPr>
              <a:t>communication</a:t>
            </a:r>
            <a:r>
              <a:rPr lang="en-GB" sz="1400" dirty="0">
                <a:solidFill>
                  <a:schemeClr val="tx1"/>
                </a:solidFill>
              </a:rPr>
              <a:t> with teachers and other learners and which </a:t>
            </a:r>
            <a:r>
              <a:rPr lang="en-GB" sz="1400" b="1" dirty="0">
                <a:solidFill>
                  <a:schemeClr val="tx1"/>
                </a:solidFill>
              </a:rPr>
              <a:t>take students seriously as active participants </a:t>
            </a:r>
            <a:r>
              <a:rPr lang="en-GB" sz="1400" dirty="0">
                <a:solidFill>
                  <a:schemeClr val="tx1"/>
                </a:solidFill>
              </a:rPr>
              <a:t>in their own learning, fostering </a:t>
            </a:r>
            <a:r>
              <a:rPr lang="en-GB" sz="1400" b="1" dirty="0">
                <a:solidFill>
                  <a:schemeClr val="tx1"/>
                </a:solidFill>
              </a:rPr>
              <a:t>transferable skills </a:t>
            </a:r>
            <a:r>
              <a:rPr lang="en-GB" sz="1400" dirty="0">
                <a:solidFill>
                  <a:schemeClr val="tx1"/>
                </a:solidFill>
              </a:rPr>
              <a:t>such as problem-solving, critical thinking and reflective thinking’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952E-A50F-5F36-1F65-073AF3708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039" y="1798531"/>
            <a:ext cx="3436136" cy="34052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1F58D8-4520-0648-0CB0-0194B1C68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175" y="1806668"/>
            <a:ext cx="3436136" cy="33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37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213A-94DC-CAAB-3E53-2D67C29D3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Basis for SCL: Bologna tools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5A5D2F4-5245-5B45-EE16-0D171EF94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</a:pPr>
            <a:endParaRPr lang="en-GB" sz="1400" dirty="0">
              <a:solidFill>
                <a:schemeClr val="tx1"/>
              </a:solidFill>
            </a:endParaRP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Qualification Frameworks </a:t>
            </a:r>
            <a:r>
              <a:rPr lang="en-GB" sz="1200" dirty="0">
                <a:solidFill>
                  <a:schemeClr val="tx1"/>
                </a:solidFill>
              </a:rPr>
              <a:t>(QF-EHEA, EQF): designing learning outcomes, RPL 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Learning outcomes</a:t>
            </a:r>
            <a:r>
              <a:rPr lang="en-GB" sz="1200" dirty="0">
                <a:solidFill>
                  <a:schemeClr val="tx1"/>
                </a:solidFill>
              </a:rPr>
              <a:t>: usage of learning outcomes in teaching and assessment, ECTS as a common currency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European Standards and Guidelines for QA:</a:t>
            </a:r>
            <a:r>
              <a:rPr lang="en-GB" sz="1200" dirty="0">
                <a:solidFill>
                  <a:schemeClr val="tx1"/>
                </a:solidFill>
              </a:rPr>
              <a:t> twofold role: standard on SCL and student participation in QA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83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CA499-CAAA-158B-78F0-1102E0F16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4358-1EAC-1FE4-402F-B53DC4C13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an institutional endeavour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C1D9BFE-357D-6F4D-4E04-3119F0BED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According to the European University Association (EUA) Trends 2018 report, 80% of HEIs surveyed across the European Higher Education Area (EHEA) see a need for more flexible provision for degree programmes</a:t>
            </a:r>
          </a:p>
          <a:p>
            <a:pPr marL="0" lvl="0" indent="0">
              <a:lnSpc>
                <a:spcPct val="107000"/>
              </a:lnSpc>
            </a:pPr>
            <a:r>
              <a:rPr lang="en-GB" sz="1200" dirty="0">
                <a:solidFill>
                  <a:schemeClr val="tx1"/>
                </a:solidFill>
              </a:rPr>
              <a:t>Approaches for SCL: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From student </a:t>
            </a:r>
            <a:r>
              <a:rPr lang="en-GB" sz="1200" b="1" dirty="0">
                <a:solidFill>
                  <a:schemeClr val="tx1"/>
                </a:solidFill>
              </a:rPr>
              <a:t>satisfaction</a:t>
            </a:r>
            <a:r>
              <a:rPr lang="en-GB" sz="1200" dirty="0">
                <a:solidFill>
                  <a:schemeClr val="tx1"/>
                </a:solidFill>
              </a:rPr>
              <a:t> (consumerism) to student </a:t>
            </a:r>
            <a:r>
              <a:rPr lang="en-GB" sz="1200" b="1" dirty="0">
                <a:solidFill>
                  <a:schemeClr val="tx1"/>
                </a:solidFill>
              </a:rPr>
              <a:t>engagement</a:t>
            </a:r>
            <a:r>
              <a:rPr lang="en-GB" sz="1200" dirty="0">
                <a:solidFill>
                  <a:schemeClr val="tx1"/>
                </a:solidFill>
              </a:rPr>
              <a:t> and to student </a:t>
            </a:r>
            <a:r>
              <a:rPr lang="en-GB" sz="1200" b="1" dirty="0">
                <a:solidFill>
                  <a:schemeClr val="tx1"/>
                </a:solidFill>
              </a:rPr>
              <a:t>agency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Articulation</a:t>
            </a:r>
            <a:r>
              <a:rPr lang="en-GB" sz="1200" dirty="0">
                <a:solidFill>
                  <a:schemeClr val="tx1"/>
                </a:solidFill>
              </a:rPr>
              <a:t> of learning paths (Haas,  1999)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Institutional approaches </a:t>
            </a:r>
            <a:r>
              <a:rPr lang="en-GB" sz="1200" dirty="0">
                <a:solidFill>
                  <a:schemeClr val="tx1"/>
                </a:solidFill>
              </a:rPr>
              <a:t>for in-programme, between-programme and between-institutions flexibility </a:t>
            </a:r>
          </a:p>
          <a:p>
            <a:pPr marL="628650" lvl="1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  <a:latin typeface="Montserrat Medium"/>
                <a:sym typeface="Montserrat Medium"/>
              </a:rPr>
              <a:t>In-programme: Schedules and course delivery, assignment, programme duration, permeability, modes of learning, electives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Recognition of prior learning </a:t>
            </a: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(according to Council Recommendation on VNFIL and CEDEFOP Guidelines)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Initial and continuous </a:t>
            </a:r>
            <a:r>
              <a:rPr lang="en-GB" sz="1200" b="1" dirty="0">
                <a:solidFill>
                  <a:schemeClr val="tx1"/>
                </a:solidFill>
              </a:rPr>
              <a:t>teacher training</a:t>
            </a:r>
            <a:r>
              <a:rPr lang="en-GB" sz="1200" dirty="0">
                <a:solidFill>
                  <a:schemeClr val="tx1"/>
                </a:solidFill>
              </a:rPr>
              <a:t>, evaluation, appraisal and promotion criteria (including right to err)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Stronger </a:t>
            </a:r>
            <a:r>
              <a:rPr lang="en-GB" sz="1200" b="1" dirty="0">
                <a:solidFill>
                  <a:schemeClr val="tx1"/>
                </a:solidFill>
              </a:rPr>
              <a:t>data collection </a:t>
            </a:r>
            <a:r>
              <a:rPr lang="en-GB" sz="1200" dirty="0">
                <a:solidFill>
                  <a:schemeClr val="tx1"/>
                </a:solidFill>
              </a:rPr>
              <a:t>on experiences and impact on learning (path)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Flexible units </a:t>
            </a:r>
            <a:r>
              <a:rPr lang="en-GB" sz="1200" dirty="0">
                <a:solidFill>
                  <a:schemeClr val="tx1"/>
                </a:solidFill>
              </a:rPr>
              <a:t>– needs for coherence and completeness, avoid false promises of panacea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Research</a:t>
            </a:r>
            <a:r>
              <a:rPr lang="en-GB" sz="1200" dirty="0">
                <a:solidFill>
                  <a:schemeClr val="tx1"/>
                </a:solidFill>
              </a:rPr>
              <a:t> in teaching and scholarship of teaching and learning (SOTL)</a:t>
            </a:r>
          </a:p>
          <a:p>
            <a:pPr marL="171450" indent="-171450">
              <a:lnSpc>
                <a:spcPct val="107000"/>
              </a:lnSpc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Specific policy/institutional declaration on SCL/Flexible learning pathways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4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5B01-7A3B-B77F-836D-4AD79DFA2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D401A-70AD-328A-722D-D63BA7545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an institutional endeavour - examples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6F3FAAD-C824-3C0E-718B-6D6016643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Systemic approaches</a:t>
            </a:r>
            <a:r>
              <a:rPr lang="en-GB" sz="1200" dirty="0">
                <a:solidFill>
                  <a:schemeClr val="tx1"/>
                </a:solidFill>
              </a:rPr>
              <a:t>: 2004 Flexible Learning Paths Act, Belgium-Flemish Community - degree contract, a credit contract, or an examination contract. 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Recognition of prior learning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Tx/>
              <a:buChar char="-"/>
            </a:pPr>
            <a:r>
              <a:rPr lang="en-GB" sz="1200" dirty="0">
                <a:solidFill>
                  <a:schemeClr val="tx1"/>
                </a:solidFill>
              </a:rPr>
              <a:t>policies: Scotland (HEIs as Credit Rating Bodies) and Korea (Academic Credit Bank System)</a:t>
            </a:r>
          </a:p>
          <a:p>
            <a:pPr marL="3111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Tx/>
              <a:buChar char="-"/>
            </a:pPr>
            <a:r>
              <a:rPr lang="en-GB" sz="1200" dirty="0">
                <a:solidFill>
                  <a:schemeClr val="tx1"/>
                </a:solidFill>
              </a:rPr>
              <a:t>percentages: Italy – 12 ECTS, Germany, Switzerland, Poland – 50%, Hungary – 66%, Lithuania – 75%, Norway – at least 60 ECTS not recognised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Articulation</a:t>
            </a:r>
            <a:r>
              <a:rPr lang="en-GB" sz="1200" dirty="0">
                <a:solidFill>
                  <a:schemeClr val="tx1"/>
                </a:solidFill>
              </a:rPr>
              <a:t>: Finland – Flexible Study Rights Agreements (horizontal). Articulation can also be vertical. 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Funding:</a:t>
            </a:r>
            <a:r>
              <a:rPr lang="en-GB" sz="1200" dirty="0">
                <a:solidFill>
                  <a:schemeClr val="tx1"/>
                </a:solidFill>
              </a:rPr>
              <a:t> Finland, 5% of funding for credits earned for continuing learning and 1% based on cross-study credits at other HEIs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r>
              <a:rPr lang="en-GB" sz="1200" b="1" dirty="0">
                <a:solidFill>
                  <a:schemeClr val="tx1"/>
                </a:solidFill>
              </a:rPr>
              <a:t>Specialisation:</a:t>
            </a:r>
            <a:r>
              <a:rPr lang="en-GB" sz="1200" dirty="0">
                <a:solidFill>
                  <a:schemeClr val="tx1"/>
                </a:solidFill>
              </a:rPr>
              <a:t> UK - major and minor system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University of Barcelona </a:t>
            </a:r>
            <a:r>
              <a:rPr lang="en-GB" sz="1200" dirty="0">
                <a:solidFill>
                  <a:schemeClr val="tx1"/>
                </a:solidFill>
              </a:rPr>
              <a:t>– offers MOOC programmes with internal recognition rules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Dublin Institute of Technology </a:t>
            </a:r>
            <a:r>
              <a:rPr lang="en-GB" sz="1200" dirty="0">
                <a:solidFill>
                  <a:schemeClr val="tx1"/>
                </a:solidFill>
              </a:rPr>
              <a:t>–  SCL-adapted part-time programme focused on the existing skills – reduced dropout rate.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Utrecht University</a:t>
            </a:r>
            <a:r>
              <a:rPr lang="en-GB" sz="1200" dirty="0">
                <a:solidFill>
                  <a:schemeClr val="tx1"/>
                </a:solidFill>
              </a:rPr>
              <a:t> - an online course called ‘</a:t>
            </a:r>
            <a:r>
              <a:rPr lang="en-GB" sz="1200" dirty="0" err="1">
                <a:solidFill>
                  <a:schemeClr val="tx1"/>
                </a:solidFill>
              </a:rPr>
              <a:t>PreScriptum</a:t>
            </a:r>
            <a:r>
              <a:rPr lang="en-GB" sz="1200" dirty="0">
                <a:solidFill>
                  <a:schemeClr val="tx1"/>
                </a:solidFill>
              </a:rPr>
              <a:t>’ enables students to create individual learning pathways. 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032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71555-F6A2-5BA5-60F3-666127FC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2F19F-96A6-8784-E08C-BCA3A1A51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an institutional endeavour - examples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C4A3A81-5F6C-3D41-11AE-98B012E55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3" name="Picture 2" descr="A map of europe with brown squares&#10;&#10;Description automatically generated">
            <a:extLst>
              <a:ext uri="{FF2B5EF4-FFF2-40B4-BE49-F238E27FC236}">
                <a16:creationId xmlns:a16="http://schemas.microsoft.com/office/drawing/2014/main" id="{F3C98FB2-AF1B-6E29-4AB2-0558B7E6D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4" y="775200"/>
            <a:ext cx="4089143" cy="2922279"/>
          </a:xfrm>
          <a:prstGeom prst="rect">
            <a:avLst/>
          </a:prstGeom>
        </p:spPr>
      </p:pic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E2081E9F-6975-FB55-BFA6-ACB7D4744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461" y="2607536"/>
            <a:ext cx="4703374" cy="238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90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617DC-F2AF-9B7D-3240-DFBFF783E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59452-E714-36D6-74A2-E3AE58996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Role of quality (assurance)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52ACD50-D299-0B9D-922C-601F8D9B6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tx1"/>
                </a:solidFill>
                <a:cs typeface="Arial"/>
              </a:rPr>
              <a:t>Define </a:t>
            </a:r>
            <a:r>
              <a:rPr lang="en-GB" sz="1200" b="1" dirty="0">
                <a:solidFill>
                  <a:schemeClr val="tx1"/>
                </a:solidFill>
                <a:cs typeface="Arial"/>
              </a:rPr>
              <a:t>what quality is </a:t>
            </a:r>
            <a:r>
              <a:rPr lang="en-GB" sz="1200" dirty="0">
                <a:solidFill>
                  <a:schemeClr val="tx1"/>
                </a:solidFill>
                <a:cs typeface="Arial"/>
              </a:rPr>
              <a:t>(Harvey and Green: exceptional, consistent, fit for purpose, value for money, transformative learning process)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Quality as </a:t>
            </a: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purposeful, transformative, exceptional and accountable </a:t>
            </a: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(Schindler)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Excellence in teaching</a:t>
            </a: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: actor, action, outcome, process, resources 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Changes are </a:t>
            </a: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systemic</a:t>
            </a: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 and there is </a:t>
            </a: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follow-up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Student participation – </a:t>
            </a: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legitimation, belonging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ü"/>
            </a:pPr>
            <a:r>
              <a:rPr lang="en-GB" sz="1200" b="1" dirty="0">
                <a:solidFill>
                  <a:schemeClr val="tx1"/>
                </a:solidFill>
                <a:cs typeface="Arial"/>
                <a:sym typeface="Arial"/>
              </a:rPr>
              <a:t>Different type of SCL </a:t>
            </a: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materialisation based on indicators</a:t>
            </a:r>
          </a:p>
          <a:p>
            <a:pPr marL="0" lvl="0" indent="0">
              <a:lnSpc>
                <a:spcPct val="107000"/>
              </a:lnSpc>
              <a:buClrTx/>
            </a:pPr>
            <a:r>
              <a:rPr lang="en-GB" sz="1200" dirty="0">
                <a:solidFill>
                  <a:schemeClr val="tx1"/>
                </a:solidFill>
                <a:cs typeface="Arial"/>
                <a:sym typeface="Arial"/>
              </a:rPr>
              <a:t>(output vs process) -&gt; choice matters!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3" name="Picture 2" descr="A graph with text and numbers&#10;&#10;Description automatically generated with medium confidence">
            <a:extLst>
              <a:ext uri="{FF2B5EF4-FFF2-40B4-BE49-F238E27FC236}">
                <a16:creationId xmlns:a16="http://schemas.microsoft.com/office/drawing/2014/main" id="{2E6BC81E-3FF2-495A-FBEF-DFBD5EAE8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519" y="1510748"/>
            <a:ext cx="3935481" cy="363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40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5036-E49F-1C79-464E-03DEE978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0F8A-7E7B-2BEA-B02D-EC2133E61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an learning environment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C411AAD-07CE-C64D-8166-838A8A4BB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Up-to-date </a:t>
            </a:r>
            <a:r>
              <a:rPr lang="en-GB" sz="1200" b="1" dirty="0">
                <a:solidFill>
                  <a:schemeClr val="tx1"/>
                </a:solidFill>
              </a:rPr>
              <a:t>educational resources</a:t>
            </a:r>
            <a:r>
              <a:rPr lang="en-GB" sz="1200" dirty="0">
                <a:solidFill>
                  <a:schemeClr val="tx1"/>
                </a:solidFill>
              </a:rPr>
              <a:t>, including (online) libraries and quality educational infrastructure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Information, </a:t>
            </a:r>
            <a:r>
              <a:rPr lang="en-GB" sz="1200" b="1" dirty="0">
                <a:solidFill>
                  <a:schemeClr val="tx1"/>
                </a:solidFill>
              </a:rPr>
              <a:t>guidance, counselling</a:t>
            </a:r>
            <a:r>
              <a:rPr lang="en-GB" sz="1200" dirty="0">
                <a:solidFill>
                  <a:schemeClr val="tx1"/>
                </a:solidFill>
              </a:rPr>
              <a:t>, tutoring/mentoring systems – paradox of choices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Student support services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The Role of Libraries and Information Systems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Challenges for students: The challenges of flexible learning for students lie mostly with time management and scheduling, self-motivation and discipline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ClrTx/>
            </a:pPr>
            <a:r>
              <a:rPr lang="en-GB" sz="1200" dirty="0">
                <a:solidFill>
                  <a:schemeClr val="tx1"/>
                </a:solidFill>
              </a:rPr>
              <a:t>Example: University of Essex has designed a </a:t>
            </a:r>
            <a:r>
              <a:rPr lang="en-GB" sz="1200" b="1" dirty="0">
                <a:solidFill>
                  <a:schemeClr val="tx1"/>
                </a:solidFill>
              </a:rPr>
              <a:t>student-centred personalised engagement tool, the Learner Engagement Activity Portal (LEAP), </a:t>
            </a:r>
            <a:r>
              <a:rPr lang="en-GB" sz="1200" dirty="0">
                <a:solidFill>
                  <a:schemeClr val="tx1"/>
                </a:solidFill>
              </a:rPr>
              <a:t>produces an overall engagement indicator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95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8D75-0068-685B-D6A1-73009F17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F949-AFA8-3D15-75B5-1C7A8A1AB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SCL as pedagogy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9C9708E-1A22-A0F6-995A-8A6F26AF4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SCL is a </a:t>
            </a:r>
            <a:r>
              <a:rPr lang="en-GB" sz="1200" b="1" dirty="0">
                <a:solidFill>
                  <a:schemeClr val="tx1"/>
                </a:solidFill>
              </a:rPr>
              <a:t>whole-change approach </a:t>
            </a:r>
            <a:r>
              <a:rPr lang="en-GB" sz="1200" dirty="0">
                <a:solidFill>
                  <a:schemeClr val="tx1"/>
                </a:solidFill>
              </a:rPr>
              <a:t>focused on moving from mnemonic to learning-outcomes based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Learning and teaching methods – putting students in the ‘driver seat’, flexibility of approaches, diverse range of methods and (digital) tools and exercises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SCL does not imply ‘one size fits all’, </a:t>
            </a:r>
            <a:r>
              <a:rPr lang="en-GB" sz="1200" dirty="0">
                <a:solidFill>
                  <a:schemeClr val="tx1"/>
                </a:solidFill>
              </a:rPr>
              <a:t>neither in intensity (more traditional for foundational courses) or in reception – students need to be prepared to use SCL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Fostering a wide range of </a:t>
            </a:r>
            <a:r>
              <a:rPr lang="en-GB" sz="1200" b="1" dirty="0">
                <a:solidFill>
                  <a:schemeClr val="tx1"/>
                </a:solidFill>
              </a:rPr>
              <a:t>transversal skills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Difference between </a:t>
            </a:r>
            <a:r>
              <a:rPr lang="en-GB" sz="1200" b="1" dirty="0">
                <a:solidFill>
                  <a:schemeClr val="tx1"/>
                </a:solidFill>
              </a:rPr>
              <a:t>personalised education </a:t>
            </a:r>
            <a:r>
              <a:rPr lang="en-GB" sz="1200" dirty="0">
                <a:solidFill>
                  <a:schemeClr val="tx1"/>
                </a:solidFill>
              </a:rPr>
              <a:t>(choice of contents) and </a:t>
            </a:r>
            <a:r>
              <a:rPr lang="en-GB" sz="1200" b="1" dirty="0">
                <a:solidFill>
                  <a:schemeClr val="tx1"/>
                </a:solidFill>
              </a:rPr>
              <a:t>individualised education </a:t>
            </a:r>
            <a:r>
              <a:rPr lang="en-GB" sz="1200" dirty="0">
                <a:solidFill>
                  <a:schemeClr val="tx1"/>
                </a:solidFill>
              </a:rPr>
              <a:t>(choosing the pace)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schemeClr val="tx1"/>
                </a:solidFill>
              </a:rPr>
              <a:t>Timely </a:t>
            </a:r>
            <a:r>
              <a:rPr lang="en-GB" sz="1200" b="1" dirty="0">
                <a:solidFill>
                  <a:schemeClr val="tx1"/>
                </a:solidFill>
              </a:rPr>
              <a:t>feedback, </a:t>
            </a:r>
            <a:r>
              <a:rPr lang="en-GB" sz="1200" dirty="0">
                <a:solidFill>
                  <a:schemeClr val="tx1"/>
                </a:solidFill>
              </a:rPr>
              <a:t>including post-assessment </a:t>
            </a:r>
            <a:endParaRPr lang="en-GB" sz="1200" b="1" dirty="0">
              <a:solidFill>
                <a:schemeClr val="tx1"/>
              </a:solidFill>
            </a:endParaRP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dirty="0" err="1">
                <a:solidFill>
                  <a:schemeClr val="tx1"/>
                </a:solidFill>
              </a:rPr>
              <a:t>Klemencic</a:t>
            </a:r>
            <a:r>
              <a:rPr lang="en-GB" sz="1200" dirty="0">
                <a:solidFill>
                  <a:schemeClr val="tx1"/>
                </a:solidFill>
              </a:rPr>
              <a:t> (2019): active learning practices, collaborative learning activities, experiential learning (inquiry based, problem-based), self-regulated learning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en-GB" sz="1200" b="1" dirty="0">
                <a:solidFill>
                  <a:schemeClr val="tx1"/>
                </a:solidFill>
              </a:rPr>
              <a:t>Each study programme and discipline should have its own SCL  - course </a:t>
            </a:r>
            <a:r>
              <a:rPr lang="en-GB" sz="1200" b="1" dirty="0" err="1">
                <a:solidFill>
                  <a:schemeClr val="tx1"/>
                </a:solidFill>
              </a:rPr>
              <a:t>catalogs</a:t>
            </a:r>
            <a:endParaRPr lang="en-GB" sz="1200" b="1" dirty="0">
              <a:solidFill>
                <a:schemeClr val="tx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56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54624-2347-3578-448A-13CE8F7E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7B9A-C0D3-0574-FFDB-D738C0C58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99" y="54836"/>
            <a:ext cx="8824801" cy="627600"/>
          </a:xfrm>
        </p:spPr>
        <p:txBody>
          <a:bodyPr/>
          <a:lstStyle/>
          <a:p>
            <a:r>
              <a:rPr lang="en-GB" sz="2400" dirty="0">
                <a:solidFill>
                  <a:schemeClr val="accent1"/>
                </a:solidFill>
              </a:rPr>
              <a:t>Key considerations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8F4D93E-17CB-1903-1B29-A5F4DA7F3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134" y="775200"/>
            <a:ext cx="8333732" cy="3784633"/>
          </a:xfrm>
        </p:spPr>
        <p:txBody>
          <a:bodyPr/>
          <a:lstStyle/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SCL: </a:t>
            </a:r>
            <a:r>
              <a:rPr lang="en-GB" sz="1200" b="1" dirty="0">
                <a:solidFill>
                  <a:schemeClr val="tx1"/>
                </a:solidFill>
              </a:rPr>
              <a:t>Structural or cultural</a:t>
            </a:r>
            <a:r>
              <a:rPr lang="en-GB" sz="1200" dirty="0">
                <a:solidFill>
                  <a:schemeClr val="tx1"/>
                </a:solidFill>
              </a:rPr>
              <a:t>?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b="1" dirty="0">
                <a:solidFill>
                  <a:schemeClr val="tx1"/>
                </a:solidFill>
              </a:rPr>
              <a:t>People-oriented or process-oriented </a:t>
            </a:r>
            <a:r>
              <a:rPr lang="en-GB" sz="1200" dirty="0">
                <a:solidFill>
                  <a:schemeClr val="tx1"/>
                </a:solidFill>
              </a:rPr>
              <a:t>(</a:t>
            </a:r>
            <a:r>
              <a:rPr lang="en-GB" sz="1200" dirty="0" err="1">
                <a:solidFill>
                  <a:schemeClr val="tx1"/>
                </a:solidFill>
              </a:rPr>
              <a:t>Roffe</a:t>
            </a:r>
            <a:r>
              <a:rPr lang="en-GB" sz="1200" dirty="0">
                <a:solidFill>
                  <a:schemeClr val="tx1"/>
                </a:solidFill>
              </a:rPr>
              <a:t>)?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Learn ‘A lot about a little’ or ‘A little about a lot’?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You cannot be flexible with everything – choose! (involving stakeholders)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Do not send mixed messages about SCL 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Assessment does the </a:t>
            </a:r>
            <a:r>
              <a:rPr lang="en-GB" sz="1200" b="1" dirty="0">
                <a:solidFill>
                  <a:schemeClr val="tx1"/>
                </a:solidFill>
              </a:rPr>
              <a:t>signalling</a:t>
            </a:r>
            <a:r>
              <a:rPr lang="en-GB" sz="1200" dirty="0">
                <a:solidFill>
                  <a:schemeClr val="tx1"/>
                </a:solidFill>
              </a:rPr>
              <a:t> for students and counselling determines the </a:t>
            </a:r>
            <a:r>
              <a:rPr lang="en-GB" sz="1200" b="1" dirty="0">
                <a:solidFill>
                  <a:schemeClr val="tx1"/>
                </a:solidFill>
              </a:rPr>
              <a:t>arena of choices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Teacher </a:t>
            </a:r>
            <a:r>
              <a:rPr lang="en-GB" sz="1200" b="1" dirty="0">
                <a:solidFill>
                  <a:schemeClr val="tx1"/>
                </a:solidFill>
              </a:rPr>
              <a:t>assessment, appraisal and incentives </a:t>
            </a:r>
            <a:r>
              <a:rPr lang="en-GB" sz="1200" dirty="0">
                <a:solidFill>
                  <a:schemeClr val="tx1"/>
                </a:solidFill>
              </a:rPr>
              <a:t>does the signalling for staff</a:t>
            </a: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r>
              <a:rPr lang="en-GB" sz="1200" dirty="0">
                <a:solidFill>
                  <a:schemeClr val="tx1"/>
                </a:solidFill>
              </a:rPr>
              <a:t>The </a:t>
            </a:r>
            <a:r>
              <a:rPr lang="en-GB" sz="1200" b="1" dirty="0">
                <a:solidFill>
                  <a:schemeClr val="tx1"/>
                </a:solidFill>
              </a:rPr>
              <a:t>core principles of SCL remain the same</a:t>
            </a:r>
            <a:r>
              <a:rPr lang="en-GB" sz="1200" dirty="0">
                <a:solidFill>
                  <a:schemeClr val="tx1"/>
                </a:solidFill>
              </a:rPr>
              <a:t>, but new forces and developments (student learning patterns, digitalisation, international connectedness etc) influence HE policy on SCL </a:t>
            </a:r>
            <a:endParaRPr lang="ro-RO" sz="1200" dirty="0">
              <a:solidFill>
                <a:schemeClr val="tx1"/>
              </a:solidFill>
            </a:endParaRPr>
          </a:p>
          <a:p>
            <a:pPr marL="171450" lvl="0" indent="-171450">
              <a:lnSpc>
                <a:spcPct val="107000"/>
              </a:lnSpc>
              <a:buClrTx/>
              <a:buFont typeface="Wingdings" panose="05000000000000000000" pitchFamily="2" charset="2"/>
              <a:buChar char="v"/>
            </a:pPr>
            <a:endParaRPr lang="ro-RO" sz="1200" dirty="0">
              <a:solidFill>
                <a:schemeClr val="tx1"/>
              </a:solidFill>
            </a:endParaRPr>
          </a:p>
          <a:p>
            <a:pPr marL="0" lvl="0" indent="0">
              <a:lnSpc>
                <a:spcPct val="107000"/>
              </a:lnSpc>
              <a:buClrTx/>
            </a:pPr>
            <a:r>
              <a:rPr lang="ro-RO" sz="1200" dirty="0">
                <a:solidFill>
                  <a:schemeClr val="tx1"/>
                </a:solidFill>
              </a:rPr>
              <a:t>Self-assesment tools: </a:t>
            </a:r>
            <a:r>
              <a:rPr lang="ro-RO" sz="1200" dirty="0">
                <a:solidFill>
                  <a:schemeClr val="tx1"/>
                </a:solidFill>
                <a:hlinkClick r:id="rId2"/>
              </a:rPr>
              <a:t>UNESCO</a:t>
            </a:r>
            <a:r>
              <a:rPr lang="ro-RO" sz="1200" dirty="0">
                <a:solidFill>
                  <a:schemeClr val="tx1"/>
                </a:solidFill>
              </a:rPr>
              <a:t>, </a:t>
            </a:r>
            <a:r>
              <a:rPr lang="ro-RO" sz="1200" dirty="0">
                <a:solidFill>
                  <a:schemeClr val="tx1"/>
                </a:solidFill>
                <a:hlinkClick r:id="rId3"/>
              </a:rPr>
              <a:t>European Commission</a:t>
            </a:r>
            <a:endParaRPr lang="en-GB" sz="1200" dirty="0">
              <a:solidFill>
                <a:schemeClr val="tx1"/>
              </a:solidFill>
            </a:endParaRP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</a:pP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2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726E9021-F2D4-CE4B-D031-0EEBBA2F3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1BEC2C28-A88A-9BC8-7BFA-6723281471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7500" y="126650"/>
            <a:ext cx="8520600" cy="32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trend and practice of the building the student's individual educational trajectory </a:t>
            </a:r>
            <a:b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8200" b="1" dirty="0"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B0A7F62-3932-B62C-31B8-8EF568E255A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7500" y="3246250"/>
            <a:ext cx="8520600" cy="15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latin typeface="Open Sans"/>
                <a:ea typeface="Open Sans"/>
                <a:cs typeface="Open Sans"/>
                <a:sym typeface="Open Sans"/>
              </a:rPr>
              <a:t>Horia-</a:t>
            </a:r>
            <a:r>
              <a:rPr lang="ro-RO" sz="1600" i="1" dirty="0">
                <a:latin typeface="Open Sans"/>
                <a:ea typeface="Open Sans"/>
                <a:cs typeface="Open Sans"/>
                <a:sym typeface="Open Sans"/>
              </a:rPr>
              <a:t>Șerban Onița, TAM expert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i="1" dirty="0">
                <a:latin typeface="Open Sans"/>
                <a:ea typeface="Open Sans"/>
                <a:cs typeface="Open Sans"/>
                <a:sym typeface="Open Sans"/>
              </a:rPr>
              <a:t>19th of December 2024</a:t>
            </a:r>
          </a:p>
        </p:txBody>
      </p:sp>
    </p:spTree>
    <p:extLst>
      <p:ext uri="{BB962C8B-B14F-4D97-AF65-F5344CB8AC3E}">
        <p14:creationId xmlns:p14="http://schemas.microsoft.com/office/powerpoint/2010/main" val="155843622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43161"/>
      </a:accent1>
      <a:accent2>
        <a:srgbClr val="5C8FCA"/>
      </a:accent2>
      <a:accent3>
        <a:srgbClr val="ED6B6D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5720</TotalTime>
  <Words>1415</Words>
  <Application>Microsoft Office PowerPoint</Application>
  <PresentationFormat>On-screen Show (16:9)</PresentationFormat>
  <Paragraphs>119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Montserrat Medium</vt:lpstr>
      <vt:lpstr>Calibri</vt:lpstr>
      <vt:lpstr>Arial</vt:lpstr>
      <vt:lpstr>Londrina Solid</vt:lpstr>
      <vt:lpstr>Montserrat</vt:lpstr>
      <vt:lpstr>Wingdings</vt:lpstr>
      <vt:lpstr>Open Sans</vt:lpstr>
      <vt:lpstr>Simple Light</vt:lpstr>
      <vt:lpstr>European trend and practice of the building the student's individual educational trajectory  </vt:lpstr>
      <vt:lpstr> </vt:lpstr>
      <vt:lpstr>Flexible learning – definition and rationale</vt:lpstr>
      <vt:lpstr>Student-centred learning – underpinnings and drivers</vt:lpstr>
      <vt:lpstr>SCL as an umbrella term encompassing FLP</vt:lpstr>
      <vt:lpstr>SCL concept from student eyes</vt:lpstr>
      <vt:lpstr>Basis for SCL: Bologna tools</vt:lpstr>
      <vt:lpstr>SCL as an institutional endeavour</vt:lpstr>
      <vt:lpstr>SCL as an institutional endeavour - examples</vt:lpstr>
      <vt:lpstr>SCL as an institutional endeavour - examples</vt:lpstr>
      <vt:lpstr>Role of quality (assurance)</vt:lpstr>
      <vt:lpstr>SCL as an learning environment</vt:lpstr>
      <vt:lpstr>SCL as pedagogy</vt:lpstr>
      <vt:lpstr>Key considerations</vt:lpstr>
      <vt:lpstr>European trend and practice of the building the student's individual educational trajectory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Horia Onita</dc:creator>
  <cp:lastModifiedBy>Horia Onita</cp:lastModifiedBy>
  <cp:revision>9</cp:revision>
  <dcterms:modified xsi:type="dcterms:W3CDTF">2024-12-19T00:56:34Z</dcterms:modified>
</cp:coreProperties>
</file>