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98" r:id="rId3"/>
    <p:sldId id="283"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7" r:id="rId20"/>
    <p:sldId id="318" r:id="rId21"/>
    <p:sldId id="316" r:id="rId22"/>
    <p:sldId id="300" r:id="rId23"/>
  </p:sldIdLst>
  <p:sldSz cx="9144000" cy="5143500" type="screen16x9"/>
  <p:notesSz cx="6858000" cy="9144000"/>
  <p:embeddedFontLst>
    <p:embeddedFont>
      <p:font typeface="Londrina Solid" panose="020B0604020202020204" charset="0"/>
      <p:regular r:id="rId25"/>
    </p:embeddedFont>
    <p:embeddedFont>
      <p:font typeface="Montserrat" panose="00000500000000000000" pitchFamily="2" charset="0"/>
      <p:regular r:id="rId26"/>
      <p:bold r:id="rId27"/>
      <p:italic r:id="rId28"/>
      <p:boldItalic r:id="rId29"/>
    </p:embeddedFont>
    <p:embeddedFont>
      <p:font typeface="Montserrat Medium" panose="00000600000000000000" pitchFamily="2" charset="0"/>
      <p:regular r:id="rId30"/>
      <p:bold r:id="rId31"/>
      <p:italic r:id="rId32"/>
      <p:boldItalic r:id="rId33"/>
    </p:embeddedFont>
    <p:embeddedFont>
      <p:font typeface="Open Sans" panose="020B0606030504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916">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jpa1k6gFa7hblJ0A4WtGEZvj+g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601" autoAdjust="0"/>
  </p:normalViewPr>
  <p:slideViewPr>
    <p:cSldViewPr snapToGrid="0">
      <p:cViewPr varScale="1">
        <p:scale>
          <a:sx n="96" d="100"/>
          <a:sy n="96" d="100"/>
        </p:scale>
        <p:origin x="444" y="60"/>
      </p:cViewPr>
      <p:guideLst>
        <p:guide orient="horz" pos="1620"/>
        <p:guide pos="2880"/>
        <p:guide orient="horz" pos="29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05f96cb1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5f96cb1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E73A8A85-BD0F-D712-EEE7-75B4D8372B34}"/>
            </a:ext>
          </a:extLst>
        </p:cNvPr>
        <p:cNvGrpSpPr/>
        <p:nvPr/>
      </p:nvGrpSpPr>
      <p:grpSpPr>
        <a:xfrm>
          <a:off x="0" y="0"/>
          <a:ext cx="0" cy="0"/>
          <a:chOff x="0" y="0"/>
          <a:chExt cx="0" cy="0"/>
        </a:xfrm>
      </p:grpSpPr>
      <p:sp>
        <p:nvSpPr>
          <p:cNvPr id="51" name="Google Shape;51;g105f96cb17e_0_0:notes">
            <a:extLst>
              <a:ext uri="{FF2B5EF4-FFF2-40B4-BE49-F238E27FC236}">
                <a16:creationId xmlns:a16="http://schemas.microsoft.com/office/drawing/2014/main" id="{3B631B06-4ECA-C140-F4B0-B05E49A81B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5f96cb17e_0_0:notes">
            <a:extLst>
              <a:ext uri="{FF2B5EF4-FFF2-40B4-BE49-F238E27FC236}">
                <a16:creationId xmlns:a16="http://schemas.microsoft.com/office/drawing/2014/main" id="{4A954F09-DC37-6743-EDDF-0CB8BCDFBF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810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313190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F2340-B7E9-B0B7-9AE4-1EC7E56D0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A607A-A51A-8376-0900-3E18F981792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6C075B-0FF9-4273-8CB9-32F5C59CE9AC}"/>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950477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347B-CCC3-298A-F436-CC804F7FF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9B614-E43C-C6B9-708C-7AD55C4774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DE53AED-D732-69F6-F1C4-FC927E0DD87F}"/>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399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6800-EB11-7E3D-EE94-49AD627B3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6D29B-1C7A-2EAC-E6C4-2633D68A0CE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8108904-E822-B6F9-CEF8-2FCF0BE6EAC6}"/>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28580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6D94C-5C9E-9AD9-3D71-D1FA7469F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4874F-C06C-B861-9F27-7AF977E578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22AC6AF-B1E6-0BB6-028C-289B97BBCD39}"/>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2992498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A06C-4718-561B-2E94-7FDDE25DD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B91A2-9908-6228-64EA-4CA21AFFE3F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C2B614-5503-A89F-109F-6933A510B854}"/>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2113930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94A90-444C-B297-E3E3-38D8D6DBD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F83D4-7CE0-1649-FF25-50238D46E0B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3CB47C-E63C-3DD1-F8FF-ADBCADB81ACE}"/>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3054957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6B08-567A-460E-E972-FF4CE5337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03840-1F15-FE1F-D42E-83789DABA2D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26D0F49-B517-CEC4-7CDF-B6A21EE93AB2}"/>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80091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9D86-A06E-F50D-168D-CFC6D0CF6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B1DC6-1021-32FF-DEB2-FCC0F7C1BD5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5D84BD0-32FC-7D59-14B7-7A8A5526E0DD}"/>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3931695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FCED0-3845-3F68-10B6-E09152B76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40CBF-858D-D063-7960-5D630FEF657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CB8650C-7CA2-989F-26B1-FE1F20567EFA}"/>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3000485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516AE-DADB-A9D1-02F6-5A1062B7A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63367-BA37-EB5F-712E-86697293D0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7D69280-8E83-5685-2B65-34A984B1865E}"/>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2432523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92611-8490-5643-D59A-1BC3A10D8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428B0-B36B-5A8F-0B7B-616C39D2FEA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4F3F332-183E-D066-681F-C8144DEEBD87}"/>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1119572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26FAA-A4BB-8AC9-2B56-3BFC09BD0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496FC-D184-D37C-32C9-68325D755BF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99344A-65F4-8167-AC89-A7FEB0F9EC67}"/>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2713329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2B24-8A40-8CB3-C187-9147A2EDF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11651-771A-A7EC-C9A1-844974AD6B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9A854A9-FF64-9422-1133-3F0EFB7BB534}"/>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1706968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4F76-CBB0-31FE-62C0-065C575C8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77920-4FD3-6391-93F9-F297C025415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A1E8AD-C56F-55B1-6254-D2F5D5008E95}"/>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1864065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2D66-EDE4-EA95-F541-2E070A9CD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52986-E98E-DB80-C9B2-A0BE9DD059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E069E4A-06CC-442E-D21D-31E73182B90F}"/>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1914667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AE93C-F261-9234-C1D1-8C9FB801B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CAB5A-C96D-F3A4-CAF7-01134217A13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DBB1436-473D-C2CE-45E5-8834A996D3A6}"/>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199996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4721-9AEE-99BB-51F2-9D7D5CF15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A7FD61-823B-8385-0425-0F40C9AB4F8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B949715-3AE2-5E88-F535-9CF96EB316F9}"/>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4151073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C36E9-00E8-B98E-00A3-CB14B8E2B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44B03-7DA9-EED9-3972-0E48EC34532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AC1E6A3-DE85-3498-5849-7CE17E235197}"/>
              </a:ext>
            </a:extLst>
          </p:cNvPr>
          <p:cNvSpPr>
            <a:spLocks noGrp="1"/>
          </p:cNvSpPr>
          <p:nvPr>
            <p:ph type="body" idx="1"/>
          </p:nvPr>
        </p:nvSpPr>
        <p:spPr/>
        <p:txBody>
          <a:bodyPr/>
          <a:lstStyle/>
          <a:p>
            <a:r>
              <a:rPr lang="en-GB" dirty="0"/>
              <a:t>Evolved vertically, horizontally and in scope</a:t>
            </a:r>
          </a:p>
        </p:txBody>
      </p:sp>
    </p:spTree>
    <p:extLst>
      <p:ext uri="{BB962C8B-B14F-4D97-AF65-F5344CB8AC3E}">
        <p14:creationId xmlns:p14="http://schemas.microsoft.com/office/powerpoint/2010/main" val="89788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F84E4149-C4C4-0146-B83E-98AB27B0AA27}"/>
            </a:ext>
          </a:extLst>
        </p:cNvPr>
        <p:cNvGrpSpPr/>
        <p:nvPr/>
      </p:nvGrpSpPr>
      <p:grpSpPr>
        <a:xfrm>
          <a:off x="0" y="0"/>
          <a:ext cx="0" cy="0"/>
          <a:chOff x="0" y="0"/>
          <a:chExt cx="0" cy="0"/>
        </a:xfrm>
      </p:grpSpPr>
      <p:sp>
        <p:nvSpPr>
          <p:cNvPr id="51" name="Google Shape;51;g105f96cb17e_0_0:notes">
            <a:extLst>
              <a:ext uri="{FF2B5EF4-FFF2-40B4-BE49-F238E27FC236}">
                <a16:creationId xmlns:a16="http://schemas.microsoft.com/office/drawing/2014/main" id="{4F2F5D35-4480-F832-0BD8-A8D3EFA082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5f96cb17e_0_0:notes">
            <a:extLst>
              <a:ext uri="{FF2B5EF4-FFF2-40B4-BE49-F238E27FC236}">
                <a16:creationId xmlns:a16="http://schemas.microsoft.com/office/drawing/2014/main" id="{D49A266B-BA6A-63DB-49D7-818008416A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4361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_1">
    <p:bg>
      <p:bgPr>
        <a:noFill/>
        <a:effectLst/>
      </p:bgPr>
    </p:bg>
    <p:spTree>
      <p:nvGrpSpPr>
        <p:cNvPr id="1" name="Shape 14"/>
        <p:cNvGrpSpPr/>
        <p:nvPr/>
      </p:nvGrpSpPr>
      <p:grpSpPr>
        <a:xfrm>
          <a:off x="0" y="0"/>
          <a:ext cx="0" cy="0"/>
          <a:chOff x="0" y="0"/>
          <a:chExt cx="0" cy="0"/>
        </a:xfrm>
      </p:grpSpPr>
      <p:sp>
        <p:nvSpPr>
          <p:cNvPr id="15" name="Google Shape;15;p13"/>
          <p:cNvSpPr txBox="1">
            <a:spLocks noGrp="1"/>
          </p:cNvSpPr>
          <p:nvPr>
            <p:ph type="ctrTitle"/>
          </p:nvPr>
        </p:nvSpPr>
        <p:spPr>
          <a:xfrm>
            <a:off x="395400" y="1775750"/>
            <a:ext cx="3679500" cy="17298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lt1"/>
              </a:buClr>
              <a:buSzPts val="3000"/>
              <a:buFont typeface="Montserrat"/>
              <a:buNone/>
              <a:defRPr sz="3000" b="1">
                <a:solidFill>
                  <a:schemeClr val="lt1"/>
                </a:solidFill>
                <a:latin typeface="Montserrat"/>
                <a:ea typeface="Montserrat"/>
                <a:cs typeface="Montserrat"/>
                <a:sym typeface="Montserrat"/>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6" name="Google Shape;16;p13"/>
          <p:cNvSpPr txBox="1">
            <a:spLocks noGrp="1"/>
          </p:cNvSpPr>
          <p:nvPr>
            <p:ph type="sldNum" idx="12"/>
          </p:nvPr>
        </p:nvSpPr>
        <p:spPr>
          <a:xfrm>
            <a:off x="8131383" y="26986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7" name="Google Shape;17;p13"/>
          <p:cNvPicPr preferRelativeResize="0"/>
          <p:nvPr/>
        </p:nvPicPr>
        <p:blipFill rotWithShape="1">
          <a:blip r:embed="rId2">
            <a:alphaModFix/>
          </a:blip>
          <a:srcRect/>
          <a:stretch/>
        </p:blipFill>
        <p:spPr>
          <a:xfrm>
            <a:off x="395400" y="474400"/>
            <a:ext cx="1712069" cy="492600"/>
          </a:xfrm>
          <a:prstGeom prst="rect">
            <a:avLst/>
          </a:prstGeom>
          <a:noFill/>
          <a:ln>
            <a:noFill/>
          </a:ln>
        </p:spPr>
      </p:pic>
      <p:sp>
        <p:nvSpPr>
          <p:cNvPr id="18" name="Google Shape;18;p13"/>
          <p:cNvSpPr txBox="1">
            <a:spLocks noGrp="1"/>
          </p:cNvSpPr>
          <p:nvPr>
            <p:ph type="subTitle" idx="1"/>
          </p:nvPr>
        </p:nvSpPr>
        <p:spPr>
          <a:xfrm>
            <a:off x="395400" y="3989400"/>
            <a:ext cx="2478600" cy="692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1100"/>
              <a:buFont typeface="Montserrat Medium"/>
              <a:buNone/>
              <a:defRPr sz="1100">
                <a:solidFill>
                  <a:schemeClr val="lt1"/>
                </a:solidFill>
                <a:latin typeface="Montserrat Medium"/>
                <a:ea typeface="Montserrat Medium"/>
                <a:cs typeface="Montserrat Medium"/>
                <a:sym typeface="Montserrat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525526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 name="Google Shape;7;p11"/>
          <p:cNvSpPr txBox="1">
            <a:spLocks noGrp="1"/>
          </p:cNvSpPr>
          <p:nvPr>
            <p:ph type="body" idx="1"/>
          </p:nvPr>
        </p:nvSpPr>
        <p:spPr>
          <a:xfrm>
            <a:off x="1146800" y="2199475"/>
            <a:ext cx="6564300" cy="246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8" name="Google Shape;8;p11"/>
          <p:cNvSpPr txBox="1">
            <a:spLocks noGrp="1"/>
          </p:cNvSpPr>
          <p:nvPr>
            <p:ph type="title"/>
          </p:nvPr>
        </p:nvSpPr>
        <p:spPr>
          <a:xfrm>
            <a:off x="770250" y="547725"/>
            <a:ext cx="5425800" cy="2464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w3.org/TR/WCAG21/"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https://www.ctl.ox.ac.uk/a-self-evaluation-tool-for-staff-and-students" TargetMode="External"/><Relationship Id="rId3" Type="http://schemas.openxmlformats.org/officeDocument/2006/relationships/hyperlink" Target="https://www.boia.org/blog/how-do-we-perform-accessibility-testing-for-the-impact-of-visual-disabilities" TargetMode="External"/><Relationship Id="rId7" Type="http://schemas.openxmlformats.org/officeDocument/2006/relationships/hyperlink" Target="https://www.boia.org/blog/how-do-we-perform-accessibility-testing-for-the-impact-of-speech-disabilitie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hyperlink" Target="https://www.boia.org/blog/how-do-we-perform-accessibility-testing-for-the-impact-of-physical-disabilities" TargetMode="External"/><Relationship Id="rId5" Type="http://schemas.openxmlformats.org/officeDocument/2006/relationships/hyperlink" Target="https://www.boia.org/blog/how-do-we-perform-accessibility-testing-for-the-impact-of-cognitive-learning-and-neurological-disabilities" TargetMode="External"/><Relationship Id="rId10" Type="http://schemas.openxmlformats.org/officeDocument/2006/relationships/hyperlink" Target="https://easpd.eu/fileadmin/user_upload/Projects/InclUDE_Technical_Guidelines_Full_EN_FINAL.pdf" TargetMode="External"/><Relationship Id="rId4" Type="http://schemas.openxmlformats.org/officeDocument/2006/relationships/hyperlink" Target="https://www.boia.org/blog/how-do-we-perform-accessibility-testing-for-the-impact-of-auditory-disabilities" TargetMode="External"/><Relationship Id="rId9" Type="http://schemas.openxmlformats.org/officeDocument/2006/relationships/hyperlink" Target="https://www.includeonline.eu/catalo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iued.formacion.uned.es/indice&amp;categoria=compe_doce"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eua.eu/images/digi-he_desk_research_report.pdf"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37500" y="126650"/>
            <a:ext cx="8520600" cy="3252900"/>
          </a:xfrm>
          <a:prstGeom prst="rect">
            <a:avLst/>
          </a:prstGeom>
        </p:spPr>
        <p:txBody>
          <a:bodyPr spcFirstLastPara="1" wrap="square" lIns="91425" tIns="91425" rIns="91425" bIns="91425" anchor="b" anchorCtr="0">
            <a:normAutofit/>
          </a:bodyPr>
          <a:lstStyle/>
          <a:p>
            <a:pPr marL="0" lvl="0" indent="0" rtl="0">
              <a:spcBef>
                <a:spcPts val="0"/>
              </a:spcBef>
              <a:spcAft>
                <a:spcPts val="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Development/design of curriculum using digital tools for providing an inclusive educational process</a:t>
            </a:r>
            <a:br>
              <a:rPr lang="en-GB" sz="1800" b="1" dirty="0">
                <a:effectLst/>
                <a:latin typeface="Calibri" panose="020F0502020204030204" pitchFamily="34" charset="0"/>
                <a:ea typeface="Calibri" panose="020F0502020204030204" pitchFamily="34" charset="0"/>
                <a:cs typeface="Times New Roman" panose="02020603050405020304" pitchFamily="18" charset="0"/>
              </a:rPr>
            </a:br>
            <a:endParaRPr sz="8200" b="1" dirty="0">
              <a:latin typeface="Londrina Solid"/>
              <a:ea typeface="Londrina Solid"/>
              <a:cs typeface="Londrina Solid"/>
              <a:sym typeface="Londrina Solid"/>
            </a:endParaRPr>
          </a:p>
        </p:txBody>
      </p:sp>
      <p:sp>
        <p:nvSpPr>
          <p:cNvPr id="55" name="Google Shape;55;p13"/>
          <p:cNvSpPr txBox="1">
            <a:spLocks noGrp="1"/>
          </p:cNvSpPr>
          <p:nvPr>
            <p:ph type="subTitle" idx="1"/>
          </p:nvPr>
        </p:nvSpPr>
        <p:spPr>
          <a:xfrm>
            <a:off x="237500" y="3246250"/>
            <a:ext cx="8520600" cy="15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i="1" dirty="0">
                <a:latin typeface="Open Sans"/>
                <a:ea typeface="Open Sans"/>
                <a:cs typeface="Open Sans"/>
                <a:sym typeface="Open Sans"/>
              </a:rPr>
              <a:t>Horia-</a:t>
            </a:r>
            <a:r>
              <a:rPr lang="ro-RO" sz="1600" i="1" dirty="0">
                <a:latin typeface="Open Sans"/>
                <a:ea typeface="Open Sans"/>
                <a:cs typeface="Open Sans"/>
                <a:sym typeface="Open Sans"/>
              </a:rPr>
              <a:t>Șerban Onița, TAM expert</a:t>
            </a:r>
          </a:p>
          <a:p>
            <a:pPr marL="0" lvl="0" indent="0" algn="l" rtl="0">
              <a:spcBef>
                <a:spcPts val="0"/>
              </a:spcBef>
              <a:spcAft>
                <a:spcPts val="0"/>
              </a:spcAft>
              <a:buNone/>
            </a:pPr>
            <a:r>
              <a:rPr lang="ro-RO" sz="1600" i="1" dirty="0">
                <a:latin typeface="Open Sans"/>
                <a:ea typeface="Open Sans"/>
                <a:cs typeface="Open Sans"/>
                <a:sym typeface="Open Sans"/>
              </a:rPr>
              <a:t>19th of December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05D8B82C-7C80-0A81-6A8A-62E426E955B1}"/>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3A5F36FA-DE3D-E9E8-B7B4-0A6CDA083146}"/>
              </a:ext>
            </a:extLst>
          </p:cNvPr>
          <p:cNvSpPr txBox="1">
            <a:spLocks noGrp="1"/>
          </p:cNvSpPr>
          <p:nvPr>
            <p:ph type="ctrTitle"/>
          </p:nvPr>
        </p:nvSpPr>
        <p:spPr>
          <a:xfrm>
            <a:off x="237500" y="126650"/>
            <a:ext cx="8520600" cy="3252900"/>
          </a:xfrm>
          <a:prstGeom prst="rect">
            <a:avLst/>
          </a:prstGeom>
        </p:spPr>
        <p:txBody>
          <a:bodyPr spcFirstLastPara="1" wrap="square" lIns="91425" tIns="91425" rIns="91425" bIns="91425" anchor="b" anchorCtr="0">
            <a:normAutofit/>
          </a:bodyPr>
          <a:lstStyle/>
          <a:p>
            <a:pPr marL="0" lvl="0" indent="0" rtl="0">
              <a:spcBef>
                <a:spcPts val="0"/>
              </a:spcBef>
              <a:spcAft>
                <a:spcPts val="0"/>
              </a:spcAft>
              <a:buNone/>
            </a:pPr>
            <a:br>
              <a:rPr lang="en-GB" sz="1800" b="1" dirty="0">
                <a:effectLst/>
                <a:latin typeface="Calibri" panose="020F0502020204030204" pitchFamily="34" charset="0"/>
                <a:ea typeface="Calibri" panose="020F0502020204030204" pitchFamily="34" charset="0"/>
                <a:cs typeface="Times New Roman" panose="02020603050405020304" pitchFamily="18" charset="0"/>
              </a:rPr>
            </a:br>
            <a:endParaRPr sz="8200" b="1" dirty="0">
              <a:latin typeface="Londrina Solid"/>
              <a:ea typeface="Londrina Solid"/>
              <a:cs typeface="Londrina Solid"/>
              <a:sym typeface="Londrina Solid"/>
            </a:endParaRPr>
          </a:p>
        </p:txBody>
      </p:sp>
      <p:sp>
        <p:nvSpPr>
          <p:cNvPr id="55" name="Google Shape;55;p13">
            <a:extLst>
              <a:ext uri="{FF2B5EF4-FFF2-40B4-BE49-F238E27FC236}">
                <a16:creationId xmlns:a16="http://schemas.microsoft.com/office/drawing/2014/main" id="{3731C58D-BE96-2FDB-C33C-76529E54F1FA}"/>
              </a:ext>
            </a:extLst>
          </p:cNvPr>
          <p:cNvSpPr txBox="1">
            <a:spLocks noGrp="1"/>
          </p:cNvSpPr>
          <p:nvPr>
            <p:ph type="subTitle" idx="1"/>
          </p:nvPr>
        </p:nvSpPr>
        <p:spPr>
          <a:xfrm>
            <a:off x="4313583" y="1497448"/>
            <a:ext cx="3914430" cy="15390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endParaRPr lang="en-GB" sz="1600" i="1" dirty="0">
              <a:latin typeface="Open Sans"/>
              <a:ea typeface="Open Sans"/>
              <a:cs typeface="Open Sans"/>
              <a:sym typeface="Open Sans"/>
            </a:endParaRPr>
          </a:p>
          <a:p>
            <a:pPr marL="0" lvl="0" indent="0" algn="l" rtl="0">
              <a:spcBef>
                <a:spcPts val="0"/>
              </a:spcBef>
              <a:spcAft>
                <a:spcPts val="0"/>
              </a:spcAft>
              <a:buNone/>
            </a:pPr>
            <a:endParaRPr lang="en-GB" sz="1600" i="1" dirty="0">
              <a:latin typeface="Open Sans"/>
              <a:ea typeface="Open Sans"/>
              <a:cs typeface="Open Sans"/>
              <a:sym typeface="Open Sans"/>
            </a:endParaRPr>
          </a:p>
          <a:p>
            <a:pPr marL="0" lvl="0" indent="0" algn="l" rtl="0">
              <a:spcBef>
                <a:spcPts val="0"/>
              </a:spcBef>
              <a:spcAft>
                <a:spcPts val="0"/>
              </a:spcAft>
              <a:buNone/>
            </a:pPr>
            <a:r>
              <a:rPr lang="en-GB" sz="3200" b="1" i="1" dirty="0">
                <a:latin typeface="Open Sans"/>
                <a:ea typeface="Open Sans"/>
                <a:cs typeface="Open Sans"/>
                <a:sym typeface="Open Sans"/>
              </a:rPr>
              <a:t>Go to Menti.com </a:t>
            </a:r>
            <a:r>
              <a:rPr lang="en-GB" sz="3200" b="1" i="1" dirty="0">
                <a:latin typeface="Open Sans"/>
                <a:ea typeface="Open Sans"/>
                <a:cs typeface="Open Sans"/>
                <a:sym typeface="Wingdings" panose="05000000000000000000" pitchFamily="2" charset="2"/>
              </a:rPr>
              <a:t>  1505 8677</a:t>
            </a:r>
            <a:endParaRPr lang="ro-RO" sz="3200" b="1" i="1" dirty="0">
              <a:latin typeface="Open Sans"/>
              <a:ea typeface="Open Sans"/>
              <a:cs typeface="Open Sans"/>
              <a:sym typeface="Open Sans"/>
            </a:endParaRPr>
          </a:p>
        </p:txBody>
      </p:sp>
      <p:pic>
        <p:nvPicPr>
          <p:cNvPr id="3" name="Picture 2" descr="A qr code on a white background&#10;&#10;Description automatically generated">
            <a:extLst>
              <a:ext uri="{FF2B5EF4-FFF2-40B4-BE49-F238E27FC236}">
                <a16:creationId xmlns:a16="http://schemas.microsoft.com/office/drawing/2014/main" id="{6B27B0F1-65C7-84CB-7F5F-8483AD2AA540}"/>
              </a:ext>
            </a:extLst>
          </p:cNvPr>
          <p:cNvPicPr>
            <a:picLocks noChangeAspect="1"/>
          </p:cNvPicPr>
          <p:nvPr/>
        </p:nvPicPr>
        <p:blipFill>
          <a:blip r:embed="rId3"/>
          <a:stretch>
            <a:fillRect/>
          </a:stretch>
        </p:blipFill>
        <p:spPr>
          <a:xfrm>
            <a:off x="237500" y="278294"/>
            <a:ext cx="3977309" cy="3977309"/>
          </a:xfrm>
          <a:prstGeom prst="rect">
            <a:avLst/>
          </a:prstGeom>
        </p:spPr>
      </p:pic>
    </p:spTree>
    <p:extLst>
      <p:ext uri="{BB962C8B-B14F-4D97-AF65-F5344CB8AC3E}">
        <p14:creationId xmlns:p14="http://schemas.microsoft.com/office/powerpoint/2010/main" val="4020484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213A-94DC-CAAB-3E53-2D67C29D3449}"/>
              </a:ext>
            </a:extLst>
          </p:cNvPr>
          <p:cNvSpPr>
            <a:spLocks noGrp="1"/>
          </p:cNvSpPr>
          <p:nvPr>
            <p:ph type="ctrTitle"/>
          </p:nvPr>
        </p:nvSpPr>
        <p:spPr>
          <a:xfrm>
            <a:off x="319199" y="54836"/>
            <a:ext cx="8824801" cy="627600"/>
          </a:xfrm>
        </p:spPr>
        <p:txBody>
          <a:bodyPr/>
          <a:lstStyle/>
          <a:p>
            <a:r>
              <a:rPr lang="en-GB" sz="2400" dirty="0">
                <a:solidFill>
                  <a:schemeClr val="accent1"/>
                </a:solidFill>
              </a:rPr>
              <a:t>Bologna Process views </a:t>
            </a:r>
          </a:p>
        </p:txBody>
      </p:sp>
      <p:sp>
        <p:nvSpPr>
          <p:cNvPr id="4" name="Subtitle 3">
            <a:extLst>
              <a:ext uri="{FF2B5EF4-FFF2-40B4-BE49-F238E27FC236}">
                <a16:creationId xmlns:a16="http://schemas.microsoft.com/office/drawing/2014/main" id="{D5A5D2F4-5245-5B45-EE16-0D171EF94785}"/>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Social Dimension has become one of the core components of BP, based on the commitment taken in the 2007 London Communique that </a:t>
            </a:r>
            <a:r>
              <a:rPr lang="en-GB" sz="1200" b="1" dirty="0">
                <a:solidFill>
                  <a:schemeClr val="tx1"/>
                </a:solidFill>
              </a:rPr>
              <a:t>the composition of the student body entering, progressing in and completing higher education should be representative of the population at large</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In 2020 the Ministers adopted the </a:t>
            </a:r>
            <a:r>
              <a:rPr lang="en-GB" sz="1200" b="1" dirty="0">
                <a:solidFill>
                  <a:schemeClr val="tx1"/>
                </a:solidFill>
              </a:rPr>
              <a:t>Principles and Guidelines for Strengthening the Social Dimension of Higher Education in EHEA</a:t>
            </a:r>
            <a:r>
              <a:rPr lang="en-GB" sz="1200" dirty="0">
                <a:solidFill>
                  <a:schemeClr val="tx1"/>
                </a:solidFill>
              </a:rPr>
              <a:t>, while in 2024 they adopted </a:t>
            </a:r>
            <a:r>
              <a:rPr lang="en-GB" sz="1200" b="1" dirty="0">
                <a:solidFill>
                  <a:schemeClr val="tx1"/>
                </a:solidFill>
              </a:rPr>
              <a:t>Indicators and Descriptors for the Principles of Social Dimension in EHEA</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None of these documents refer to inclusive access to digital education, albeit they talk about online/blended mobility</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139700" lvl="0" indent="0" algn="just" rtl="0">
              <a:spcBef>
                <a:spcPts val="0"/>
              </a:spcBef>
              <a:spcAft>
                <a:spcPts val="0"/>
              </a:spcAft>
              <a:buClr>
                <a:schemeClr val="tx1"/>
              </a:buClr>
              <a:buSzPts val="1400"/>
            </a:pPr>
            <a:r>
              <a:rPr lang="en-GB" sz="1200" dirty="0">
                <a:solidFill>
                  <a:schemeClr val="tx1"/>
                </a:solidFill>
              </a:rPr>
              <a:t>Nevertheless, Ministers committed in the Communiques to:</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i="1" dirty="0">
                <a:solidFill>
                  <a:schemeClr val="tx1"/>
                </a:solidFill>
              </a:rPr>
              <a:t>“ensuring accessible student support services, inclusive learning environments (including digital ones), gender equality, as well as measures to support students in covering indirect costs of study”</a:t>
            </a:r>
            <a:r>
              <a:rPr lang="en-GB" sz="1200" dirty="0">
                <a:solidFill>
                  <a:schemeClr val="tx1"/>
                </a:solidFill>
              </a:rPr>
              <a:t> (Tirana Communique 2024)</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i="1" dirty="0">
                <a:solidFill>
                  <a:schemeClr val="tx1"/>
                </a:solidFill>
              </a:rPr>
              <a:t>“reinforcing social inclusion and enhancing quality education, using fully the new opportunities provided by digitalisation</a:t>
            </a:r>
            <a:r>
              <a:rPr lang="en-GB" sz="1200" dirty="0">
                <a:solidFill>
                  <a:schemeClr val="tx1"/>
                </a:solidFill>
              </a:rPr>
              <a:t>” (Rome Communique 2020)</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a:t>
            </a:r>
            <a:r>
              <a:rPr lang="en-GB" sz="1200" i="1" dirty="0">
                <a:solidFill>
                  <a:schemeClr val="tx1"/>
                </a:solidFill>
              </a:rPr>
              <a:t>recognizing that digitalisation does not offer ‘one size fits all’ solutions, and ask the BFUG to propose ways in which all learners can benefit from the new technologies”</a:t>
            </a:r>
            <a:r>
              <a:rPr lang="en-GB" sz="1200" dirty="0">
                <a:solidFill>
                  <a:schemeClr val="tx1"/>
                </a:solidFill>
              </a:rPr>
              <a:t> (Rome Communique 2020)</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i="1" dirty="0">
                <a:solidFill>
                  <a:schemeClr val="tx1"/>
                </a:solidFill>
              </a:rPr>
              <a:t>“supporting our higher education institutions in using digital technologies for learning, teaching and assessment, as well as for academic communication and research, and to investing in the development of digital skills and competences for all” </a:t>
            </a:r>
            <a:r>
              <a:rPr lang="en-GB" sz="1200" dirty="0">
                <a:solidFill>
                  <a:schemeClr val="tx1"/>
                </a:solidFill>
              </a:rPr>
              <a:t>(Rome Communique 2020))</a:t>
            </a:r>
          </a:p>
          <a:p>
            <a:pPr marL="139700" lvl="0" indent="0" algn="just" rtl="0">
              <a:spcBef>
                <a:spcPts val="0"/>
              </a:spcBef>
              <a:spcAft>
                <a:spcPts val="0"/>
              </a:spcAft>
              <a:buClr>
                <a:schemeClr val="tx1"/>
              </a:buClr>
              <a:buSzPts val="1400"/>
            </a:pPr>
            <a:endParaRPr lang="en-GB" sz="1200" dirty="0">
              <a:solidFill>
                <a:schemeClr val="tx1"/>
              </a:solidFill>
            </a:endParaRPr>
          </a:p>
          <a:p>
            <a:pPr marL="139700" lvl="0" indent="0" algn="just" rtl="0">
              <a:spcBef>
                <a:spcPts val="0"/>
              </a:spcBef>
              <a:spcAft>
                <a:spcPts val="0"/>
              </a:spcAft>
              <a:buClr>
                <a:schemeClr val="tx1"/>
              </a:buClr>
              <a:buSzPts val="1400"/>
            </a:pPr>
            <a:endParaRPr lang="en-GB" sz="1200" dirty="0">
              <a:solidFill>
                <a:schemeClr val="tx1"/>
              </a:solidFill>
            </a:endParaRPr>
          </a:p>
        </p:txBody>
      </p:sp>
    </p:spTree>
    <p:extLst>
      <p:ext uri="{BB962C8B-B14F-4D97-AF65-F5344CB8AC3E}">
        <p14:creationId xmlns:p14="http://schemas.microsoft.com/office/powerpoint/2010/main" val="294496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7745D-BB26-F12F-A3F6-2A7F83A48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61D4D-55F9-A69B-15A8-2E709005309F}"/>
              </a:ext>
            </a:extLst>
          </p:cNvPr>
          <p:cNvSpPr>
            <a:spLocks noGrp="1"/>
          </p:cNvSpPr>
          <p:nvPr>
            <p:ph type="ctrTitle"/>
          </p:nvPr>
        </p:nvSpPr>
        <p:spPr>
          <a:xfrm>
            <a:off x="319199" y="54836"/>
            <a:ext cx="8824801" cy="627600"/>
          </a:xfrm>
        </p:spPr>
        <p:txBody>
          <a:bodyPr/>
          <a:lstStyle/>
          <a:p>
            <a:r>
              <a:rPr lang="en-GB" sz="2400" dirty="0">
                <a:solidFill>
                  <a:schemeClr val="accent1"/>
                </a:solidFill>
              </a:rPr>
              <a:t>European Union work </a:t>
            </a:r>
          </a:p>
        </p:txBody>
      </p:sp>
      <p:sp>
        <p:nvSpPr>
          <p:cNvPr id="4" name="Subtitle 3">
            <a:extLst>
              <a:ext uri="{FF2B5EF4-FFF2-40B4-BE49-F238E27FC236}">
                <a16:creationId xmlns:a16="http://schemas.microsoft.com/office/drawing/2014/main" id="{F357F8FB-A137-DF21-2C2D-9ACFFB736B01}"/>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Digital Education Action Plan 2021-2027</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European Digital Education Content Framework</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European Digital Competence Framework</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European Digital Skills Certificate (EDSC)</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Council Recommendation on improving the provision of digital skills in education and training</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b="1" dirty="0">
                <a:solidFill>
                  <a:schemeClr val="tx1"/>
                </a:solidFill>
              </a:rPr>
              <a:t>Council Recommendation on the key enabling factors for successful digital education and training:</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b="1" dirty="0">
              <a:solidFill>
                <a:schemeClr val="tx1"/>
              </a:solidFill>
            </a:endParaRPr>
          </a:p>
          <a:p>
            <a:pPr marL="768350" lvl="1" indent="-171450" algn="just">
              <a:buClr>
                <a:schemeClr val="tx1"/>
              </a:buClr>
              <a:buFont typeface="Arial" panose="020B0604020202020204" pitchFamily="34" charset="0"/>
              <a:buChar char="•"/>
            </a:pPr>
            <a:r>
              <a:rPr lang="en-GB" sz="1200" i="1" dirty="0">
                <a:solidFill>
                  <a:schemeClr val="tx1"/>
                </a:solidFill>
                <a:latin typeface="Montserrat Medium"/>
                <a:sym typeface="Montserrat Medium"/>
              </a:rPr>
              <a:t>supporting the development and testing of digital educational tools and technologies, as well as </a:t>
            </a:r>
            <a:r>
              <a:rPr lang="en-GB" sz="1200" b="1" i="1" dirty="0">
                <a:solidFill>
                  <a:schemeClr val="tx1"/>
                </a:solidFill>
                <a:latin typeface="Montserrat Medium"/>
                <a:sym typeface="Montserrat Medium"/>
              </a:rPr>
              <a:t>research on the quality, inclusiveness, accessibility and impact of digital education solutions</a:t>
            </a:r>
            <a:r>
              <a:rPr lang="en-GB" sz="1200" i="1" dirty="0">
                <a:solidFill>
                  <a:schemeClr val="tx1"/>
                </a:solidFill>
                <a:latin typeface="Montserrat Medium"/>
                <a:sym typeface="Montserrat Medium"/>
              </a:rPr>
              <a:t>, including those based on emerging technologies such as </a:t>
            </a:r>
            <a:r>
              <a:rPr lang="en-GB" sz="1200" b="1" i="1" dirty="0">
                <a:solidFill>
                  <a:schemeClr val="tx1"/>
                </a:solidFill>
                <a:latin typeface="Montserrat Medium"/>
                <a:sym typeface="Montserrat Medium"/>
              </a:rPr>
              <a:t>artificial intelligence, immersive technologies such as virtual reality, augmented reality, </a:t>
            </a:r>
            <a:r>
              <a:rPr lang="en-GB" sz="1200" b="1" i="1" dirty="0" err="1">
                <a:solidFill>
                  <a:schemeClr val="tx1"/>
                </a:solidFill>
                <a:latin typeface="Montserrat Medium"/>
                <a:sym typeface="Montserrat Medium"/>
              </a:rPr>
              <a:t>eXtended</a:t>
            </a:r>
            <a:r>
              <a:rPr lang="en-GB" sz="1200" b="1" i="1" dirty="0">
                <a:solidFill>
                  <a:schemeClr val="tx1"/>
                </a:solidFill>
                <a:latin typeface="Montserrat Medium"/>
                <a:sym typeface="Montserrat Medium"/>
              </a:rPr>
              <a:t> Reality, robotics, the metaverse and open source alternatives</a:t>
            </a:r>
            <a:r>
              <a:rPr lang="en-GB" sz="1200" i="1" dirty="0">
                <a:solidFill>
                  <a:schemeClr val="tx1"/>
                </a:solidFill>
                <a:latin typeface="Montserrat Medium"/>
                <a:sym typeface="Montserrat Medium"/>
              </a:rPr>
              <a:t> for digital educational tools</a:t>
            </a:r>
          </a:p>
          <a:p>
            <a:pPr marL="768350" lvl="1" indent="-171450" algn="just">
              <a:buClr>
                <a:schemeClr val="tx1"/>
              </a:buClr>
              <a:buFont typeface="Arial" panose="020B0604020202020204" pitchFamily="34" charset="0"/>
              <a:buChar char="•"/>
            </a:pPr>
            <a:endParaRPr lang="en-GB" sz="1200" dirty="0">
              <a:solidFill>
                <a:schemeClr val="tx1"/>
              </a:solidFill>
              <a:latin typeface="Montserrat Medium"/>
              <a:sym typeface="Montserrat Medium"/>
            </a:endParaRPr>
          </a:p>
          <a:p>
            <a:pPr marL="768350" lvl="1" indent="-171450" algn="just">
              <a:buClr>
                <a:schemeClr val="tx1"/>
              </a:buClr>
              <a:buFont typeface="Arial" panose="020B0604020202020204" pitchFamily="34" charset="0"/>
              <a:buChar char="•"/>
            </a:pPr>
            <a:r>
              <a:rPr lang="en-GB" sz="1200" i="1" dirty="0">
                <a:solidFill>
                  <a:schemeClr val="tx1"/>
                </a:solidFill>
                <a:latin typeface="Montserrat Medium"/>
                <a:sym typeface="Montserrat Medium"/>
              </a:rPr>
              <a:t>reflecting the need for </a:t>
            </a:r>
            <a:r>
              <a:rPr lang="en-GB" sz="1200" b="1" i="1" dirty="0">
                <a:solidFill>
                  <a:schemeClr val="tx1"/>
                </a:solidFill>
                <a:latin typeface="Montserrat Medium"/>
                <a:sym typeface="Montserrat Medium"/>
              </a:rPr>
              <a:t>digital well-being </a:t>
            </a:r>
            <a:r>
              <a:rPr lang="en-GB" sz="1200" i="1" dirty="0">
                <a:solidFill>
                  <a:schemeClr val="tx1"/>
                </a:solidFill>
                <a:latin typeface="Montserrat Medium"/>
                <a:sym typeface="Montserrat Medium"/>
              </a:rPr>
              <a:t>in the teaching and learning process and the </a:t>
            </a:r>
            <a:r>
              <a:rPr lang="en-GB" sz="1200" b="1" i="1" dirty="0">
                <a:solidFill>
                  <a:schemeClr val="tx1"/>
                </a:solidFill>
                <a:latin typeface="Montserrat Medium"/>
                <a:sym typeface="Montserrat Medium"/>
              </a:rPr>
              <a:t>design of supportive digital teaching and learning approaches </a:t>
            </a:r>
            <a:r>
              <a:rPr lang="en-GB" sz="1200" i="1" dirty="0">
                <a:solidFill>
                  <a:schemeClr val="tx1"/>
                </a:solidFill>
                <a:latin typeface="Montserrat Medium"/>
                <a:sym typeface="Montserrat Medium"/>
              </a:rPr>
              <a:t>and environments</a:t>
            </a:r>
          </a:p>
          <a:p>
            <a:pPr marL="768350" lvl="1" indent="-171450" algn="just">
              <a:buClr>
                <a:schemeClr val="tx1"/>
              </a:buClr>
              <a:buFont typeface="Arial" panose="020B0604020202020204" pitchFamily="34" charset="0"/>
              <a:buChar char="•"/>
            </a:pPr>
            <a:endParaRPr lang="en-GB" sz="1200" dirty="0">
              <a:solidFill>
                <a:schemeClr val="tx1"/>
              </a:solidFill>
              <a:latin typeface="Montserrat Medium"/>
              <a:sym typeface="Montserrat Medium"/>
            </a:endParaRPr>
          </a:p>
          <a:p>
            <a:pPr marL="768350" lvl="1" indent="-171450" algn="just">
              <a:buClr>
                <a:schemeClr val="tx1"/>
              </a:buClr>
              <a:buFont typeface="Arial" panose="020B0604020202020204" pitchFamily="34" charset="0"/>
              <a:buChar char="•"/>
            </a:pPr>
            <a:endParaRPr lang="en-GB" sz="1200" dirty="0">
              <a:solidFill>
                <a:schemeClr val="tx1"/>
              </a:solidFill>
              <a:latin typeface="Montserrat Medium"/>
              <a:sym typeface="Montserrat Medium"/>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139700" lvl="0" indent="0" algn="just" rtl="0">
              <a:spcBef>
                <a:spcPts val="0"/>
              </a:spcBef>
              <a:spcAft>
                <a:spcPts val="0"/>
              </a:spcAft>
              <a:buClr>
                <a:schemeClr val="tx1"/>
              </a:buClr>
              <a:buSzPts val="1400"/>
            </a:pPr>
            <a:endParaRPr lang="en-GB" sz="1200" dirty="0">
              <a:solidFill>
                <a:schemeClr val="tx1"/>
              </a:solidFill>
            </a:endParaRPr>
          </a:p>
          <a:p>
            <a:pPr marL="139700" lvl="0" indent="0" algn="just" rtl="0">
              <a:spcBef>
                <a:spcPts val="0"/>
              </a:spcBef>
              <a:spcAft>
                <a:spcPts val="0"/>
              </a:spcAft>
              <a:buClr>
                <a:schemeClr val="tx1"/>
              </a:buClr>
              <a:buSzPts val="1400"/>
            </a:pPr>
            <a:endParaRPr lang="en-GB" sz="1200" dirty="0">
              <a:solidFill>
                <a:schemeClr val="tx1"/>
              </a:solidFill>
            </a:endParaRPr>
          </a:p>
        </p:txBody>
      </p:sp>
    </p:spTree>
    <p:extLst>
      <p:ext uri="{BB962C8B-B14F-4D97-AF65-F5344CB8AC3E}">
        <p14:creationId xmlns:p14="http://schemas.microsoft.com/office/powerpoint/2010/main" val="394656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374D0-BC15-B54B-F3F7-3E56B5C8E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3DF5F-7548-8D60-944A-00A480841FD9}"/>
              </a:ext>
            </a:extLst>
          </p:cNvPr>
          <p:cNvSpPr>
            <a:spLocks noGrp="1"/>
          </p:cNvSpPr>
          <p:nvPr>
            <p:ph type="ctrTitle"/>
          </p:nvPr>
        </p:nvSpPr>
        <p:spPr>
          <a:xfrm>
            <a:off x="319199" y="54836"/>
            <a:ext cx="8824801" cy="627600"/>
          </a:xfrm>
        </p:spPr>
        <p:txBody>
          <a:bodyPr/>
          <a:lstStyle/>
          <a:p>
            <a:r>
              <a:rPr lang="en-GB" sz="2400" dirty="0">
                <a:solidFill>
                  <a:schemeClr val="accent1"/>
                </a:solidFill>
              </a:rPr>
              <a:t>European Union work </a:t>
            </a:r>
          </a:p>
        </p:txBody>
      </p:sp>
      <p:sp>
        <p:nvSpPr>
          <p:cNvPr id="4" name="Subtitle 3">
            <a:extLst>
              <a:ext uri="{FF2B5EF4-FFF2-40B4-BE49-F238E27FC236}">
                <a16:creationId xmlns:a16="http://schemas.microsoft.com/office/drawing/2014/main" id="{AB56D67B-8E4B-30D5-7110-AC614830C25A}"/>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rPr>
              <a:t>Council Recommendation on the key enabling factors for successful digital education and training:</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768350" lvl="1" indent="-171450" algn="just">
              <a:buClr>
                <a:schemeClr val="tx1"/>
              </a:buClr>
              <a:buFont typeface="Arial" panose="020B0604020202020204" pitchFamily="34" charset="0"/>
              <a:buChar char="•"/>
            </a:pPr>
            <a:r>
              <a:rPr lang="en-GB" sz="1200" i="1" dirty="0">
                <a:solidFill>
                  <a:schemeClr val="tx1"/>
                </a:solidFill>
                <a:latin typeface="Montserrat Medium"/>
                <a:sym typeface="Montserrat Medium"/>
              </a:rPr>
              <a:t>developing </a:t>
            </a:r>
            <a:r>
              <a:rPr lang="en-GB" sz="1200" b="1" i="1" dirty="0">
                <a:solidFill>
                  <a:schemeClr val="tx1"/>
                </a:solidFill>
                <a:latin typeface="Montserrat Medium"/>
                <a:sym typeface="Montserrat Medium"/>
              </a:rPr>
              <a:t>accessible, scalable, adaptable, and high-quality digital education content </a:t>
            </a:r>
            <a:r>
              <a:rPr lang="en-GB" sz="1200" i="1" dirty="0">
                <a:solidFill>
                  <a:schemeClr val="tx1"/>
                </a:solidFill>
                <a:latin typeface="Montserrat Medium"/>
                <a:sym typeface="Montserrat Medium"/>
              </a:rPr>
              <a:t>which is in line with the curricula and good pedagogical practices and digitising teaching and learning materials, when of added value;</a:t>
            </a:r>
          </a:p>
          <a:p>
            <a:pPr marL="596900" lvl="1" indent="0" algn="just">
              <a:buClr>
                <a:schemeClr val="tx1"/>
              </a:buClr>
            </a:pPr>
            <a:endParaRPr lang="en-GB" sz="1200" i="1" dirty="0">
              <a:solidFill>
                <a:schemeClr val="tx1"/>
              </a:solidFill>
              <a:latin typeface="Montserrat Medium"/>
              <a:sym typeface="Montserrat Medium"/>
            </a:endParaRPr>
          </a:p>
          <a:p>
            <a:pPr marL="768350" lvl="1" indent="-171450" algn="just">
              <a:buClr>
                <a:schemeClr val="tx1"/>
              </a:buClr>
              <a:buFont typeface="Arial" panose="020B0604020202020204" pitchFamily="34" charset="0"/>
              <a:buChar char="•"/>
            </a:pPr>
            <a:r>
              <a:rPr lang="en-GB" sz="1200" i="1" dirty="0">
                <a:solidFill>
                  <a:schemeClr val="tx1"/>
                </a:solidFill>
                <a:latin typeface="Montserrat Medium"/>
                <a:sym typeface="Montserrat Medium"/>
              </a:rPr>
              <a:t>deploying and integrating relevant centralised services, including through cloud solutions, such as </a:t>
            </a:r>
            <a:r>
              <a:rPr lang="en-GB" sz="1200" b="1" i="1" dirty="0">
                <a:solidFill>
                  <a:schemeClr val="tx1"/>
                </a:solidFill>
                <a:latin typeface="Montserrat Medium"/>
                <a:sym typeface="Montserrat Medium"/>
              </a:rPr>
              <a:t>virtual learning and administration management systems </a:t>
            </a:r>
            <a:r>
              <a:rPr lang="en-GB" sz="1200" i="1" dirty="0">
                <a:solidFill>
                  <a:schemeClr val="tx1"/>
                </a:solidFill>
                <a:latin typeface="Montserrat Medium"/>
                <a:sym typeface="Montserrat Medium"/>
              </a:rPr>
              <a:t>(including secure communication and collaboration tools, education content repositories, classroom management and digital assessments), in all education and training institutions, while </a:t>
            </a:r>
            <a:r>
              <a:rPr lang="en-GB" sz="1200" b="1" i="1" dirty="0">
                <a:solidFill>
                  <a:schemeClr val="tx1"/>
                </a:solidFill>
                <a:latin typeface="Montserrat Medium"/>
                <a:sym typeface="Montserrat Medium"/>
              </a:rPr>
              <a:t>ensuring their standardisation and interoperability, privacy and data security;</a:t>
            </a:r>
          </a:p>
          <a:p>
            <a:pPr marL="596900" lvl="1" indent="0" algn="just">
              <a:buClr>
                <a:schemeClr val="tx1"/>
              </a:buClr>
            </a:pPr>
            <a:endParaRPr lang="en-GB" sz="1200" i="1" dirty="0">
              <a:solidFill>
                <a:schemeClr val="tx1"/>
              </a:solidFill>
              <a:latin typeface="Montserrat Medium"/>
              <a:sym typeface="Montserrat Medium"/>
            </a:endParaRPr>
          </a:p>
          <a:p>
            <a:pPr marL="768350" lvl="1" indent="-171450" algn="just">
              <a:buClr>
                <a:schemeClr val="tx1"/>
              </a:buClr>
              <a:buFont typeface="Arial" panose="020B0604020202020204" pitchFamily="34" charset="0"/>
              <a:buChar char="•"/>
            </a:pPr>
            <a:r>
              <a:rPr lang="en-GB" sz="1200" i="1" dirty="0">
                <a:solidFill>
                  <a:schemeClr val="tx1"/>
                </a:solidFill>
                <a:latin typeface="Montserrat Medium"/>
                <a:sym typeface="Montserrat Medium"/>
              </a:rPr>
              <a:t>promoting </a:t>
            </a:r>
            <a:r>
              <a:rPr lang="en-GB" sz="1200" b="1" i="1" dirty="0">
                <a:solidFill>
                  <a:schemeClr val="tx1"/>
                </a:solidFill>
                <a:latin typeface="Montserrat Medium"/>
                <a:sym typeface="Montserrat Medium"/>
              </a:rPr>
              <a:t>inclusive education </a:t>
            </a:r>
            <a:r>
              <a:rPr lang="en-GB" sz="1200" i="1" dirty="0">
                <a:solidFill>
                  <a:schemeClr val="tx1"/>
                </a:solidFill>
                <a:latin typeface="Montserrat Medium"/>
                <a:sym typeface="Montserrat Medium"/>
              </a:rPr>
              <a:t>by safeguarding the </a:t>
            </a:r>
            <a:r>
              <a:rPr lang="en-GB" sz="1200" b="1" i="1" dirty="0">
                <a:solidFill>
                  <a:schemeClr val="tx1"/>
                </a:solidFill>
                <a:latin typeface="Montserrat Medium"/>
                <a:sym typeface="Montserrat Medium"/>
              </a:rPr>
              <a:t>accessibility of digital education content </a:t>
            </a:r>
            <a:r>
              <a:rPr lang="en-GB" sz="1200" i="1" dirty="0">
                <a:solidFill>
                  <a:schemeClr val="tx1"/>
                </a:solidFill>
                <a:latin typeface="Montserrat Medium"/>
                <a:sym typeface="Montserrat Medium"/>
              </a:rPr>
              <a:t>and technologies for learners and teachers </a:t>
            </a:r>
            <a:r>
              <a:rPr lang="en-GB" sz="1200" b="1" i="1" dirty="0">
                <a:solidFill>
                  <a:schemeClr val="tx1"/>
                </a:solidFill>
                <a:latin typeface="Montserrat Medium"/>
                <a:sym typeface="Montserrat Medium"/>
              </a:rPr>
              <a:t>with disabilities </a:t>
            </a:r>
            <a:r>
              <a:rPr lang="en-GB" sz="1200" i="1" dirty="0">
                <a:solidFill>
                  <a:schemeClr val="tx1"/>
                </a:solidFill>
                <a:latin typeface="Montserrat Medium"/>
                <a:sym typeface="Montserrat Medium"/>
              </a:rPr>
              <a:t>and providing specialised equipment and solutions for learners with </a:t>
            </a:r>
            <a:r>
              <a:rPr lang="en-GB" sz="1200" b="1" i="1" dirty="0">
                <a:solidFill>
                  <a:schemeClr val="tx1"/>
                </a:solidFill>
                <a:latin typeface="Montserrat Medium"/>
                <a:sym typeface="Montserrat Medium"/>
              </a:rPr>
              <a:t>special educational needs, </a:t>
            </a:r>
            <a:r>
              <a:rPr lang="en-GB" sz="1200" i="1" dirty="0">
                <a:solidFill>
                  <a:schemeClr val="tx1"/>
                </a:solidFill>
                <a:latin typeface="Montserrat Medium"/>
                <a:sym typeface="Montserrat Medium"/>
              </a:rPr>
              <a:t>taking into account existing Union accessibility legislation, in particular </a:t>
            </a:r>
            <a:r>
              <a:rPr lang="en-GB" sz="1200" b="1" i="1" dirty="0">
                <a:solidFill>
                  <a:schemeClr val="tx1"/>
                </a:solidFill>
                <a:latin typeface="Montserrat Medium"/>
                <a:sym typeface="Montserrat Medium"/>
              </a:rPr>
              <a:t>Directives (EU) 2016/2102 ( 25) and (EU) 2019/882 </a:t>
            </a:r>
          </a:p>
          <a:p>
            <a:pPr marL="768350" lvl="1" indent="-171450" algn="just">
              <a:buClr>
                <a:schemeClr val="tx1"/>
              </a:buClr>
              <a:buFont typeface="Arial" panose="020B0604020202020204" pitchFamily="34" charset="0"/>
              <a:buChar char="•"/>
            </a:pPr>
            <a:endParaRPr lang="en-GB" sz="1200" dirty="0">
              <a:solidFill>
                <a:schemeClr val="tx1"/>
              </a:solidFill>
              <a:latin typeface="Montserrat Medium"/>
              <a:sym typeface="Montserrat Medium"/>
            </a:endParaRPr>
          </a:p>
          <a:p>
            <a:pPr marL="768350" lvl="1" indent="-171450" algn="just">
              <a:buClr>
                <a:schemeClr val="tx1"/>
              </a:buClr>
              <a:buFont typeface="Arial" panose="020B0604020202020204" pitchFamily="34" charset="0"/>
              <a:buChar char="•"/>
            </a:pPr>
            <a:endParaRPr lang="en-GB" sz="1200" dirty="0">
              <a:solidFill>
                <a:schemeClr val="tx1"/>
              </a:solidFill>
              <a:latin typeface="Montserrat Medium"/>
              <a:sym typeface="Montserrat Medium"/>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endParaRPr>
          </a:p>
          <a:p>
            <a:pPr marL="139700" lvl="0" indent="0" algn="just" rtl="0">
              <a:spcBef>
                <a:spcPts val="0"/>
              </a:spcBef>
              <a:spcAft>
                <a:spcPts val="0"/>
              </a:spcAft>
              <a:buClr>
                <a:schemeClr val="tx1"/>
              </a:buClr>
              <a:buSzPts val="1400"/>
            </a:pPr>
            <a:endParaRPr lang="en-GB" sz="1200" dirty="0">
              <a:solidFill>
                <a:schemeClr val="tx1"/>
              </a:solidFill>
            </a:endParaRPr>
          </a:p>
          <a:p>
            <a:pPr marL="139700" lvl="0" indent="0" algn="just" rtl="0">
              <a:spcBef>
                <a:spcPts val="0"/>
              </a:spcBef>
              <a:spcAft>
                <a:spcPts val="0"/>
              </a:spcAft>
              <a:buClr>
                <a:schemeClr val="tx1"/>
              </a:buClr>
              <a:buSzPts val="1400"/>
            </a:pPr>
            <a:endParaRPr lang="en-GB" sz="1200" dirty="0">
              <a:solidFill>
                <a:schemeClr val="tx1"/>
              </a:solidFill>
            </a:endParaRPr>
          </a:p>
        </p:txBody>
      </p:sp>
    </p:spTree>
    <p:extLst>
      <p:ext uri="{BB962C8B-B14F-4D97-AF65-F5344CB8AC3E}">
        <p14:creationId xmlns:p14="http://schemas.microsoft.com/office/powerpoint/2010/main" val="762701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B2F8B-52BF-EE9F-AF00-42A271018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C9F35-FD77-EF6C-FD4E-DF7007A0AB6C}"/>
              </a:ext>
            </a:extLst>
          </p:cNvPr>
          <p:cNvSpPr>
            <a:spLocks noGrp="1"/>
          </p:cNvSpPr>
          <p:nvPr>
            <p:ph type="ctrTitle"/>
          </p:nvPr>
        </p:nvSpPr>
        <p:spPr>
          <a:xfrm>
            <a:off x="319199" y="54836"/>
            <a:ext cx="8824801" cy="627600"/>
          </a:xfrm>
        </p:spPr>
        <p:txBody>
          <a:bodyPr/>
          <a:lstStyle/>
          <a:p>
            <a:r>
              <a:rPr lang="en-GB" sz="2400" dirty="0">
                <a:solidFill>
                  <a:schemeClr val="accent1"/>
                </a:solidFill>
              </a:rPr>
              <a:t>Countries are speeding efforts (OECD) </a:t>
            </a:r>
          </a:p>
        </p:txBody>
      </p:sp>
      <p:sp>
        <p:nvSpPr>
          <p:cNvPr id="4" name="Subtitle 3">
            <a:extLst>
              <a:ext uri="{FF2B5EF4-FFF2-40B4-BE49-F238E27FC236}">
                <a16:creationId xmlns:a16="http://schemas.microsoft.com/office/drawing/2014/main" id="{B112B637-E169-A687-3A83-6798E6D5CD55}"/>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200" dirty="0">
              <a:solidFill>
                <a:schemeClr val="tx1"/>
              </a:solidFill>
            </a:endParaRPr>
          </a:p>
        </p:txBody>
      </p:sp>
      <p:pic>
        <p:nvPicPr>
          <p:cNvPr id="3" name="Picture 2" descr="A graph with blue and white bars&#10;&#10;Description automatically generated">
            <a:extLst>
              <a:ext uri="{FF2B5EF4-FFF2-40B4-BE49-F238E27FC236}">
                <a16:creationId xmlns:a16="http://schemas.microsoft.com/office/drawing/2014/main" id="{413C7B03-973A-1257-CD3C-3AFD776EFBB2}"/>
              </a:ext>
            </a:extLst>
          </p:cNvPr>
          <p:cNvPicPr>
            <a:picLocks noChangeAspect="1"/>
          </p:cNvPicPr>
          <p:nvPr/>
        </p:nvPicPr>
        <p:blipFill>
          <a:blip r:embed="rId3"/>
          <a:stretch>
            <a:fillRect/>
          </a:stretch>
        </p:blipFill>
        <p:spPr>
          <a:xfrm>
            <a:off x="1783151" y="1101587"/>
            <a:ext cx="5577697" cy="3266713"/>
          </a:xfrm>
          <a:prstGeom prst="rect">
            <a:avLst/>
          </a:prstGeom>
        </p:spPr>
      </p:pic>
    </p:spTree>
    <p:extLst>
      <p:ext uri="{BB962C8B-B14F-4D97-AF65-F5344CB8AC3E}">
        <p14:creationId xmlns:p14="http://schemas.microsoft.com/office/powerpoint/2010/main" val="283775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91AD6-742E-F721-42C5-A93261BDA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42C62-6578-137D-8BF8-82737E0D660F}"/>
              </a:ext>
            </a:extLst>
          </p:cNvPr>
          <p:cNvSpPr>
            <a:spLocks noGrp="1"/>
          </p:cNvSpPr>
          <p:nvPr>
            <p:ph type="ctrTitle"/>
          </p:nvPr>
        </p:nvSpPr>
        <p:spPr>
          <a:xfrm>
            <a:off x="319199" y="54836"/>
            <a:ext cx="8824801" cy="627600"/>
          </a:xfrm>
        </p:spPr>
        <p:txBody>
          <a:bodyPr/>
          <a:lstStyle/>
          <a:p>
            <a:r>
              <a:rPr lang="en-GB" sz="2400" dirty="0">
                <a:solidFill>
                  <a:schemeClr val="accent1"/>
                </a:solidFill>
              </a:rPr>
              <a:t>Countries are speeding efforts (OECD) </a:t>
            </a:r>
          </a:p>
        </p:txBody>
      </p:sp>
      <p:sp>
        <p:nvSpPr>
          <p:cNvPr id="4" name="Subtitle 3">
            <a:extLst>
              <a:ext uri="{FF2B5EF4-FFF2-40B4-BE49-F238E27FC236}">
                <a16:creationId xmlns:a16="http://schemas.microsoft.com/office/drawing/2014/main" id="{2ED4C38E-DA68-843E-99C7-8CF0B4030A1B}"/>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200" dirty="0">
              <a:solidFill>
                <a:schemeClr val="tx1"/>
              </a:solidFill>
            </a:endParaRPr>
          </a:p>
        </p:txBody>
      </p:sp>
      <p:pic>
        <p:nvPicPr>
          <p:cNvPr id="5" name="Picture 4" descr="A pie chart with text&#10;&#10;Description automatically generated">
            <a:extLst>
              <a:ext uri="{FF2B5EF4-FFF2-40B4-BE49-F238E27FC236}">
                <a16:creationId xmlns:a16="http://schemas.microsoft.com/office/drawing/2014/main" id="{A2E93EFA-EBFB-4271-05C1-B761F3C3027F}"/>
              </a:ext>
            </a:extLst>
          </p:cNvPr>
          <p:cNvPicPr>
            <a:picLocks noChangeAspect="1"/>
          </p:cNvPicPr>
          <p:nvPr/>
        </p:nvPicPr>
        <p:blipFill>
          <a:blip r:embed="rId3"/>
          <a:stretch>
            <a:fillRect/>
          </a:stretch>
        </p:blipFill>
        <p:spPr>
          <a:xfrm>
            <a:off x="1635145" y="1168933"/>
            <a:ext cx="5873710" cy="3351972"/>
          </a:xfrm>
          <a:prstGeom prst="rect">
            <a:avLst/>
          </a:prstGeom>
        </p:spPr>
      </p:pic>
    </p:spTree>
    <p:extLst>
      <p:ext uri="{BB962C8B-B14F-4D97-AF65-F5344CB8AC3E}">
        <p14:creationId xmlns:p14="http://schemas.microsoft.com/office/powerpoint/2010/main" val="1548204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93B33-8E34-D6ED-46CF-1692B9307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4EB22-567A-5082-196B-21E402560930}"/>
              </a:ext>
            </a:extLst>
          </p:cNvPr>
          <p:cNvSpPr>
            <a:spLocks noGrp="1"/>
          </p:cNvSpPr>
          <p:nvPr>
            <p:ph type="ctrTitle"/>
          </p:nvPr>
        </p:nvSpPr>
        <p:spPr>
          <a:xfrm>
            <a:off x="319199" y="54836"/>
            <a:ext cx="8824801" cy="627600"/>
          </a:xfrm>
        </p:spPr>
        <p:txBody>
          <a:bodyPr/>
          <a:lstStyle/>
          <a:p>
            <a:r>
              <a:rPr lang="en-GB" sz="2400" dirty="0">
                <a:solidFill>
                  <a:schemeClr val="accent1"/>
                </a:solidFill>
              </a:rPr>
              <a:t>While HEIs already had a start (EUA) </a:t>
            </a:r>
          </a:p>
        </p:txBody>
      </p:sp>
      <p:sp>
        <p:nvSpPr>
          <p:cNvPr id="4" name="Subtitle 3">
            <a:extLst>
              <a:ext uri="{FF2B5EF4-FFF2-40B4-BE49-F238E27FC236}">
                <a16:creationId xmlns:a16="http://schemas.microsoft.com/office/drawing/2014/main" id="{61D316E6-AD03-4D6B-4201-78DE86C8F3FC}"/>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200" dirty="0">
              <a:solidFill>
                <a:schemeClr val="tx1"/>
              </a:solidFill>
            </a:endParaRPr>
          </a:p>
        </p:txBody>
      </p:sp>
      <p:pic>
        <p:nvPicPr>
          <p:cNvPr id="3" name="Picture 2" descr="A graph of a number of green and white bars&#10;&#10;Description automatically generated with medium confidence">
            <a:extLst>
              <a:ext uri="{FF2B5EF4-FFF2-40B4-BE49-F238E27FC236}">
                <a16:creationId xmlns:a16="http://schemas.microsoft.com/office/drawing/2014/main" id="{1D3FC2C4-D0DC-4E7C-E2F9-5C53E4082843}"/>
              </a:ext>
            </a:extLst>
          </p:cNvPr>
          <p:cNvPicPr>
            <a:picLocks noChangeAspect="1"/>
          </p:cNvPicPr>
          <p:nvPr/>
        </p:nvPicPr>
        <p:blipFill>
          <a:blip r:embed="rId3"/>
          <a:stretch>
            <a:fillRect/>
          </a:stretch>
        </p:blipFill>
        <p:spPr>
          <a:xfrm>
            <a:off x="1581185" y="1076609"/>
            <a:ext cx="5981629" cy="3575988"/>
          </a:xfrm>
          <a:prstGeom prst="rect">
            <a:avLst/>
          </a:prstGeom>
        </p:spPr>
      </p:pic>
    </p:spTree>
    <p:extLst>
      <p:ext uri="{BB962C8B-B14F-4D97-AF65-F5344CB8AC3E}">
        <p14:creationId xmlns:p14="http://schemas.microsoft.com/office/powerpoint/2010/main" val="969972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EDB94-A3A4-4C05-C1C9-170F85F3F3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E273A-0C2F-BB0D-A753-3576AC055E8B}"/>
              </a:ext>
            </a:extLst>
          </p:cNvPr>
          <p:cNvSpPr>
            <a:spLocks noGrp="1"/>
          </p:cNvSpPr>
          <p:nvPr>
            <p:ph type="ctrTitle"/>
          </p:nvPr>
        </p:nvSpPr>
        <p:spPr>
          <a:xfrm>
            <a:off x="319199" y="54836"/>
            <a:ext cx="8824801" cy="627600"/>
          </a:xfrm>
        </p:spPr>
        <p:txBody>
          <a:bodyPr/>
          <a:lstStyle/>
          <a:p>
            <a:r>
              <a:rPr lang="en-GB" sz="2400" dirty="0">
                <a:solidFill>
                  <a:schemeClr val="accent1"/>
                </a:solidFill>
              </a:rPr>
              <a:t>But ensuring inclusivity of digital tools is not that easy</a:t>
            </a:r>
          </a:p>
        </p:txBody>
      </p:sp>
      <p:sp>
        <p:nvSpPr>
          <p:cNvPr id="4" name="Subtitle 3">
            <a:extLst>
              <a:ext uri="{FF2B5EF4-FFF2-40B4-BE49-F238E27FC236}">
                <a16:creationId xmlns:a16="http://schemas.microsoft.com/office/drawing/2014/main" id="{EDBDA424-0FAF-FCBE-D122-213AF3549C41}"/>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600" b="1" i="1" dirty="0">
              <a:solidFill>
                <a:schemeClr val="tx1"/>
              </a:solidFill>
            </a:endParaRPr>
          </a:p>
          <a:p>
            <a:pPr marL="139700" lvl="0" indent="0" algn="just" rtl="0">
              <a:spcBef>
                <a:spcPts val="0"/>
              </a:spcBef>
              <a:spcAft>
                <a:spcPts val="0"/>
              </a:spcAft>
              <a:buClr>
                <a:schemeClr val="tx1"/>
              </a:buClr>
              <a:buSzPts val="1400"/>
            </a:pPr>
            <a:endParaRPr lang="en-GB" sz="1600" b="1" i="1" dirty="0">
              <a:solidFill>
                <a:schemeClr val="tx1"/>
              </a:solidFill>
            </a:endParaRPr>
          </a:p>
          <a:p>
            <a:pPr marL="139700" lvl="0" indent="0" algn="just" rtl="0">
              <a:spcBef>
                <a:spcPts val="0"/>
              </a:spcBef>
              <a:spcAft>
                <a:spcPts val="0"/>
              </a:spcAft>
              <a:buClr>
                <a:schemeClr val="tx1"/>
              </a:buClr>
              <a:buSzPts val="1400"/>
            </a:pPr>
            <a:endParaRPr lang="en-GB" sz="1600" b="1" i="1" dirty="0">
              <a:solidFill>
                <a:schemeClr val="tx1"/>
              </a:solidFill>
            </a:endParaRPr>
          </a:p>
          <a:p>
            <a:pPr marL="139700" lvl="0" indent="0" algn="just" rtl="0">
              <a:spcBef>
                <a:spcPts val="0"/>
              </a:spcBef>
              <a:spcAft>
                <a:spcPts val="0"/>
              </a:spcAft>
              <a:buClr>
                <a:schemeClr val="tx1"/>
              </a:buClr>
              <a:buSzPts val="1400"/>
            </a:pPr>
            <a:endParaRPr lang="en-GB" sz="1600" b="1" i="1" dirty="0">
              <a:solidFill>
                <a:schemeClr val="tx1"/>
              </a:solidFill>
            </a:endParaRPr>
          </a:p>
          <a:p>
            <a:pPr marL="139700" lvl="0" indent="0" algn="just" rtl="0">
              <a:spcBef>
                <a:spcPts val="0"/>
              </a:spcBef>
              <a:spcAft>
                <a:spcPts val="0"/>
              </a:spcAft>
              <a:buClr>
                <a:schemeClr val="tx1"/>
              </a:buClr>
              <a:buSzPts val="1400"/>
            </a:pPr>
            <a:endParaRPr lang="en-GB" sz="1600" b="1" i="1" dirty="0">
              <a:solidFill>
                <a:schemeClr val="tx1"/>
              </a:solidFill>
            </a:endParaRPr>
          </a:p>
          <a:p>
            <a:pPr marL="139700" lvl="0" indent="0" algn="just" rtl="0">
              <a:spcBef>
                <a:spcPts val="0"/>
              </a:spcBef>
              <a:spcAft>
                <a:spcPts val="0"/>
              </a:spcAft>
              <a:buClr>
                <a:schemeClr val="tx1"/>
              </a:buClr>
              <a:buSzPts val="1400"/>
            </a:pPr>
            <a:r>
              <a:rPr lang="en-GB" sz="1600" b="1" i="1" dirty="0">
                <a:solidFill>
                  <a:schemeClr val="tx1"/>
                </a:solidFill>
              </a:rPr>
              <a:t>Simply transforming traditional materials into electronic or digital resources does not directly address diversity; instead, it simply transfers the barriers associated with traditional print materials to the online learning environment (McGhie-Richmond &amp; </a:t>
            </a:r>
            <a:r>
              <a:rPr lang="en-GB" sz="1600" b="1" i="1" dirty="0" err="1">
                <a:solidFill>
                  <a:schemeClr val="tx1"/>
                </a:solidFill>
              </a:rPr>
              <a:t>Howrey</a:t>
            </a:r>
            <a:r>
              <a:rPr lang="en-GB" sz="1600" b="1" i="1" dirty="0">
                <a:solidFill>
                  <a:schemeClr val="tx1"/>
                </a:solidFill>
              </a:rPr>
              <a:t>, 2014)</a:t>
            </a:r>
          </a:p>
        </p:txBody>
      </p:sp>
    </p:spTree>
    <p:extLst>
      <p:ext uri="{BB962C8B-B14F-4D97-AF65-F5344CB8AC3E}">
        <p14:creationId xmlns:p14="http://schemas.microsoft.com/office/powerpoint/2010/main" val="1449553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09366-412E-05EF-6E7E-B6A631897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242135-C101-E8B7-7471-4096E98920D3}"/>
              </a:ext>
            </a:extLst>
          </p:cNvPr>
          <p:cNvSpPr>
            <a:spLocks noGrp="1"/>
          </p:cNvSpPr>
          <p:nvPr>
            <p:ph type="ctrTitle"/>
          </p:nvPr>
        </p:nvSpPr>
        <p:spPr>
          <a:xfrm>
            <a:off x="319199" y="54836"/>
            <a:ext cx="8824801" cy="627600"/>
          </a:xfrm>
        </p:spPr>
        <p:txBody>
          <a:bodyPr/>
          <a:lstStyle/>
          <a:p>
            <a:r>
              <a:rPr lang="en-GB" sz="2400" dirty="0">
                <a:solidFill>
                  <a:schemeClr val="accent1"/>
                </a:solidFill>
              </a:rPr>
              <a:t>Formal standards for inclusivity are in place</a:t>
            </a:r>
          </a:p>
        </p:txBody>
      </p:sp>
      <p:sp>
        <p:nvSpPr>
          <p:cNvPr id="4" name="Subtitle 3">
            <a:extLst>
              <a:ext uri="{FF2B5EF4-FFF2-40B4-BE49-F238E27FC236}">
                <a16:creationId xmlns:a16="http://schemas.microsoft.com/office/drawing/2014/main" id="{DF092662-657E-E87E-898D-79D21570CA74}"/>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r>
              <a:rPr lang="en-GB" sz="1200" i="1" dirty="0">
                <a:solidFill>
                  <a:schemeClr val="tx1"/>
                </a:solidFill>
                <a:cs typeface="Arial"/>
                <a:sym typeface="Arial"/>
              </a:rPr>
              <a:t>ISO 9241-171:2008 ‘Ergonomics of human-system interaction — Part 171: Guidance on software accessibility’, which focuses on interactive systems and on promoting increased usability of systems for a wider range of users (International Organization for Standardization, 2008).</a:t>
            </a:r>
          </a:p>
          <a:p>
            <a:pPr marL="139700" lvl="0" indent="0" algn="just" rtl="0">
              <a:spcBef>
                <a:spcPts val="0"/>
              </a:spcBef>
              <a:spcAft>
                <a:spcPts val="0"/>
              </a:spcAft>
              <a:buClr>
                <a:schemeClr val="tx1"/>
              </a:buClr>
              <a:buSzPts val="1400"/>
            </a:pPr>
            <a:endParaRPr lang="en-GB" sz="1200" i="1" dirty="0">
              <a:solidFill>
                <a:schemeClr val="tx1"/>
              </a:solidFill>
              <a:cs typeface="Arial"/>
              <a:sym typeface="Arial"/>
            </a:endParaRPr>
          </a:p>
          <a:p>
            <a:pPr marL="139700" lvl="0" indent="0" algn="just" rtl="0">
              <a:spcBef>
                <a:spcPts val="0"/>
              </a:spcBef>
              <a:spcAft>
                <a:spcPts val="0"/>
              </a:spcAft>
              <a:buClr>
                <a:schemeClr val="tx1"/>
              </a:buClr>
              <a:buSzPts val="1400"/>
            </a:pPr>
            <a:r>
              <a:rPr lang="en-GB" sz="1200" i="1" dirty="0">
                <a:solidFill>
                  <a:schemeClr val="tx1"/>
                </a:solidFill>
                <a:cs typeface="Arial"/>
                <a:sym typeface="Arial"/>
              </a:rPr>
              <a:t>ISO 9241-20:2021 ‘Ergonomics of human-system interaction — Part 20: An ergonomic approach to accessibility within the ISO 9241 series’, which provides guidelines to improve the accessibility of ICT equipment and services for people with a wide range of sensory, physical and cognitive abilities, including those who are temporarily disabled, and the elderly (International Organization for Standardization, 2021).</a:t>
            </a:r>
          </a:p>
          <a:p>
            <a:pPr marL="139700" lvl="0" indent="0" algn="just" rtl="0">
              <a:spcBef>
                <a:spcPts val="0"/>
              </a:spcBef>
              <a:spcAft>
                <a:spcPts val="0"/>
              </a:spcAft>
              <a:buClr>
                <a:schemeClr val="tx1"/>
              </a:buClr>
              <a:buSzPts val="1400"/>
            </a:pPr>
            <a:endParaRPr lang="en-GB" sz="1200" dirty="0">
              <a:solidFill>
                <a:schemeClr val="tx1"/>
              </a:solidFill>
              <a:cs typeface="Arial"/>
              <a:sym typeface="Arial"/>
            </a:endParaRPr>
          </a:p>
          <a:p>
            <a:pPr marL="139700" lvl="0" indent="0" algn="just" rtl="0">
              <a:spcBef>
                <a:spcPts val="0"/>
              </a:spcBef>
              <a:spcAft>
                <a:spcPts val="0"/>
              </a:spcAft>
              <a:buClr>
                <a:schemeClr val="tx1"/>
              </a:buClr>
              <a:buSzPts val="1400"/>
            </a:pPr>
            <a:r>
              <a:rPr lang="en-GB" sz="1200" dirty="0">
                <a:solidFill>
                  <a:schemeClr val="tx1"/>
                </a:solidFill>
                <a:cs typeface="Arial"/>
                <a:sym typeface="Arial"/>
              </a:rPr>
              <a:t>But they are too far from specific HE contexts</a:t>
            </a:r>
          </a:p>
          <a:p>
            <a:pPr marL="139700" lvl="0" indent="0" algn="just" rtl="0">
              <a:spcBef>
                <a:spcPts val="0"/>
              </a:spcBef>
              <a:spcAft>
                <a:spcPts val="0"/>
              </a:spcAft>
              <a:buClr>
                <a:schemeClr val="tx1"/>
              </a:buClr>
              <a:buSzPts val="1400"/>
            </a:pPr>
            <a:endParaRPr lang="en-GB" sz="1600" b="1" i="1" dirty="0">
              <a:solidFill>
                <a:schemeClr val="tx1"/>
              </a:solidFill>
            </a:endParaRPr>
          </a:p>
        </p:txBody>
      </p:sp>
    </p:spTree>
    <p:extLst>
      <p:ext uri="{BB962C8B-B14F-4D97-AF65-F5344CB8AC3E}">
        <p14:creationId xmlns:p14="http://schemas.microsoft.com/office/powerpoint/2010/main" val="53061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6E5B1-9E5C-943E-51D5-3D004B6CF1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9702C-680C-8C16-7DCD-89AAE656183D}"/>
              </a:ext>
            </a:extLst>
          </p:cNvPr>
          <p:cNvSpPr>
            <a:spLocks noGrp="1"/>
          </p:cNvSpPr>
          <p:nvPr>
            <p:ph type="ctrTitle"/>
          </p:nvPr>
        </p:nvSpPr>
        <p:spPr>
          <a:xfrm>
            <a:off x="319199" y="54836"/>
            <a:ext cx="8824801" cy="627600"/>
          </a:xfrm>
        </p:spPr>
        <p:txBody>
          <a:bodyPr/>
          <a:lstStyle/>
          <a:p>
            <a:r>
              <a:rPr lang="en-GB" sz="2400" dirty="0">
                <a:solidFill>
                  <a:schemeClr val="accent1"/>
                </a:solidFill>
              </a:rPr>
              <a:t>Universal design</a:t>
            </a:r>
          </a:p>
        </p:txBody>
      </p:sp>
      <p:sp>
        <p:nvSpPr>
          <p:cNvPr id="4" name="Subtitle 3">
            <a:extLst>
              <a:ext uri="{FF2B5EF4-FFF2-40B4-BE49-F238E27FC236}">
                <a16:creationId xmlns:a16="http://schemas.microsoft.com/office/drawing/2014/main" id="{396E7250-754C-49B9-651F-AEED73A20114}"/>
              </a:ext>
            </a:extLst>
          </p:cNvPr>
          <p:cNvSpPr>
            <a:spLocks noGrp="1"/>
          </p:cNvSpPr>
          <p:nvPr>
            <p:ph type="subTitle" idx="1"/>
          </p:nvPr>
        </p:nvSpPr>
        <p:spPr>
          <a:xfrm>
            <a:off x="410817" y="775200"/>
            <a:ext cx="8328049" cy="3784633"/>
          </a:xfrm>
        </p:spPr>
        <p:txBody>
          <a:bodyPr/>
          <a:lstStyle/>
          <a:p>
            <a:pPr marL="311150" indent="-171450">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The original seven principles of "Universal Design" are the following (National Disability Authority. </a:t>
            </a: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Centre for Excellence in Universal Design, 2020): </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Equitable Use</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Flexibility in Use</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Simple and Intuitive Use</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Perceptible Information </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Tolerance for Error </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Low Physical Effort </a:t>
            </a:r>
          </a:p>
          <a:p>
            <a:pPr marL="768350" lvl="1" indent="-171450">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sym typeface="Montserrat Medium"/>
              </a:rPr>
              <a:t>Size and Space for Approach and Use</a:t>
            </a:r>
          </a:p>
          <a:p>
            <a:pPr marL="311150" indent="-171450">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On the other side, the </a:t>
            </a: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Web Content Accessibility Guidelines (WCAG)</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are organized by four main principles: Perceivable, Operable, Understandable, and Robust.</a:t>
            </a: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286022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3EDA4-6D13-9248-CDB9-1ACF7CF11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B2C10-EA13-4302-FBCF-ACF07DFCAE36}"/>
              </a:ext>
            </a:extLst>
          </p:cNvPr>
          <p:cNvSpPr>
            <a:spLocks noGrp="1"/>
          </p:cNvSpPr>
          <p:nvPr>
            <p:ph type="ctrTitle"/>
          </p:nvPr>
        </p:nvSpPr>
        <p:spPr>
          <a:xfrm>
            <a:off x="319199" y="54836"/>
            <a:ext cx="8824801" cy="627600"/>
          </a:xfrm>
        </p:spPr>
        <p:txBody>
          <a:bodyPr/>
          <a:lstStyle/>
          <a:p>
            <a:r>
              <a:rPr lang="en-GB" sz="2400" dirty="0">
                <a:solidFill>
                  <a:schemeClr val="accent1"/>
                </a:solidFill>
              </a:rPr>
              <a:t>Universal Design for Learning</a:t>
            </a:r>
          </a:p>
        </p:txBody>
      </p:sp>
      <p:sp>
        <p:nvSpPr>
          <p:cNvPr id="4" name="Subtitle 3">
            <a:extLst>
              <a:ext uri="{FF2B5EF4-FFF2-40B4-BE49-F238E27FC236}">
                <a16:creationId xmlns:a16="http://schemas.microsoft.com/office/drawing/2014/main" id="{D6664ACF-68E7-5A05-CAFA-A1551B6FB1B1}"/>
              </a:ext>
            </a:extLst>
          </p:cNvPr>
          <p:cNvSpPr>
            <a:spLocks noGrp="1"/>
          </p:cNvSpPr>
          <p:nvPr>
            <p:ph type="subTitle" idx="1"/>
          </p:nvPr>
        </p:nvSpPr>
        <p:spPr>
          <a:xfrm>
            <a:off x="410817" y="775200"/>
            <a:ext cx="8328049" cy="4154609"/>
          </a:xfrm>
        </p:spPr>
        <p:txBody>
          <a:bodyPr/>
          <a:lstStyle/>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ctr"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ctr" rtl="0">
              <a:spcBef>
                <a:spcPts val="0"/>
              </a:spcBef>
              <a:spcAft>
                <a:spcPts val="0"/>
              </a:spcAft>
              <a:buClr>
                <a:schemeClr val="tx1"/>
              </a:buClr>
              <a:buSzPts val="1400"/>
            </a:pPr>
            <a:r>
              <a:rPr lang="en-GB" sz="1200" b="1" i="1" dirty="0">
                <a:solidFill>
                  <a:schemeClr val="tx1"/>
                </a:solidFill>
                <a:latin typeface="Montserrat Medium" panose="00000600000000000000" pitchFamily="2" charset="0"/>
              </a:rPr>
              <a:t>© Dublin City University</a:t>
            </a:r>
          </a:p>
          <a:p>
            <a:pPr marL="139700" lvl="0" indent="0" algn="ctr"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pic>
        <p:nvPicPr>
          <p:cNvPr id="3" name="Picture 2">
            <a:extLst>
              <a:ext uri="{FF2B5EF4-FFF2-40B4-BE49-F238E27FC236}">
                <a16:creationId xmlns:a16="http://schemas.microsoft.com/office/drawing/2014/main" id="{B55C4936-1CC3-89BE-DEBB-85C33AEA3D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8502" y="759716"/>
            <a:ext cx="7217968" cy="3608584"/>
          </a:xfrm>
          <a:prstGeom prst="rect">
            <a:avLst/>
          </a:prstGeom>
          <a:noFill/>
          <a:ln>
            <a:noFill/>
          </a:ln>
        </p:spPr>
      </p:pic>
    </p:spTree>
    <p:extLst>
      <p:ext uri="{BB962C8B-B14F-4D97-AF65-F5344CB8AC3E}">
        <p14:creationId xmlns:p14="http://schemas.microsoft.com/office/powerpoint/2010/main" val="1575628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85865-5B73-EAC9-4CD3-7015DBFD0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93AC4-F231-5808-3F11-DBB1D99B0649}"/>
              </a:ext>
            </a:extLst>
          </p:cNvPr>
          <p:cNvSpPr>
            <a:spLocks noGrp="1"/>
          </p:cNvSpPr>
          <p:nvPr>
            <p:ph type="ctrTitle"/>
          </p:nvPr>
        </p:nvSpPr>
        <p:spPr>
          <a:xfrm>
            <a:off x="319199" y="54836"/>
            <a:ext cx="8824801" cy="627600"/>
          </a:xfrm>
        </p:spPr>
        <p:txBody>
          <a:bodyPr/>
          <a:lstStyle/>
          <a:p>
            <a:r>
              <a:rPr lang="en-GB" sz="2400" dirty="0">
                <a:solidFill>
                  <a:schemeClr val="accent1"/>
                </a:solidFill>
              </a:rPr>
              <a:t>Universal Design for Learning</a:t>
            </a:r>
          </a:p>
        </p:txBody>
      </p:sp>
      <p:sp>
        <p:nvSpPr>
          <p:cNvPr id="4" name="Subtitle 3">
            <a:extLst>
              <a:ext uri="{FF2B5EF4-FFF2-40B4-BE49-F238E27FC236}">
                <a16:creationId xmlns:a16="http://schemas.microsoft.com/office/drawing/2014/main" id="{A19E3A26-92BE-3137-837D-65490BA7B76B}"/>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UDL was developed in the 1990s and early 2000s by the </a:t>
            </a:r>
            <a:r>
              <a:rPr lang="en-GB" sz="1200" dirty="0" err="1">
                <a:solidFill>
                  <a:schemeClr val="tx1"/>
                </a:solidFill>
                <a:latin typeface="Montserrat Medium" panose="00000600000000000000" pitchFamily="2" charset="0"/>
              </a:rPr>
              <a:t>Center</a:t>
            </a:r>
            <a:r>
              <a:rPr lang="en-GB" sz="1200" dirty="0">
                <a:solidFill>
                  <a:schemeClr val="tx1"/>
                </a:solidFill>
                <a:latin typeface="Montserrat Medium" panose="00000600000000000000" pitchFamily="2" charset="0"/>
              </a:rPr>
              <a:t> for Applied Special Technology (CAST)</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A central premise of UDL is that </a:t>
            </a:r>
            <a:r>
              <a:rPr lang="en-GB" sz="1200" i="1" dirty="0">
                <a:solidFill>
                  <a:schemeClr val="tx1"/>
                </a:solidFill>
                <a:latin typeface="Montserrat Medium" panose="00000600000000000000" pitchFamily="2" charset="0"/>
              </a:rPr>
              <a:t>“the curriculum, rather than the learner, needs to change” </a:t>
            </a:r>
            <a:r>
              <a:rPr lang="en-GB" sz="1200" dirty="0">
                <a:solidFill>
                  <a:schemeClr val="tx1"/>
                </a:solidFill>
                <a:latin typeface="Montserrat Medium" panose="00000600000000000000" pitchFamily="2" charset="0"/>
              </a:rPr>
              <a:t>(Meyer &amp; Rose, 2005)</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The principles of UDL are the following:</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1.	Engagement</a:t>
            </a: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Engagement can be understood as accessibility, by using various media types, video, audio, or digital images. On the other hand, content should be perceivable (e.g. using large print, braille, speech, symbols, or simpler language)</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2.	Representation</a:t>
            </a: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For example through offering options for audio-visual content (transcripts and captions) as well as written content (audio-visual and auditory options)</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3.	Action and expression</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Despite their similarity, UDL does not equate with digital accessibility. While the former are universalistic principles, the latter specifically protect students with sensory, physical, and/or cognitive impairments</a:t>
            </a: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1728730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06A85-2ED0-8C5F-92E3-A7BD467FC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F1FAB-E898-1142-D47A-7E75B4A64848}"/>
              </a:ext>
            </a:extLst>
          </p:cNvPr>
          <p:cNvSpPr>
            <a:spLocks noGrp="1"/>
          </p:cNvSpPr>
          <p:nvPr>
            <p:ph type="ctrTitle"/>
          </p:nvPr>
        </p:nvSpPr>
        <p:spPr>
          <a:xfrm>
            <a:off x="319199" y="54836"/>
            <a:ext cx="8824801" cy="627600"/>
          </a:xfrm>
        </p:spPr>
        <p:txBody>
          <a:bodyPr/>
          <a:lstStyle/>
          <a:p>
            <a:r>
              <a:rPr lang="en-GB" sz="2400" dirty="0">
                <a:solidFill>
                  <a:schemeClr val="accent1"/>
                </a:solidFill>
              </a:rPr>
              <a:t>Universal Design for Learning</a:t>
            </a:r>
          </a:p>
        </p:txBody>
      </p:sp>
      <p:sp>
        <p:nvSpPr>
          <p:cNvPr id="4" name="Subtitle 3">
            <a:extLst>
              <a:ext uri="{FF2B5EF4-FFF2-40B4-BE49-F238E27FC236}">
                <a16:creationId xmlns:a16="http://schemas.microsoft.com/office/drawing/2014/main" id="{2BF9BA3A-366F-9644-D253-0252929B52A1}"/>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The provider of the UDL concept, CAST, offers on their website particularisation of information on UDL's three principles, nine guidelines, and 31 checkpoints</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latin typeface="Montserrat Medium" panose="00000600000000000000" pitchFamily="2" charset="0"/>
            </a:endParaRP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The implementation of UDL has been crafted as a Design Cycle (Rao &amp; Meo, 2016), a step-by-step process considering: learner variability, goals, assessments, methods and materials, lessons, revision</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latin typeface="Montserrat Medium" panose="00000600000000000000" pitchFamily="2" charset="0"/>
            </a:endParaRP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Learner variability factors include Abilities and strengths, support needs, backgrounds and experiences, preferences and interests.</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144954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C6EE4-89B1-F3D9-E163-1527B5C74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0D2C1D-3416-F97B-88B8-255443F86A5F}"/>
              </a:ext>
            </a:extLst>
          </p:cNvPr>
          <p:cNvSpPr>
            <a:spLocks noGrp="1"/>
          </p:cNvSpPr>
          <p:nvPr>
            <p:ph type="ctrTitle"/>
          </p:nvPr>
        </p:nvSpPr>
        <p:spPr>
          <a:xfrm>
            <a:off x="319199" y="54836"/>
            <a:ext cx="8824801" cy="627600"/>
          </a:xfrm>
        </p:spPr>
        <p:txBody>
          <a:bodyPr/>
          <a:lstStyle/>
          <a:p>
            <a:r>
              <a:rPr lang="en-GB" sz="2400" dirty="0">
                <a:solidFill>
                  <a:schemeClr val="accent1"/>
                </a:solidFill>
              </a:rPr>
              <a:t>Research shows benefits</a:t>
            </a:r>
          </a:p>
        </p:txBody>
      </p:sp>
      <p:sp>
        <p:nvSpPr>
          <p:cNvPr id="4" name="Subtitle 3">
            <a:extLst>
              <a:ext uri="{FF2B5EF4-FFF2-40B4-BE49-F238E27FC236}">
                <a16:creationId xmlns:a16="http://schemas.microsoft.com/office/drawing/2014/main" id="{F4508395-4DFD-5D4B-C8F9-B0D918BBEACA}"/>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a:p>
            <a:pPr marL="139700" lvl="0" indent="0" algn="ctr" rtl="0">
              <a:spcBef>
                <a:spcPts val="0"/>
              </a:spcBef>
              <a:spcAft>
                <a:spcPts val="0"/>
              </a:spcAft>
              <a:buClr>
                <a:schemeClr val="tx1"/>
              </a:buClr>
              <a:buSzPts val="1400"/>
            </a:pPr>
            <a:r>
              <a:rPr lang="en-GB" sz="1200" dirty="0">
                <a:solidFill>
                  <a:schemeClr val="tx1"/>
                </a:solidFill>
                <a:latin typeface="Montserrat Medium" panose="00000600000000000000" pitchFamily="2" charset="0"/>
              </a:rPr>
              <a:t>©  Traci-Ann </a:t>
            </a:r>
            <a:r>
              <a:rPr lang="en-GB" sz="1200" dirty="0" err="1">
                <a:solidFill>
                  <a:schemeClr val="tx1"/>
                </a:solidFill>
                <a:latin typeface="Montserrat Medium" panose="00000600000000000000" pitchFamily="2" charset="0"/>
              </a:rPr>
              <a:t>Garrad</a:t>
            </a:r>
            <a:r>
              <a:rPr lang="en-GB" sz="1200" dirty="0">
                <a:solidFill>
                  <a:schemeClr val="tx1"/>
                </a:solidFill>
                <a:latin typeface="Montserrat Medium" panose="00000600000000000000" pitchFamily="2" charset="0"/>
              </a:rPr>
              <a:t> and Huw Nolan, The University of New England, Australia, 2023</a:t>
            </a:r>
          </a:p>
          <a:p>
            <a:pPr marL="139700" lvl="0" indent="0" algn="ctr"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a:p>
            <a:pPr marL="139700" lvl="0" indent="0" rtl="0">
              <a:spcBef>
                <a:spcPts val="0"/>
              </a:spcBef>
              <a:spcAft>
                <a:spcPts val="0"/>
              </a:spcAft>
              <a:buClr>
                <a:schemeClr val="tx1"/>
              </a:buClr>
              <a:buSzPts val="1400"/>
            </a:pPr>
            <a:r>
              <a:rPr lang="en-GB" sz="1200" dirty="0">
                <a:solidFill>
                  <a:schemeClr val="tx1"/>
                </a:solidFill>
                <a:latin typeface="Montserrat Medium" panose="00000600000000000000" pitchFamily="2" charset="0"/>
              </a:rPr>
              <a:t>Their study shown statistically relevant increase in the student satisfaction and their perception of accessibility. </a:t>
            </a:r>
          </a:p>
        </p:txBody>
      </p:sp>
      <p:pic>
        <p:nvPicPr>
          <p:cNvPr id="5" name="Picture 4" descr="A white and blue text on a white background&#10;&#10;Description automatically generated">
            <a:extLst>
              <a:ext uri="{FF2B5EF4-FFF2-40B4-BE49-F238E27FC236}">
                <a16:creationId xmlns:a16="http://schemas.microsoft.com/office/drawing/2014/main" id="{7923455B-A7DE-02A7-986C-E7CD9B73CA67}"/>
              </a:ext>
            </a:extLst>
          </p:cNvPr>
          <p:cNvPicPr>
            <a:picLocks noChangeAspect="1"/>
          </p:cNvPicPr>
          <p:nvPr/>
        </p:nvPicPr>
        <p:blipFill>
          <a:blip r:embed="rId3"/>
          <a:stretch>
            <a:fillRect/>
          </a:stretch>
        </p:blipFill>
        <p:spPr>
          <a:xfrm>
            <a:off x="1706245" y="775200"/>
            <a:ext cx="5731510" cy="2534285"/>
          </a:xfrm>
          <a:prstGeom prst="rect">
            <a:avLst/>
          </a:prstGeom>
        </p:spPr>
      </p:pic>
    </p:spTree>
    <p:extLst>
      <p:ext uri="{BB962C8B-B14F-4D97-AF65-F5344CB8AC3E}">
        <p14:creationId xmlns:p14="http://schemas.microsoft.com/office/powerpoint/2010/main" val="836490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ADB55-E3FB-DAE8-96C6-18F8CDE3B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FB202-6E25-DE3B-E5F4-29446E59BF2B}"/>
              </a:ext>
            </a:extLst>
          </p:cNvPr>
          <p:cNvSpPr>
            <a:spLocks noGrp="1"/>
          </p:cNvSpPr>
          <p:nvPr>
            <p:ph type="ctrTitle"/>
          </p:nvPr>
        </p:nvSpPr>
        <p:spPr>
          <a:xfrm>
            <a:off x="319199" y="54836"/>
            <a:ext cx="8824801" cy="627600"/>
          </a:xfrm>
        </p:spPr>
        <p:txBody>
          <a:bodyPr/>
          <a:lstStyle/>
          <a:p>
            <a:r>
              <a:rPr lang="en-GB" sz="2400" dirty="0">
                <a:solidFill>
                  <a:schemeClr val="accent1"/>
                </a:solidFill>
              </a:rPr>
              <a:t>Various other tools</a:t>
            </a:r>
          </a:p>
        </p:txBody>
      </p:sp>
      <p:sp>
        <p:nvSpPr>
          <p:cNvPr id="4" name="Subtitle 3">
            <a:extLst>
              <a:ext uri="{FF2B5EF4-FFF2-40B4-BE49-F238E27FC236}">
                <a16:creationId xmlns:a16="http://schemas.microsoft.com/office/drawing/2014/main" id="{6B2C7735-AD38-75DB-5659-B08979765BF0}"/>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r>
              <a:rPr lang="en-GB" sz="1200" dirty="0">
                <a:solidFill>
                  <a:schemeClr val="tx1"/>
                </a:solidFill>
                <a:latin typeface="Montserrat Medium" panose="00000600000000000000" pitchFamily="2" charset="0"/>
              </a:rPr>
              <a:t>Various other tools are in place, supporting academic staff:</a:t>
            </a:r>
          </a:p>
          <a:p>
            <a:pPr marL="139700" lvl="0" indent="0" algn="just" rtl="0">
              <a:spcBef>
                <a:spcPts val="0"/>
              </a:spcBef>
              <a:spcAft>
                <a:spcPts val="0"/>
              </a:spcAft>
              <a:buClr>
                <a:schemeClr val="tx1"/>
              </a:buClr>
              <a:buSzPts val="1400"/>
            </a:pP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BOIA platform:</a:t>
            </a:r>
          </a:p>
          <a:p>
            <a:pPr marL="342900" lvl="0" indent="-342900">
              <a:lnSpc>
                <a:spcPct val="107000"/>
              </a:lnSpc>
              <a:spcAft>
                <a:spcPts val="800"/>
              </a:spcAft>
              <a:buSzPts val="1000"/>
              <a:buFont typeface="Symbol" panose="05050102010706020507" pitchFamily="18" charset="2"/>
              <a:buChar char=""/>
              <a:tabLst>
                <a:tab pos="457200" algn="l"/>
              </a:tabLs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Accessibility testing for the impact of visual disabilities</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Accessibility testing for the impact of auditory disabilities</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Accessibility testing for the impact of cognitive, learning, and neurological disabilities</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Accessibility testing for the impact of physical disabilities</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Accessibility testing for the impact of speech disabilities</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Oxford University self-evaluation tool</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Repository of Accessible Digital Tools and Resources</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by </a:t>
            </a:r>
            <a:r>
              <a:rPr lang="en-GB" sz="1200" kern="100" dirty="0" err="1">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InclUDE</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project</a:t>
            </a:r>
          </a:p>
          <a:p>
            <a:pPr>
              <a:lnSpc>
                <a:spcPct val="107000"/>
              </a:lnSpc>
              <a:spcAft>
                <a:spcPts val="800"/>
              </a:spcAft>
            </a:pPr>
            <a:r>
              <a:rPr lang="en-GB" sz="1200" u="sng" kern="100" dirty="0" err="1">
                <a:solidFill>
                  <a:srgbClr val="0097A7"/>
                </a:solidFill>
                <a:effectLst/>
                <a:latin typeface="Montserrat Medium" panose="00000600000000000000" pitchFamily="2"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InclUDE</a:t>
            </a: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Technical Guidelines for Accessible Digital Higher Education</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t>
            </a:r>
          </a:p>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3296228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71734-DAC5-E8FC-9BA7-0F9F47562F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F4848-6AD2-92A5-44B8-7B810961E0C1}"/>
              </a:ext>
            </a:extLst>
          </p:cNvPr>
          <p:cNvSpPr>
            <a:spLocks noGrp="1"/>
          </p:cNvSpPr>
          <p:nvPr>
            <p:ph type="ctrTitle"/>
          </p:nvPr>
        </p:nvSpPr>
        <p:spPr>
          <a:xfrm>
            <a:off x="319199" y="54836"/>
            <a:ext cx="8824801" cy="627600"/>
          </a:xfrm>
        </p:spPr>
        <p:txBody>
          <a:bodyPr/>
          <a:lstStyle/>
          <a:p>
            <a:r>
              <a:rPr lang="en-GB" sz="2400" dirty="0">
                <a:solidFill>
                  <a:schemeClr val="accent1"/>
                </a:solidFill>
              </a:rPr>
              <a:t>TELAS self-assessment framework</a:t>
            </a:r>
          </a:p>
        </p:txBody>
      </p:sp>
      <p:sp>
        <p:nvSpPr>
          <p:cNvPr id="4" name="Subtitle 3">
            <a:extLst>
              <a:ext uri="{FF2B5EF4-FFF2-40B4-BE49-F238E27FC236}">
                <a16:creationId xmlns:a16="http://schemas.microsoft.com/office/drawing/2014/main" id="{EE8CBA9C-8F68-C724-0FC9-BB42C3B033E1}"/>
              </a:ext>
            </a:extLst>
          </p:cNvPr>
          <p:cNvSpPr>
            <a:spLocks noGrp="1"/>
          </p:cNvSpPr>
          <p:nvPr>
            <p:ph type="subTitle" idx="1"/>
          </p:nvPr>
        </p:nvSpPr>
        <p:spPr>
          <a:xfrm>
            <a:off x="410817" y="775200"/>
            <a:ext cx="8328049" cy="3784633"/>
          </a:xfrm>
        </p:spPr>
        <p:txBody>
          <a:bodyPr/>
          <a:lstStyle/>
          <a:p>
            <a:pPr marL="139700" lvl="0" indent="0" algn="just" rtl="0">
              <a:spcBef>
                <a:spcPts val="0"/>
              </a:spcBef>
              <a:spcAft>
                <a:spcPts val="0"/>
              </a:spcAft>
              <a:buClr>
                <a:schemeClr val="tx1"/>
              </a:buClr>
              <a:buSzPts val="1400"/>
            </a:pPr>
            <a:endParaRPr lang="en-GB" sz="1200" dirty="0">
              <a:solidFill>
                <a:schemeClr val="tx1"/>
              </a:solidFill>
              <a:latin typeface="Montserrat Medium" panose="00000600000000000000" pitchFamily="2" charset="0"/>
            </a:endParaRPr>
          </a:p>
        </p:txBody>
      </p:sp>
      <p:pic>
        <p:nvPicPr>
          <p:cNvPr id="3" name="Picture 2" descr="A blue and pink chart with white text&#10;&#10;Description automatically generated">
            <a:extLst>
              <a:ext uri="{FF2B5EF4-FFF2-40B4-BE49-F238E27FC236}">
                <a16:creationId xmlns:a16="http://schemas.microsoft.com/office/drawing/2014/main" id="{030DDD2E-4439-F50C-CB8A-FCB7EB3B50AB}"/>
              </a:ext>
            </a:extLst>
          </p:cNvPr>
          <p:cNvPicPr>
            <a:picLocks noChangeAspect="1"/>
          </p:cNvPicPr>
          <p:nvPr/>
        </p:nvPicPr>
        <p:blipFill>
          <a:blip r:embed="rId3"/>
          <a:stretch>
            <a:fillRect/>
          </a:stretch>
        </p:blipFill>
        <p:spPr>
          <a:xfrm>
            <a:off x="1012776" y="682436"/>
            <a:ext cx="7118447" cy="4380219"/>
          </a:xfrm>
          <a:prstGeom prst="rect">
            <a:avLst/>
          </a:prstGeom>
        </p:spPr>
      </p:pic>
    </p:spTree>
    <p:extLst>
      <p:ext uri="{BB962C8B-B14F-4D97-AF65-F5344CB8AC3E}">
        <p14:creationId xmlns:p14="http://schemas.microsoft.com/office/powerpoint/2010/main" val="255684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32705-EC70-752E-ADE3-B08CB6548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48E1B-AD5F-3907-9B8B-BA42C355105D}"/>
              </a:ext>
            </a:extLst>
          </p:cNvPr>
          <p:cNvSpPr>
            <a:spLocks noGrp="1"/>
          </p:cNvSpPr>
          <p:nvPr>
            <p:ph type="ctrTitle"/>
          </p:nvPr>
        </p:nvSpPr>
        <p:spPr>
          <a:xfrm>
            <a:off x="319199" y="54836"/>
            <a:ext cx="8824801" cy="627600"/>
          </a:xfrm>
        </p:spPr>
        <p:txBody>
          <a:bodyPr/>
          <a:lstStyle/>
          <a:p>
            <a:r>
              <a:rPr lang="en-GB" sz="2400" dirty="0">
                <a:solidFill>
                  <a:schemeClr val="accent1"/>
                </a:solidFill>
              </a:rPr>
              <a:t>Some practical suggestions</a:t>
            </a:r>
          </a:p>
        </p:txBody>
      </p:sp>
      <p:sp>
        <p:nvSpPr>
          <p:cNvPr id="4" name="Subtitle 3">
            <a:extLst>
              <a:ext uri="{FF2B5EF4-FFF2-40B4-BE49-F238E27FC236}">
                <a16:creationId xmlns:a16="http://schemas.microsoft.com/office/drawing/2014/main" id="{3BAD626D-B117-B7AD-5189-1491DFEC4A09}"/>
              </a:ext>
            </a:extLst>
          </p:cNvPr>
          <p:cNvSpPr>
            <a:spLocks noGrp="1"/>
          </p:cNvSpPr>
          <p:nvPr>
            <p:ph type="subTitle" idx="1"/>
          </p:nvPr>
        </p:nvSpPr>
        <p:spPr>
          <a:xfrm>
            <a:off x="410817" y="775200"/>
            <a:ext cx="8328049" cy="3784633"/>
          </a:xfrm>
        </p:spPr>
        <p:txBody>
          <a:bodyPr/>
          <a:lstStyle/>
          <a:p>
            <a:pPr>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Consider the impact of each type of digital tool: hardware, software (including extensions), technology-based environments (content management systems)</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Use ‘</a:t>
            </a:r>
            <a:r>
              <a:rPr lang="en-GB" sz="1200" kern="100" dirty="0" err="1">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hyperdocs</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where all relevant information </a:t>
            </a: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and resources are collected and hyperlinked</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Use a mix of synchronous and asynchronous engagements </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Use digital graphic organisers (e.g. Lucid Chart, </a:t>
            </a:r>
            <a:r>
              <a:rPr lang="en-GB" sz="1200" kern="100" dirty="0" err="1">
                <a:solidFill>
                  <a:schemeClr val="tx1"/>
                </a:solidFill>
                <a:latin typeface="Montserrat Medium" panose="00000600000000000000" pitchFamily="2" charset="0"/>
                <a:ea typeface="Calibri" panose="020F0502020204030204" pitchFamily="34" charset="0"/>
                <a:cs typeface="Times New Roman" panose="02020603050405020304" pitchFamily="18" charset="0"/>
              </a:rPr>
              <a:t>MindMup</a:t>
            </a: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 collaborative working/feedback loop apps (Padlet)</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Use sans serif fonts</a:t>
            </a:r>
            <a:endPar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endParaRPr>
          </a:p>
          <a:p>
            <a:pPr>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Suggest using </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machine learning and natural language processing</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Send materials  before the courses</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If recorder </a:t>
            </a: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beforehand, do not upload videos longer than 20 minutes</a:t>
            </a:r>
          </a:p>
          <a:p>
            <a:pPr>
              <a:lnSpc>
                <a:spcPct val="107000"/>
              </a:lnSpc>
              <a:spcAft>
                <a:spcPts val="800"/>
              </a:spcAft>
              <a:buClr>
                <a:schemeClr val="tx1"/>
              </a:buClr>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Establish clear procedures for students to contact university </a:t>
            </a: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IT departments</a:t>
            </a: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2971042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3E76D-97F3-CFBE-12E3-72F149821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4A749-5446-FB18-135D-7E1F1B6ED060}"/>
              </a:ext>
            </a:extLst>
          </p:cNvPr>
          <p:cNvSpPr>
            <a:spLocks noGrp="1"/>
          </p:cNvSpPr>
          <p:nvPr>
            <p:ph type="ctrTitle"/>
          </p:nvPr>
        </p:nvSpPr>
        <p:spPr>
          <a:xfrm>
            <a:off x="319199" y="54836"/>
            <a:ext cx="8824801" cy="627600"/>
          </a:xfrm>
        </p:spPr>
        <p:txBody>
          <a:bodyPr/>
          <a:lstStyle/>
          <a:p>
            <a:r>
              <a:rPr lang="en-GB" sz="2400" dirty="0">
                <a:solidFill>
                  <a:schemeClr val="accent1"/>
                </a:solidFill>
              </a:rPr>
              <a:t>Examples</a:t>
            </a:r>
          </a:p>
        </p:txBody>
      </p:sp>
      <p:sp>
        <p:nvSpPr>
          <p:cNvPr id="4" name="Subtitle 3">
            <a:extLst>
              <a:ext uri="{FF2B5EF4-FFF2-40B4-BE49-F238E27FC236}">
                <a16:creationId xmlns:a16="http://schemas.microsoft.com/office/drawing/2014/main" id="{EABC38F2-597D-2B42-60C7-7A1DD76D3BFD}"/>
              </a:ext>
            </a:extLst>
          </p:cNvPr>
          <p:cNvSpPr>
            <a:spLocks noGrp="1"/>
          </p:cNvSpPr>
          <p:nvPr>
            <p:ph type="subTitle" idx="1"/>
          </p:nvPr>
        </p:nvSpPr>
        <p:spPr>
          <a:xfrm>
            <a:off x="410817" y="775200"/>
            <a:ext cx="8328049" cy="3784633"/>
          </a:xfrm>
        </p:spPr>
        <p:txBody>
          <a:bodyPr/>
          <a:lstStyle/>
          <a:p>
            <a:pPr>
              <a:lnSpc>
                <a:spcPct val="107000"/>
              </a:lnSpc>
              <a:spcAft>
                <a:spcPts val="800"/>
              </a:spcAft>
            </a:pPr>
            <a:endPar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endParaRPr>
          </a:p>
          <a:p>
            <a:pPr marL="139700" indent="0">
              <a:lnSpc>
                <a:spcPct val="107000"/>
              </a:lnSpc>
              <a:spcAft>
                <a:spcPts val="800"/>
              </a:spcAft>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Universidad Nacional de </a:t>
            </a:r>
            <a:r>
              <a:rPr lang="en-GB" sz="1200" kern="100" dirty="0" err="1">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Educación</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 </a:t>
            </a:r>
            <a:r>
              <a:rPr lang="en-GB" sz="1200" kern="100" dirty="0" err="1">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Distancia</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(UNED) (Spain) </a:t>
            </a: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courses and online materials</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for student assessment via digital means</a:t>
            </a:r>
          </a:p>
          <a:p>
            <a:pPr>
              <a:lnSpc>
                <a:spcPct val="107000"/>
              </a:lnSpc>
              <a:spcAft>
                <a:spcPts val="800"/>
              </a:spcAft>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t>
            </a: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2208693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081BE-24F7-9816-F788-3A16A6185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035C9-FAC7-68C2-151A-EEF0A79E9776}"/>
              </a:ext>
            </a:extLst>
          </p:cNvPr>
          <p:cNvSpPr>
            <a:spLocks noGrp="1"/>
          </p:cNvSpPr>
          <p:nvPr>
            <p:ph type="ctrTitle"/>
          </p:nvPr>
        </p:nvSpPr>
        <p:spPr>
          <a:xfrm>
            <a:off x="319199" y="147600"/>
            <a:ext cx="8824801" cy="627600"/>
          </a:xfrm>
        </p:spPr>
        <p:txBody>
          <a:bodyPr/>
          <a:lstStyle/>
          <a:p>
            <a:r>
              <a:rPr lang="en-GB" sz="2400" dirty="0">
                <a:solidFill>
                  <a:schemeClr val="accent1"/>
                </a:solidFill>
              </a:rPr>
              <a:t>European Framework for the Digital Competence of Educators (</a:t>
            </a:r>
            <a:r>
              <a:rPr lang="en-GB" sz="2400" dirty="0" err="1">
                <a:solidFill>
                  <a:schemeClr val="accent1"/>
                </a:solidFill>
              </a:rPr>
              <a:t>DigCompEdu</a:t>
            </a:r>
            <a:r>
              <a:rPr lang="en-GB" sz="2400" dirty="0">
                <a:solidFill>
                  <a:schemeClr val="accent1"/>
                </a:solidFill>
              </a:rPr>
              <a:t>)</a:t>
            </a:r>
          </a:p>
        </p:txBody>
      </p:sp>
      <p:sp>
        <p:nvSpPr>
          <p:cNvPr id="4" name="Subtitle 3">
            <a:extLst>
              <a:ext uri="{FF2B5EF4-FFF2-40B4-BE49-F238E27FC236}">
                <a16:creationId xmlns:a16="http://schemas.microsoft.com/office/drawing/2014/main" id="{13BCAEA9-3794-50B2-8BC4-83020ABBD5FB}"/>
              </a:ext>
            </a:extLst>
          </p:cNvPr>
          <p:cNvSpPr>
            <a:spLocks noGrp="1"/>
          </p:cNvSpPr>
          <p:nvPr>
            <p:ph type="subTitle" idx="1"/>
          </p:nvPr>
        </p:nvSpPr>
        <p:spPr>
          <a:xfrm>
            <a:off x="410817" y="775200"/>
            <a:ext cx="8328049" cy="3784633"/>
          </a:xfrm>
        </p:spPr>
        <p:txBody>
          <a:bodyPr/>
          <a:lstStyle/>
          <a:p>
            <a:pPr>
              <a:lnSpc>
                <a:spcPct val="107000"/>
              </a:lnSpc>
              <a:spcAft>
                <a:spcPts val="800"/>
              </a:spcAft>
            </a:pPr>
            <a:endPar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i="1" dirty="0">
              <a:solidFill>
                <a:schemeClr val="tx1"/>
              </a:solidFill>
              <a:latin typeface="Montserrat Medium" panose="00000600000000000000" pitchFamily="2" charset="0"/>
            </a:endParaRPr>
          </a:p>
        </p:txBody>
      </p:sp>
      <p:pic>
        <p:nvPicPr>
          <p:cNvPr id="5" name="Picture 4" descr="A diagram of a school&#10;&#10;Description automatically generated with medium confidence">
            <a:extLst>
              <a:ext uri="{FF2B5EF4-FFF2-40B4-BE49-F238E27FC236}">
                <a16:creationId xmlns:a16="http://schemas.microsoft.com/office/drawing/2014/main" id="{6A0DB072-B377-36CC-E47E-E60B25F9C9A3}"/>
              </a:ext>
            </a:extLst>
          </p:cNvPr>
          <p:cNvPicPr>
            <a:picLocks noChangeAspect="1"/>
          </p:cNvPicPr>
          <p:nvPr/>
        </p:nvPicPr>
        <p:blipFill>
          <a:blip r:embed="rId3"/>
          <a:stretch>
            <a:fillRect/>
          </a:stretch>
        </p:blipFill>
        <p:spPr>
          <a:xfrm>
            <a:off x="778565" y="1034133"/>
            <a:ext cx="7586870" cy="3793435"/>
          </a:xfrm>
          <a:prstGeom prst="rect">
            <a:avLst/>
          </a:prstGeom>
        </p:spPr>
      </p:pic>
    </p:spTree>
    <p:extLst>
      <p:ext uri="{BB962C8B-B14F-4D97-AF65-F5344CB8AC3E}">
        <p14:creationId xmlns:p14="http://schemas.microsoft.com/office/powerpoint/2010/main" val="514300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C4C2A-5D70-D702-1FF2-ACCDAA53D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13F1E-E839-0FA8-3EE0-E844443B3B25}"/>
              </a:ext>
            </a:extLst>
          </p:cNvPr>
          <p:cNvSpPr>
            <a:spLocks noGrp="1"/>
          </p:cNvSpPr>
          <p:nvPr>
            <p:ph type="ctrTitle"/>
          </p:nvPr>
        </p:nvSpPr>
        <p:spPr>
          <a:xfrm>
            <a:off x="319199" y="54836"/>
            <a:ext cx="8824801" cy="627600"/>
          </a:xfrm>
        </p:spPr>
        <p:txBody>
          <a:bodyPr/>
          <a:lstStyle/>
          <a:p>
            <a:r>
              <a:rPr lang="en-GB" sz="2400" dirty="0">
                <a:solidFill>
                  <a:schemeClr val="accent1"/>
                </a:solidFill>
              </a:rPr>
              <a:t>Policy-level suggestions</a:t>
            </a:r>
          </a:p>
        </p:txBody>
      </p:sp>
      <p:sp>
        <p:nvSpPr>
          <p:cNvPr id="4" name="Subtitle 3">
            <a:extLst>
              <a:ext uri="{FF2B5EF4-FFF2-40B4-BE49-F238E27FC236}">
                <a16:creationId xmlns:a16="http://schemas.microsoft.com/office/drawing/2014/main" id="{21045DF2-584D-8762-51B7-24E1C569BD41}"/>
              </a:ext>
            </a:extLst>
          </p:cNvPr>
          <p:cNvSpPr>
            <a:spLocks noGrp="1"/>
          </p:cNvSpPr>
          <p:nvPr>
            <p:ph type="subTitle" idx="1"/>
          </p:nvPr>
        </p:nvSpPr>
        <p:spPr>
          <a:xfrm>
            <a:off x="410817" y="775200"/>
            <a:ext cx="8328049" cy="3784633"/>
          </a:xfrm>
        </p:spPr>
        <p:txBody>
          <a:bodyPr/>
          <a:lstStyle/>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Adopt a </a:t>
            </a:r>
            <a:r>
              <a:rPr lang="en-GB" sz="1200" b="1" dirty="0">
                <a:solidFill>
                  <a:schemeClr val="tx1"/>
                </a:solidFill>
                <a:latin typeface="Montserrat Medium" panose="00000600000000000000" pitchFamily="2" charset="0"/>
              </a:rPr>
              <a:t>pedagogical approach </a:t>
            </a:r>
            <a:r>
              <a:rPr lang="en-GB" sz="1200" dirty="0">
                <a:solidFill>
                  <a:schemeClr val="tx1"/>
                </a:solidFill>
                <a:latin typeface="Montserrat Medium" panose="00000600000000000000" pitchFamily="2" charset="0"/>
              </a:rPr>
              <a:t>towards digitalisation backed by funding for the relevant digital tools</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Use various </a:t>
            </a:r>
            <a:r>
              <a:rPr lang="en-GB" sz="1200" b="1" dirty="0">
                <a:solidFill>
                  <a:schemeClr val="tx1"/>
                </a:solidFill>
                <a:latin typeface="Montserrat Medium" panose="00000600000000000000" pitchFamily="2" charset="0"/>
              </a:rPr>
              <a:t>sources of data </a:t>
            </a:r>
            <a:r>
              <a:rPr lang="en-GB" sz="1200" dirty="0">
                <a:solidFill>
                  <a:schemeClr val="tx1"/>
                </a:solidFill>
                <a:latin typeface="Montserrat Medium" panose="00000600000000000000" pitchFamily="2" charset="0"/>
              </a:rPr>
              <a:t>to evidence pedagogical development in digital formats through a trial-and-error mechanism</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Agree on a </a:t>
            </a:r>
            <a:r>
              <a:rPr lang="en-GB" sz="1200" b="1" dirty="0">
                <a:solidFill>
                  <a:schemeClr val="tx1"/>
                </a:solidFill>
                <a:latin typeface="Montserrat Medium" panose="00000600000000000000" pitchFamily="2" charset="0"/>
              </a:rPr>
              <a:t>common number of used tools </a:t>
            </a:r>
            <a:r>
              <a:rPr lang="en-GB" sz="1200" dirty="0">
                <a:solidFill>
                  <a:schemeClr val="tx1"/>
                </a:solidFill>
                <a:latin typeface="Montserrat Medium" panose="00000600000000000000" pitchFamily="2" charset="0"/>
              </a:rPr>
              <a:t>across the entire HEI</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Determine if </a:t>
            </a:r>
            <a:r>
              <a:rPr lang="en-GB" sz="1200" b="1" dirty="0">
                <a:solidFill>
                  <a:schemeClr val="tx1"/>
                </a:solidFill>
                <a:latin typeface="Montserrat Medium" panose="00000600000000000000" pitchFamily="2" charset="0"/>
              </a:rPr>
              <a:t>digital skills needed </a:t>
            </a:r>
            <a:r>
              <a:rPr lang="en-GB" sz="1200" dirty="0">
                <a:solidFill>
                  <a:schemeClr val="tx1"/>
                </a:solidFill>
                <a:latin typeface="Montserrat Medium" panose="00000600000000000000" pitchFamily="2" charset="0"/>
              </a:rPr>
              <a:t>for the courses are only generic and instrumental (learning with), compound to digital literacy (learning about) or require specific digital skills for the field (including if they are only instrumental)</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Look into </a:t>
            </a:r>
            <a:r>
              <a:rPr lang="en-GB" sz="1200" b="1" dirty="0">
                <a:solidFill>
                  <a:schemeClr val="tx1"/>
                </a:solidFill>
                <a:latin typeface="Montserrat Medium" panose="00000600000000000000" pitchFamily="2" charset="0"/>
              </a:rPr>
              <a:t>engagement strategies such as gamification</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Assess the </a:t>
            </a:r>
            <a:r>
              <a:rPr lang="en-GB" sz="1200" b="1" dirty="0">
                <a:solidFill>
                  <a:schemeClr val="tx1"/>
                </a:solidFill>
                <a:latin typeface="Montserrat Medium" panose="00000600000000000000" pitchFamily="2" charset="0"/>
              </a:rPr>
              <a:t>added value </a:t>
            </a:r>
            <a:r>
              <a:rPr lang="en-GB" sz="1200" dirty="0">
                <a:solidFill>
                  <a:schemeClr val="tx1"/>
                </a:solidFill>
                <a:latin typeface="Montserrat Medium" panose="00000600000000000000" pitchFamily="2" charset="0"/>
              </a:rPr>
              <a:t>of new digital tools, including whether it amounts to innovation or not</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dirty="0">
                <a:solidFill>
                  <a:schemeClr val="tx1"/>
                </a:solidFill>
                <a:latin typeface="Montserrat Medium" panose="00000600000000000000" pitchFamily="2" charset="0"/>
              </a:rPr>
              <a:t>Focus on the </a:t>
            </a:r>
            <a:r>
              <a:rPr lang="en-GB" sz="1200" b="1" dirty="0">
                <a:solidFill>
                  <a:schemeClr val="tx1"/>
                </a:solidFill>
                <a:latin typeface="Montserrat Medium" panose="00000600000000000000" pitchFamily="2" charset="0"/>
              </a:rPr>
              <a:t>choice of assessment</a:t>
            </a:r>
            <a:r>
              <a:rPr lang="en-GB" sz="1200" dirty="0">
                <a:solidFill>
                  <a:schemeClr val="tx1"/>
                </a:solidFill>
                <a:latin typeface="Montserrat Medium" panose="00000600000000000000" pitchFamily="2" charset="0"/>
              </a:rPr>
              <a:t>, increase summative assessments and design clear guidelines for students</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Consider </a:t>
            </a: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whole-approach self-assessment tools </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or benchmarks (HE-Innovate, E-</a:t>
            </a:r>
            <a:r>
              <a:rPr lang="en-GB" sz="1200" kern="100" dirty="0" err="1">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xcellence</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Quality Benchmarking for Blended and Online Education etc – see EUA’s </a:t>
            </a:r>
            <a:r>
              <a:rPr lang="en-GB" sz="1200" u="sng" kern="100" dirty="0" err="1">
                <a:solidFill>
                  <a:srgbClr val="0097A7"/>
                </a:solidFill>
                <a:effectLst/>
                <a:latin typeface="Montserrat Medium" panose="00000600000000000000" pitchFamily="2"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DigiHE</a:t>
            </a:r>
            <a:r>
              <a:rPr lang="en-GB" sz="1200" u="sng"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report</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kern="100" dirty="0">
                <a:solidFill>
                  <a:schemeClr val="tx1"/>
                </a:solidFill>
                <a:latin typeface="Montserrat Medium" panose="00000600000000000000" pitchFamily="2" charset="0"/>
                <a:ea typeface="Calibri" panose="020F0502020204030204" pitchFamily="34" charset="0"/>
                <a:cs typeface="Times New Roman" panose="02020603050405020304" pitchFamily="18" charset="0"/>
              </a:rPr>
              <a:t>S</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tudents falling behind because of the lack of digital skills or because they couldn’t adapt their learning style should be supported through </a:t>
            </a: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remedial activities</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Foster a </a:t>
            </a: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collaborative</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platform for staff to share their experiences with using various digital tools</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Promote </a:t>
            </a: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standardisation of LOs </a:t>
            </a: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from using digital tools</a:t>
            </a:r>
          </a:p>
          <a:p>
            <a:pPr marL="311150" lvl="0" indent="-171450" algn="just" rtl="0">
              <a:spcBef>
                <a:spcPts val="0"/>
              </a:spcBef>
              <a:spcAft>
                <a:spcPts val="0"/>
              </a:spcAft>
              <a:buClr>
                <a:schemeClr val="tx1"/>
              </a:buClr>
              <a:buSzPts val="1400"/>
              <a:buFont typeface="Arial" panose="020B0604020202020204" pitchFamily="34" charset="0"/>
              <a:buChar char="•"/>
            </a:pPr>
            <a:r>
              <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Integrate the deployment of digital tools in </a:t>
            </a: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regular QA processes</a:t>
            </a:r>
          </a:p>
          <a:p>
            <a:pPr>
              <a:lnSpc>
                <a:spcPct val="107000"/>
              </a:lnSpc>
              <a:spcAft>
                <a:spcPts val="800"/>
              </a:spcAft>
            </a:pPr>
            <a:r>
              <a:rPr lang="en-GB" sz="1200" b="1"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rPr>
              <a:t> </a:t>
            </a:r>
            <a:endParaRPr lang="en-GB" sz="1200" kern="100"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311150" lvl="0" indent="-171450" algn="just" rtl="0">
              <a:spcBef>
                <a:spcPts val="0"/>
              </a:spcBef>
              <a:spcAft>
                <a:spcPts val="0"/>
              </a:spcAft>
              <a:buClr>
                <a:schemeClr val="tx1"/>
              </a:buClr>
              <a:buSzPts val="1400"/>
              <a:buFont typeface="Arial" panose="020B0604020202020204" pitchFamily="34" charset="0"/>
              <a:buChar char="•"/>
            </a:pPr>
            <a:endParaRPr lang="en-GB" sz="1200" dirty="0">
              <a:solidFill>
                <a:schemeClr val="tx1"/>
              </a:solidFill>
              <a:latin typeface="Montserrat Medium" panose="00000600000000000000" pitchFamily="2" charset="0"/>
            </a:endParaRPr>
          </a:p>
          <a:p>
            <a:pPr marL="139700" lvl="0" indent="0" algn="just" rtl="0">
              <a:spcBef>
                <a:spcPts val="0"/>
              </a:spcBef>
              <a:spcAft>
                <a:spcPts val="0"/>
              </a:spcAft>
              <a:buClr>
                <a:schemeClr val="tx1"/>
              </a:buClr>
              <a:buSzPts val="1400"/>
            </a:pPr>
            <a:endParaRPr lang="en-GB" sz="1200" b="1" i="1" dirty="0">
              <a:solidFill>
                <a:schemeClr val="tx1"/>
              </a:solidFill>
              <a:latin typeface="Montserrat Medium" panose="00000600000000000000" pitchFamily="2" charset="0"/>
            </a:endParaRPr>
          </a:p>
        </p:txBody>
      </p:sp>
    </p:spTree>
    <p:extLst>
      <p:ext uri="{BB962C8B-B14F-4D97-AF65-F5344CB8AC3E}">
        <p14:creationId xmlns:p14="http://schemas.microsoft.com/office/powerpoint/2010/main" val="3025390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671F2CA0-559D-DB81-1F69-27751F96FC5C}"/>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8787BF8B-F08D-1345-0F4D-0297B9988082}"/>
              </a:ext>
            </a:extLst>
          </p:cNvPr>
          <p:cNvSpPr txBox="1">
            <a:spLocks noGrp="1"/>
          </p:cNvSpPr>
          <p:nvPr>
            <p:ph type="ctrTitle"/>
          </p:nvPr>
        </p:nvSpPr>
        <p:spPr>
          <a:xfrm>
            <a:off x="237500" y="126650"/>
            <a:ext cx="8520600" cy="3252900"/>
          </a:xfrm>
          <a:prstGeom prst="rect">
            <a:avLst/>
          </a:prstGeom>
        </p:spPr>
        <p:txBody>
          <a:bodyPr spcFirstLastPara="1" wrap="square" lIns="91425" tIns="91425" rIns="91425" bIns="91425" anchor="b" anchorCtr="0">
            <a:normAutofit/>
          </a:bodyPr>
          <a:lstStyle/>
          <a:p>
            <a:pPr marL="0" lvl="0" indent="0" rtl="0">
              <a:spcBef>
                <a:spcPts val="0"/>
              </a:spcBef>
              <a:spcAft>
                <a:spcPts val="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Development/design of curriculum using digital tools for providing an inclusive educational process</a:t>
            </a:r>
            <a:br>
              <a:rPr lang="en-GB" sz="1800" b="1" dirty="0">
                <a:effectLst/>
                <a:latin typeface="Calibri" panose="020F0502020204030204" pitchFamily="34" charset="0"/>
                <a:ea typeface="Calibri" panose="020F0502020204030204" pitchFamily="34" charset="0"/>
                <a:cs typeface="Times New Roman" panose="02020603050405020304" pitchFamily="18" charset="0"/>
              </a:rPr>
            </a:br>
            <a:endParaRPr sz="8200" b="1" dirty="0">
              <a:latin typeface="Londrina Solid"/>
              <a:ea typeface="Londrina Solid"/>
              <a:cs typeface="Londrina Solid"/>
              <a:sym typeface="Londrina Solid"/>
            </a:endParaRPr>
          </a:p>
        </p:txBody>
      </p:sp>
      <p:sp>
        <p:nvSpPr>
          <p:cNvPr id="55" name="Google Shape;55;p13">
            <a:extLst>
              <a:ext uri="{FF2B5EF4-FFF2-40B4-BE49-F238E27FC236}">
                <a16:creationId xmlns:a16="http://schemas.microsoft.com/office/drawing/2014/main" id="{AB838B7C-0CBF-1EFB-735A-B2757A818D38}"/>
              </a:ext>
            </a:extLst>
          </p:cNvPr>
          <p:cNvSpPr txBox="1">
            <a:spLocks noGrp="1"/>
          </p:cNvSpPr>
          <p:nvPr>
            <p:ph type="subTitle" idx="1"/>
          </p:nvPr>
        </p:nvSpPr>
        <p:spPr>
          <a:xfrm>
            <a:off x="237500" y="3246250"/>
            <a:ext cx="8520600" cy="15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i="1" dirty="0">
                <a:latin typeface="Open Sans"/>
                <a:ea typeface="Open Sans"/>
                <a:cs typeface="Open Sans"/>
                <a:sym typeface="Open Sans"/>
              </a:rPr>
              <a:t>Horia-</a:t>
            </a:r>
            <a:r>
              <a:rPr lang="ro-RO" sz="1600" i="1" dirty="0">
                <a:latin typeface="Open Sans"/>
                <a:ea typeface="Open Sans"/>
                <a:cs typeface="Open Sans"/>
                <a:sym typeface="Open Sans"/>
              </a:rPr>
              <a:t>Șerban Onița, TAM expert</a:t>
            </a:r>
          </a:p>
          <a:p>
            <a:pPr marL="0" lvl="0" indent="0" algn="l" rtl="0">
              <a:spcBef>
                <a:spcPts val="0"/>
              </a:spcBef>
              <a:spcAft>
                <a:spcPts val="0"/>
              </a:spcAft>
              <a:buNone/>
            </a:pPr>
            <a:r>
              <a:rPr lang="ro-RO" sz="1600" i="1" dirty="0">
                <a:latin typeface="Open Sans"/>
                <a:ea typeface="Open Sans"/>
                <a:cs typeface="Open Sans"/>
                <a:sym typeface="Open Sans"/>
              </a:rPr>
              <a:t>19th of December 2024</a:t>
            </a:r>
          </a:p>
        </p:txBody>
      </p:sp>
    </p:spTree>
    <p:extLst>
      <p:ext uri="{BB962C8B-B14F-4D97-AF65-F5344CB8AC3E}">
        <p14:creationId xmlns:p14="http://schemas.microsoft.com/office/powerpoint/2010/main" val="135568700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243161"/>
      </a:accent1>
      <a:accent2>
        <a:srgbClr val="5C8FCA"/>
      </a:accent2>
      <a:accent3>
        <a:srgbClr val="ED6B6D"/>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5783</TotalTime>
  <Words>1781</Words>
  <Application>Microsoft Office PowerPoint</Application>
  <PresentationFormat>On-screen Show (16:9)</PresentationFormat>
  <Paragraphs>198</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Montserrat Medium</vt:lpstr>
      <vt:lpstr>Calibri</vt:lpstr>
      <vt:lpstr>Arial</vt:lpstr>
      <vt:lpstr>Londrina Solid</vt:lpstr>
      <vt:lpstr>Montserrat</vt:lpstr>
      <vt:lpstr>Open Sans</vt:lpstr>
      <vt:lpstr>Symbol</vt:lpstr>
      <vt:lpstr>Simple Light</vt:lpstr>
      <vt:lpstr>Development/design of curriculum using digital tools for providing an inclusive educational process </vt:lpstr>
      <vt:lpstr> </vt:lpstr>
      <vt:lpstr>Bologna Process views </vt:lpstr>
      <vt:lpstr>European Union work </vt:lpstr>
      <vt:lpstr>European Union work </vt:lpstr>
      <vt:lpstr>Countries are speeding efforts (OECD) </vt:lpstr>
      <vt:lpstr>Countries are speeding efforts (OECD) </vt:lpstr>
      <vt:lpstr>While HEIs already had a start (EUA) </vt:lpstr>
      <vt:lpstr>But ensuring inclusivity of digital tools is not that easy</vt:lpstr>
      <vt:lpstr>Formal standards for inclusivity are in place</vt:lpstr>
      <vt:lpstr>Universal design</vt:lpstr>
      <vt:lpstr>Universal Design for Learning</vt:lpstr>
      <vt:lpstr>Universal Design for Learning</vt:lpstr>
      <vt:lpstr>Universal Design for Learning</vt:lpstr>
      <vt:lpstr>Research shows benefits</vt:lpstr>
      <vt:lpstr>Various other tools</vt:lpstr>
      <vt:lpstr>TELAS self-assessment framework</vt:lpstr>
      <vt:lpstr>Some practical suggestions</vt:lpstr>
      <vt:lpstr>Examples</vt:lpstr>
      <vt:lpstr>European Framework for the Digital Competence of Educators (DigCompEdu)</vt:lpstr>
      <vt:lpstr>Policy-level suggestions</vt:lpstr>
      <vt:lpstr>Development/design of curriculum using digital tools for providing an inclusive educational process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Horia Onita</dc:creator>
  <cp:lastModifiedBy>Horia Onita</cp:lastModifiedBy>
  <cp:revision>9</cp:revision>
  <dcterms:modified xsi:type="dcterms:W3CDTF">2024-12-19T01:49:22Z</dcterms:modified>
</cp:coreProperties>
</file>