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6" r:id="rId2"/>
    <p:sldId id="327" r:id="rId3"/>
    <p:sldId id="301" r:id="rId4"/>
    <p:sldId id="348" r:id="rId5"/>
    <p:sldId id="319" r:id="rId6"/>
    <p:sldId id="349" r:id="rId7"/>
    <p:sldId id="345" r:id="rId8"/>
    <p:sldId id="330" r:id="rId9"/>
    <p:sldId id="320" r:id="rId10"/>
    <p:sldId id="324" r:id="rId11"/>
    <p:sldId id="325" r:id="rId12"/>
    <p:sldId id="346" r:id="rId13"/>
    <p:sldId id="344" r:id="rId14"/>
    <p:sldId id="321" r:id="rId15"/>
    <p:sldId id="341" r:id="rId16"/>
    <p:sldId id="332" r:id="rId17"/>
    <p:sldId id="333" r:id="rId18"/>
    <p:sldId id="334" r:id="rId19"/>
    <p:sldId id="335" r:id="rId20"/>
    <p:sldId id="336" r:id="rId21"/>
    <p:sldId id="342" r:id="rId22"/>
    <p:sldId id="322" r:id="rId23"/>
    <p:sldId id="328" r:id="rId24"/>
    <p:sldId id="326" r:id="rId25"/>
    <p:sldId id="337" r:id="rId26"/>
    <p:sldId id="323" r:id="rId27"/>
    <p:sldId id="343" r:id="rId28"/>
    <p:sldId id="329" r:id="rId29"/>
    <p:sldId id="338" r:id="rId30"/>
    <p:sldId id="339" r:id="rId31"/>
    <p:sldId id="340" r:id="rId32"/>
    <p:sldId id="264" r:id="rId33"/>
    <p:sldId id="312" r:id="rId34"/>
    <p:sldId id="317" r:id="rId35"/>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0" d="100"/>
          <a:sy n="60" d="100"/>
        </p:scale>
        <p:origin x="78" y="11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FBA576-8CE2-4FA2-B4D6-3F5286D4BB9A}" type="datetimeFigureOut">
              <a:rPr lang="ru-RU" smtClean="0"/>
              <a:t>25.03.2025</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362931-248A-4A1C-BFF4-416A5E81BBF9}" type="slidenum">
              <a:rPr lang="ru-RU" smtClean="0"/>
              <a:t>‹№›</a:t>
            </a:fld>
            <a:endParaRPr lang="ru-RU"/>
          </a:p>
        </p:txBody>
      </p:sp>
    </p:spTree>
    <p:extLst>
      <p:ext uri="{BB962C8B-B14F-4D97-AF65-F5344CB8AC3E}">
        <p14:creationId xmlns:p14="http://schemas.microsoft.com/office/powerpoint/2010/main" val="40486572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2D8FDA4-DBAE-43D9-A2D4-16A88C85E102}"/>
              </a:ext>
            </a:extLst>
          </p:cNvPr>
          <p:cNvSpPr>
            <a:spLocks noGrp="1"/>
          </p:cNvSpPr>
          <p:nvPr>
            <p:ph type="ctrTitle"/>
          </p:nvPr>
        </p:nvSpPr>
        <p:spPr>
          <a:xfrm>
            <a:off x="1524000" y="1122363"/>
            <a:ext cx="9144000" cy="2387600"/>
          </a:xfrm>
        </p:spPr>
        <p:txBody>
          <a:bodyPr anchor="b"/>
          <a:lstStyle>
            <a:lvl1pPr algn="ctr">
              <a:defRPr sz="6000"/>
            </a:lvl1pPr>
          </a:lstStyle>
          <a:p>
            <a:r>
              <a:rPr lang="uk-UA"/>
              <a:t>Клацніть, щоб редагувати стиль зразка заголовка</a:t>
            </a:r>
          </a:p>
        </p:txBody>
      </p:sp>
      <p:sp>
        <p:nvSpPr>
          <p:cNvPr id="3" name="Підзаголовок 2">
            <a:extLst>
              <a:ext uri="{FF2B5EF4-FFF2-40B4-BE49-F238E27FC236}">
                <a16:creationId xmlns:a16="http://schemas.microsoft.com/office/drawing/2014/main" id="{3A73FBF8-A838-461A-963D-95E399660B3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uk-UA"/>
              <a:t>Клацніть, щоб редагувати стиль зразка підзаголовка</a:t>
            </a:r>
          </a:p>
        </p:txBody>
      </p:sp>
      <p:sp>
        <p:nvSpPr>
          <p:cNvPr id="4" name="Місце для дати 3">
            <a:extLst>
              <a:ext uri="{FF2B5EF4-FFF2-40B4-BE49-F238E27FC236}">
                <a16:creationId xmlns:a16="http://schemas.microsoft.com/office/drawing/2014/main" id="{D3F5D18D-78F7-4513-AC23-E7F77EC0DD2E}"/>
              </a:ext>
            </a:extLst>
          </p:cNvPr>
          <p:cNvSpPr>
            <a:spLocks noGrp="1"/>
          </p:cNvSpPr>
          <p:nvPr>
            <p:ph type="dt" sz="half" idx="10"/>
          </p:nvPr>
        </p:nvSpPr>
        <p:spPr/>
        <p:txBody>
          <a:bodyPr/>
          <a:lstStyle/>
          <a:p>
            <a:fld id="{5CC4483D-2F4C-47E5-9712-CC2C7AAE40BB}" type="datetimeFigureOut">
              <a:rPr lang="uk-UA" smtClean="0"/>
              <a:t>25.03.2025</a:t>
            </a:fld>
            <a:endParaRPr lang="uk-UA"/>
          </a:p>
        </p:txBody>
      </p:sp>
      <p:sp>
        <p:nvSpPr>
          <p:cNvPr id="5" name="Місце для нижнього колонтитула 4">
            <a:extLst>
              <a:ext uri="{FF2B5EF4-FFF2-40B4-BE49-F238E27FC236}">
                <a16:creationId xmlns:a16="http://schemas.microsoft.com/office/drawing/2014/main" id="{3D4EFD2A-7B7B-48F0-AAAC-8E107013CDA2}"/>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09CEC1F0-C5E4-41BA-902F-4BC9040C4A50}"/>
              </a:ext>
            </a:extLst>
          </p:cNvPr>
          <p:cNvSpPr>
            <a:spLocks noGrp="1"/>
          </p:cNvSpPr>
          <p:nvPr>
            <p:ph type="sldNum" sz="quarter" idx="12"/>
          </p:nvPr>
        </p:nvSpPr>
        <p:spPr/>
        <p:txBody>
          <a:bodyPr/>
          <a:lstStyle/>
          <a:p>
            <a:fld id="{39AE1F03-54EE-4D9C-9016-C35B6F4CD5F9}" type="slidenum">
              <a:rPr lang="uk-UA" smtClean="0"/>
              <a:t>‹№›</a:t>
            </a:fld>
            <a:endParaRPr lang="uk-UA"/>
          </a:p>
        </p:txBody>
      </p:sp>
    </p:spTree>
    <p:extLst>
      <p:ext uri="{BB962C8B-B14F-4D97-AF65-F5344CB8AC3E}">
        <p14:creationId xmlns:p14="http://schemas.microsoft.com/office/powerpoint/2010/main" val="38988063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D0A9C98-831B-4114-AC1D-F4C912AA3F7B}"/>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7AC7D54C-73F9-4CB4-80A5-F0D7EBF3138A}"/>
              </a:ext>
            </a:extLst>
          </p:cNvPr>
          <p:cNvSpPr>
            <a:spLocks noGrp="1"/>
          </p:cNvSpPr>
          <p:nvPr>
            <p:ph idx="1"/>
          </p:nvPr>
        </p:nvSpPr>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CDC9B70F-0CD2-4121-BFA4-F9A236651E7B}"/>
              </a:ext>
            </a:extLst>
          </p:cNvPr>
          <p:cNvSpPr>
            <a:spLocks noGrp="1"/>
          </p:cNvSpPr>
          <p:nvPr>
            <p:ph type="dt" sz="half" idx="10"/>
          </p:nvPr>
        </p:nvSpPr>
        <p:spPr/>
        <p:txBody>
          <a:bodyPr/>
          <a:lstStyle/>
          <a:p>
            <a:fld id="{5CC4483D-2F4C-47E5-9712-CC2C7AAE40BB}" type="datetimeFigureOut">
              <a:rPr lang="uk-UA" smtClean="0"/>
              <a:t>25.03.2025</a:t>
            </a:fld>
            <a:endParaRPr lang="uk-UA"/>
          </a:p>
        </p:txBody>
      </p:sp>
      <p:sp>
        <p:nvSpPr>
          <p:cNvPr id="5" name="Місце для нижнього колонтитула 4">
            <a:extLst>
              <a:ext uri="{FF2B5EF4-FFF2-40B4-BE49-F238E27FC236}">
                <a16:creationId xmlns:a16="http://schemas.microsoft.com/office/drawing/2014/main" id="{42CE3BCC-6F0A-4762-AB45-0F1B5839008C}"/>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537EA967-B1C0-4BF2-89FA-32237DE7B979}"/>
              </a:ext>
            </a:extLst>
          </p:cNvPr>
          <p:cNvSpPr>
            <a:spLocks noGrp="1"/>
          </p:cNvSpPr>
          <p:nvPr>
            <p:ph type="sldNum" sz="quarter" idx="12"/>
          </p:nvPr>
        </p:nvSpPr>
        <p:spPr/>
        <p:txBody>
          <a:bodyPr/>
          <a:lstStyle/>
          <a:p>
            <a:fld id="{39AE1F03-54EE-4D9C-9016-C35B6F4CD5F9}" type="slidenum">
              <a:rPr lang="uk-UA" smtClean="0"/>
              <a:t>‹№›</a:t>
            </a:fld>
            <a:endParaRPr lang="uk-UA"/>
          </a:p>
        </p:txBody>
      </p:sp>
    </p:spTree>
    <p:extLst>
      <p:ext uri="{BB962C8B-B14F-4D97-AF65-F5344CB8AC3E}">
        <p14:creationId xmlns:p14="http://schemas.microsoft.com/office/powerpoint/2010/main" val="26847601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B0D5BF9-7986-47DD-AA7A-01D21225B73F}"/>
              </a:ext>
            </a:extLst>
          </p:cNvPr>
          <p:cNvSpPr>
            <a:spLocks noGrp="1"/>
          </p:cNvSpPr>
          <p:nvPr>
            <p:ph type="title"/>
          </p:nvPr>
        </p:nvSpPr>
        <p:spPr>
          <a:xfrm>
            <a:off x="831850" y="1709738"/>
            <a:ext cx="10515600" cy="2852737"/>
          </a:xfrm>
        </p:spPr>
        <p:txBody>
          <a:bodyPr anchor="b"/>
          <a:lstStyle>
            <a:lvl1pPr>
              <a:defRPr sz="6000"/>
            </a:lvl1p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10D2BEC0-8AAF-4F5F-83C0-B69F927FCB2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uk-UA"/>
              <a:t>Клацніть, щоб відредагувати стилі зразків тексту</a:t>
            </a:r>
          </a:p>
        </p:txBody>
      </p:sp>
      <p:sp>
        <p:nvSpPr>
          <p:cNvPr id="4" name="Місце для дати 3">
            <a:extLst>
              <a:ext uri="{FF2B5EF4-FFF2-40B4-BE49-F238E27FC236}">
                <a16:creationId xmlns:a16="http://schemas.microsoft.com/office/drawing/2014/main" id="{AB77B049-4998-4878-8940-003974495CC9}"/>
              </a:ext>
            </a:extLst>
          </p:cNvPr>
          <p:cNvSpPr>
            <a:spLocks noGrp="1"/>
          </p:cNvSpPr>
          <p:nvPr>
            <p:ph type="dt" sz="half" idx="10"/>
          </p:nvPr>
        </p:nvSpPr>
        <p:spPr/>
        <p:txBody>
          <a:bodyPr/>
          <a:lstStyle/>
          <a:p>
            <a:fld id="{5CC4483D-2F4C-47E5-9712-CC2C7AAE40BB}" type="datetimeFigureOut">
              <a:rPr lang="uk-UA" smtClean="0"/>
              <a:t>25.03.2025</a:t>
            </a:fld>
            <a:endParaRPr lang="uk-UA"/>
          </a:p>
        </p:txBody>
      </p:sp>
      <p:sp>
        <p:nvSpPr>
          <p:cNvPr id="5" name="Місце для нижнього колонтитула 4">
            <a:extLst>
              <a:ext uri="{FF2B5EF4-FFF2-40B4-BE49-F238E27FC236}">
                <a16:creationId xmlns:a16="http://schemas.microsoft.com/office/drawing/2014/main" id="{8CB49258-E246-47E3-A49B-F12B42023631}"/>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4F08C326-8696-4FE6-A34A-AB8BE00B5FD6}"/>
              </a:ext>
            </a:extLst>
          </p:cNvPr>
          <p:cNvSpPr>
            <a:spLocks noGrp="1"/>
          </p:cNvSpPr>
          <p:nvPr>
            <p:ph type="sldNum" sz="quarter" idx="12"/>
          </p:nvPr>
        </p:nvSpPr>
        <p:spPr/>
        <p:txBody>
          <a:bodyPr/>
          <a:lstStyle/>
          <a:p>
            <a:fld id="{39AE1F03-54EE-4D9C-9016-C35B6F4CD5F9}" type="slidenum">
              <a:rPr lang="uk-UA" smtClean="0"/>
              <a:t>‹№›</a:t>
            </a:fld>
            <a:endParaRPr lang="uk-UA"/>
          </a:p>
        </p:txBody>
      </p:sp>
    </p:spTree>
    <p:extLst>
      <p:ext uri="{BB962C8B-B14F-4D97-AF65-F5344CB8AC3E}">
        <p14:creationId xmlns:p14="http://schemas.microsoft.com/office/powerpoint/2010/main" val="37636193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A881560-B490-4406-9201-8C922F7B99FC}"/>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2F9AA431-6022-4F01-8870-63FCC6D47832}"/>
              </a:ext>
            </a:extLst>
          </p:cNvPr>
          <p:cNvSpPr>
            <a:spLocks noGrp="1"/>
          </p:cNvSpPr>
          <p:nvPr>
            <p:ph sz="half" idx="1"/>
          </p:nvPr>
        </p:nvSpPr>
        <p:spPr>
          <a:xfrm>
            <a:off x="838200" y="1825625"/>
            <a:ext cx="5181600" cy="435133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вмісту 3">
            <a:extLst>
              <a:ext uri="{FF2B5EF4-FFF2-40B4-BE49-F238E27FC236}">
                <a16:creationId xmlns:a16="http://schemas.microsoft.com/office/drawing/2014/main" id="{173E3178-71BB-4BC6-AEDD-D65D3029F3F4}"/>
              </a:ext>
            </a:extLst>
          </p:cNvPr>
          <p:cNvSpPr>
            <a:spLocks noGrp="1"/>
          </p:cNvSpPr>
          <p:nvPr>
            <p:ph sz="half" idx="2"/>
          </p:nvPr>
        </p:nvSpPr>
        <p:spPr>
          <a:xfrm>
            <a:off x="6172200" y="1825625"/>
            <a:ext cx="5181600" cy="435133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Місце для дати 4">
            <a:extLst>
              <a:ext uri="{FF2B5EF4-FFF2-40B4-BE49-F238E27FC236}">
                <a16:creationId xmlns:a16="http://schemas.microsoft.com/office/drawing/2014/main" id="{7EA7C71C-21D7-439D-8196-061D5585E825}"/>
              </a:ext>
            </a:extLst>
          </p:cNvPr>
          <p:cNvSpPr>
            <a:spLocks noGrp="1"/>
          </p:cNvSpPr>
          <p:nvPr>
            <p:ph type="dt" sz="half" idx="10"/>
          </p:nvPr>
        </p:nvSpPr>
        <p:spPr/>
        <p:txBody>
          <a:bodyPr/>
          <a:lstStyle/>
          <a:p>
            <a:fld id="{5CC4483D-2F4C-47E5-9712-CC2C7AAE40BB}" type="datetimeFigureOut">
              <a:rPr lang="uk-UA" smtClean="0"/>
              <a:t>25.03.2025</a:t>
            </a:fld>
            <a:endParaRPr lang="uk-UA"/>
          </a:p>
        </p:txBody>
      </p:sp>
      <p:sp>
        <p:nvSpPr>
          <p:cNvPr id="6" name="Місце для нижнього колонтитула 5">
            <a:extLst>
              <a:ext uri="{FF2B5EF4-FFF2-40B4-BE49-F238E27FC236}">
                <a16:creationId xmlns:a16="http://schemas.microsoft.com/office/drawing/2014/main" id="{0FCE3C52-7BB2-41E9-93C2-0121AA4E7041}"/>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48D21442-5E4C-4EC9-AD05-AE1DC7C1C04C}"/>
              </a:ext>
            </a:extLst>
          </p:cNvPr>
          <p:cNvSpPr>
            <a:spLocks noGrp="1"/>
          </p:cNvSpPr>
          <p:nvPr>
            <p:ph type="sldNum" sz="quarter" idx="12"/>
          </p:nvPr>
        </p:nvSpPr>
        <p:spPr/>
        <p:txBody>
          <a:bodyPr/>
          <a:lstStyle/>
          <a:p>
            <a:fld id="{39AE1F03-54EE-4D9C-9016-C35B6F4CD5F9}" type="slidenum">
              <a:rPr lang="uk-UA" smtClean="0"/>
              <a:t>‹№›</a:t>
            </a:fld>
            <a:endParaRPr lang="uk-UA"/>
          </a:p>
        </p:txBody>
      </p:sp>
    </p:spTree>
    <p:extLst>
      <p:ext uri="{BB962C8B-B14F-4D97-AF65-F5344CB8AC3E}">
        <p14:creationId xmlns:p14="http://schemas.microsoft.com/office/powerpoint/2010/main" val="10381965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B7648E2-4B15-45FA-A4AB-2FD086300C6D}"/>
              </a:ext>
            </a:extLst>
          </p:cNvPr>
          <p:cNvSpPr>
            <a:spLocks noGrp="1"/>
          </p:cNvSpPr>
          <p:nvPr>
            <p:ph type="title"/>
          </p:nvPr>
        </p:nvSpPr>
        <p:spPr>
          <a:xfrm>
            <a:off x="839788" y="365125"/>
            <a:ext cx="10515600" cy="1325563"/>
          </a:xfrm>
        </p:spPr>
        <p:txBody>
          <a:body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7D491524-7174-4ABC-B905-223091EF42C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Місце для вмісту 3">
            <a:extLst>
              <a:ext uri="{FF2B5EF4-FFF2-40B4-BE49-F238E27FC236}">
                <a16:creationId xmlns:a16="http://schemas.microsoft.com/office/drawing/2014/main" id="{9D824589-24D9-40BB-AE7A-BB05262C743E}"/>
              </a:ext>
            </a:extLst>
          </p:cNvPr>
          <p:cNvSpPr>
            <a:spLocks noGrp="1"/>
          </p:cNvSpPr>
          <p:nvPr>
            <p:ph sz="half" idx="2"/>
          </p:nvPr>
        </p:nvSpPr>
        <p:spPr>
          <a:xfrm>
            <a:off x="839788" y="2505075"/>
            <a:ext cx="5157787"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Місце для тексту 4">
            <a:extLst>
              <a:ext uri="{FF2B5EF4-FFF2-40B4-BE49-F238E27FC236}">
                <a16:creationId xmlns:a16="http://schemas.microsoft.com/office/drawing/2014/main" id="{C592DBA3-ADCC-4AFA-B17B-FF7B328463B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Місце для вмісту 5">
            <a:extLst>
              <a:ext uri="{FF2B5EF4-FFF2-40B4-BE49-F238E27FC236}">
                <a16:creationId xmlns:a16="http://schemas.microsoft.com/office/drawing/2014/main" id="{AAB5959D-A00C-4DC7-A2EC-65060FE3F870}"/>
              </a:ext>
            </a:extLst>
          </p:cNvPr>
          <p:cNvSpPr>
            <a:spLocks noGrp="1"/>
          </p:cNvSpPr>
          <p:nvPr>
            <p:ph sz="quarter" idx="4"/>
          </p:nvPr>
        </p:nvSpPr>
        <p:spPr>
          <a:xfrm>
            <a:off x="6172200" y="2505075"/>
            <a:ext cx="5183188"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7" name="Місце для дати 6">
            <a:extLst>
              <a:ext uri="{FF2B5EF4-FFF2-40B4-BE49-F238E27FC236}">
                <a16:creationId xmlns:a16="http://schemas.microsoft.com/office/drawing/2014/main" id="{8B380F33-F0DB-4490-80A4-A328D4ED3E01}"/>
              </a:ext>
            </a:extLst>
          </p:cNvPr>
          <p:cNvSpPr>
            <a:spLocks noGrp="1"/>
          </p:cNvSpPr>
          <p:nvPr>
            <p:ph type="dt" sz="half" idx="10"/>
          </p:nvPr>
        </p:nvSpPr>
        <p:spPr/>
        <p:txBody>
          <a:bodyPr/>
          <a:lstStyle/>
          <a:p>
            <a:fld id="{5CC4483D-2F4C-47E5-9712-CC2C7AAE40BB}" type="datetimeFigureOut">
              <a:rPr lang="uk-UA" smtClean="0"/>
              <a:t>25.03.2025</a:t>
            </a:fld>
            <a:endParaRPr lang="uk-UA"/>
          </a:p>
        </p:txBody>
      </p:sp>
      <p:sp>
        <p:nvSpPr>
          <p:cNvPr id="8" name="Місце для нижнього колонтитула 7">
            <a:extLst>
              <a:ext uri="{FF2B5EF4-FFF2-40B4-BE49-F238E27FC236}">
                <a16:creationId xmlns:a16="http://schemas.microsoft.com/office/drawing/2014/main" id="{0024C500-0AC5-4593-A196-7FD54C0C9BD2}"/>
              </a:ext>
            </a:extLst>
          </p:cNvPr>
          <p:cNvSpPr>
            <a:spLocks noGrp="1"/>
          </p:cNvSpPr>
          <p:nvPr>
            <p:ph type="ftr" sz="quarter" idx="11"/>
          </p:nvPr>
        </p:nvSpPr>
        <p:spPr/>
        <p:txBody>
          <a:bodyPr/>
          <a:lstStyle/>
          <a:p>
            <a:endParaRPr lang="uk-UA"/>
          </a:p>
        </p:txBody>
      </p:sp>
      <p:sp>
        <p:nvSpPr>
          <p:cNvPr id="9" name="Місце для номера слайда 8">
            <a:extLst>
              <a:ext uri="{FF2B5EF4-FFF2-40B4-BE49-F238E27FC236}">
                <a16:creationId xmlns:a16="http://schemas.microsoft.com/office/drawing/2014/main" id="{F71BCEB1-2156-427D-9484-1E8F3001C211}"/>
              </a:ext>
            </a:extLst>
          </p:cNvPr>
          <p:cNvSpPr>
            <a:spLocks noGrp="1"/>
          </p:cNvSpPr>
          <p:nvPr>
            <p:ph type="sldNum" sz="quarter" idx="12"/>
          </p:nvPr>
        </p:nvSpPr>
        <p:spPr/>
        <p:txBody>
          <a:bodyPr/>
          <a:lstStyle/>
          <a:p>
            <a:fld id="{39AE1F03-54EE-4D9C-9016-C35B6F4CD5F9}" type="slidenum">
              <a:rPr lang="uk-UA" smtClean="0"/>
              <a:t>‹№›</a:t>
            </a:fld>
            <a:endParaRPr lang="uk-UA"/>
          </a:p>
        </p:txBody>
      </p:sp>
    </p:spTree>
    <p:extLst>
      <p:ext uri="{BB962C8B-B14F-4D97-AF65-F5344CB8AC3E}">
        <p14:creationId xmlns:p14="http://schemas.microsoft.com/office/powerpoint/2010/main" val="34613083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565427F-B21D-4831-A3B7-B24BED91A9BD}"/>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дати 2">
            <a:extLst>
              <a:ext uri="{FF2B5EF4-FFF2-40B4-BE49-F238E27FC236}">
                <a16:creationId xmlns:a16="http://schemas.microsoft.com/office/drawing/2014/main" id="{10B89A91-A167-482F-9408-51E030E40D72}"/>
              </a:ext>
            </a:extLst>
          </p:cNvPr>
          <p:cNvSpPr>
            <a:spLocks noGrp="1"/>
          </p:cNvSpPr>
          <p:nvPr>
            <p:ph type="dt" sz="half" idx="10"/>
          </p:nvPr>
        </p:nvSpPr>
        <p:spPr/>
        <p:txBody>
          <a:bodyPr/>
          <a:lstStyle/>
          <a:p>
            <a:fld id="{5CC4483D-2F4C-47E5-9712-CC2C7AAE40BB}" type="datetimeFigureOut">
              <a:rPr lang="uk-UA" smtClean="0"/>
              <a:t>25.03.2025</a:t>
            </a:fld>
            <a:endParaRPr lang="uk-UA"/>
          </a:p>
        </p:txBody>
      </p:sp>
      <p:sp>
        <p:nvSpPr>
          <p:cNvPr id="4" name="Місце для нижнього колонтитула 3">
            <a:extLst>
              <a:ext uri="{FF2B5EF4-FFF2-40B4-BE49-F238E27FC236}">
                <a16:creationId xmlns:a16="http://schemas.microsoft.com/office/drawing/2014/main" id="{B22109F8-1A99-4E76-AB57-AB705F271437}"/>
              </a:ext>
            </a:extLst>
          </p:cNvPr>
          <p:cNvSpPr>
            <a:spLocks noGrp="1"/>
          </p:cNvSpPr>
          <p:nvPr>
            <p:ph type="ftr" sz="quarter" idx="11"/>
          </p:nvPr>
        </p:nvSpPr>
        <p:spPr/>
        <p:txBody>
          <a:bodyPr/>
          <a:lstStyle/>
          <a:p>
            <a:endParaRPr lang="uk-UA"/>
          </a:p>
        </p:txBody>
      </p:sp>
      <p:sp>
        <p:nvSpPr>
          <p:cNvPr id="5" name="Місце для номера слайда 4">
            <a:extLst>
              <a:ext uri="{FF2B5EF4-FFF2-40B4-BE49-F238E27FC236}">
                <a16:creationId xmlns:a16="http://schemas.microsoft.com/office/drawing/2014/main" id="{4BCF84E9-4024-48FF-A9E9-AF29C793F59A}"/>
              </a:ext>
            </a:extLst>
          </p:cNvPr>
          <p:cNvSpPr>
            <a:spLocks noGrp="1"/>
          </p:cNvSpPr>
          <p:nvPr>
            <p:ph type="sldNum" sz="quarter" idx="12"/>
          </p:nvPr>
        </p:nvSpPr>
        <p:spPr/>
        <p:txBody>
          <a:bodyPr/>
          <a:lstStyle/>
          <a:p>
            <a:fld id="{39AE1F03-54EE-4D9C-9016-C35B6F4CD5F9}" type="slidenum">
              <a:rPr lang="uk-UA" smtClean="0"/>
              <a:t>‹№›</a:t>
            </a:fld>
            <a:endParaRPr lang="uk-UA"/>
          </a:p>
        </p:txBody>
      </p:sp>
    </p:spTree>
    <p:extLst>
      <p:ext uri="{BB962C8B-B14F-4D97-AF65-F5344CB8AC3E}">
        <p14:creationId xmlns:p14="http://schemas.microsoft.com/office/powerpoint/2010/main" val="10356546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Місце для дати 1">
            <a:extLst>
              <a:ext uri="{FF2B5EF4-FFF2-40B4-BE49-F238E27FC236}">
                <a16:creationId xmlns:a16="http://schemas.microsoft.com/office/drawing/2014/main" id="{6519A6B2-CD97-4413-AD48-237FADC5FED2}"/>
              </a:ext>
            </a:extLst>
          </p:cNvPr>
          <p:cNvSpPr>
            <a:spLocks noGrp="1"/>
          </p:cNvSpPr>
          <p:nvPr>
            <p:ph type="dt" sz="half" idx="10"/>
          </p:nvPr>
        </p:nvSpPr>
        <p:spPr/>
        <p:txBody>
          <a:bodyPr/>
          <a:lstStyle/>
          <a:p>
            <a:fld id="{5CC4483D-2F4C-47E5-9712-CC2C7AAE40BB}" type="datetimeFigureOut">
              <a:rPr lang="uk-UA" smtClean="0"/>
              <a:t>25.03.2025</a:t>
            </a:fld>
            <a:endParaRPr lang="uk-UA"/>
          </a:p>
        </p:txBody>
      </p:sp>
      <p:sp>
        <p:nvSpPr>
          <p:cNvPr id="3" name="Місце для нижнього колонтитула 2">
            <a:extLst>
              <a:ext uri="{FF2B5EF4-FFF2-40B4-BE49-F238E27FC236}">
                <a16:creationId xmlns:a16="http://schemas.microsoft.com/office/drawing/2014/main" id="{43D91978-A703-435F-93E1-0CA6A4B4903B}"/>
              </a:ext>
            </a:extLst>
          </p:cNvPr>
          <p:cNvSpPr>
            <a:spLocks noGrp="1"/>
          </p:cNvSpPr>
          <p:nvPr>
            <p:ph type="ftr" sz="quarter" idx="11"/>
          </p:nvPr>
        </p:nvSpPr>
        <p:spPr/>
        <p:txBody>
          <a:bodyPr/>
          <a:lstStyle/>
          <a:p>
            <a:endParaRPr lang="uk-UA"/>
          </a:p>
        </p:txBody>
      </p:sp>
      <p:sp>
        <p:nvSpPr>
          <p:cNvPr id="4" name="Місце для номера слайда 3">
            <a:extLst>
              <a:ext uri="{FF2B5EF4-FFF2-40B4-BE49-F238E27FC236}">
                <a16:creationId xmlns:a16="http://schemas.microsoft.com/office/drawing/2014/main" id="{D6A4772C-FC29-4EEC-9535-0A3D03139800}"/>
              </a:ext>
            </a:extLst>
          </p:cNvPr>
          <p:cNvSpPr>
            <a:spLocks noGrp="1"/>
          </p:cNvSpPr>
          <p:nvPr>
            <p:ph type="sldNum" sz="quarter" idx="12"/>
          </p:nvPr>
        </p:nvSpPr>
        <p:spPr/>
        <p:txBody>
          <a:bodyPr/>
          <a:lstStyle/>
          <a:p>
            <a:fld id="{39AE1F03-54EE-4D9C-9016-C35B6F4CD5F9}" type="slidenum">
              <a:rPr lang="uk-UA" smtClean="0"/>
              <a:t>‹№›</a:t>
            </a:fld>
            <a:endParaRPr lang="uk-UA"/>
          </a:p>
        </p:txBody>
      </p:sp>
    </p:spTree>
    <p:extLst>
      <p:ext uri="{BB962C8B-B14F-4D97-AF65-F5344CB8AC3E}">
        <p14:creationId xmlns:p14="http://schemas.microsoft.com/office/powerpoint/2010/main" val="26799363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F3182AD-33C8-4196-BA93-EFA1AD52E726}"/>
              </a:ext>
            </a:extLst>
          </p:cNvPr>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F15B0000-16B9-4695-A0AA-DB01EBFB244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тексту 3">
            <a:extLst>
              <a:ext uri="{FF2B5EF4-FFF2-40B4-BE49-F238E27FC236}">
                <a16:creationId xmlns:a16="http://schemas.microsoft.com/office/drawing/2014/main" id="{6B07DF0F-5B3F-492B-90CE-CFB33FA50D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Місце для дати 4">
            <a:extLst>
              <a:ext uri="{FF2B5EF4-FFF2-40B4-BE49-F238E27FC236}">
                <a16:creationId xmlns:a16="http://schemas.microsoft.com/office/drawing/2014/main" id="{8EF102D7-A425-4F02-A799-F6081E62369B}"/>
              </a:ext>
            </a:extLst>
          </p:cNvPr>
          <p:cNvSpPr>
            <a:spLocks noGrp="1"/>
          </p:cNvSpPr>
          <p:nvPr>
            <p:ph type="dt" sz="half" idx="10"/>
          </p:nvPr>
        </p:nvSpPr>
        <p:spPr/>
        <p:txBody>
          <a:bodyPr/>
          <a:lstStyle/>
          <a:p>
            <a:fld id="{5CC4483D-2F4C-47E5-9712-CC2C7AAE40BB}" type="datetimeFigureOut">
              <a:rPr lang="uk-UA" smtClean="0"/>
              <a:t>25.03.2025</a:t>
            </a:fld>
            <a:endParaRPr lang="uk-UA"/>
          </a:p>
        </p:txBody>
      </p:sp>
      <p:sp>
        <p:nvSpPr>
          <p:cNvPr id="6" name="Місце для нижнього колонтитула 5">
            <a:extLst>
              <a:ext uri="{FF2B5EF4-FFF2-40B4-BE49-F238E27FC236}">
                <a16:creationId xmlns:a16="http://schemas.microsoft.com/office/drawing/2014/main" id="{FD9602FE-FD39-449D-8D1E-437496BD3C5F}"/>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D3D73A57-225B-422D-BE23-EB17F795B561}"/>
              </a:ext>
            </a:extLst>
          </p:cNvPr>
          <p:cNvSpPr>
            <a:spLocks noGrp="1"/>
          </p:cNvSpPr>
          <p:nvPr>
            <p:ph type="sldNum" sz="quarter" idx="12"/>
          </p:nvPr>
        </p:nvSpPr>
        <p:spPr/>
        <p:txBody>
          <a:bodyPr/>
          <a:lstStyle/>
          <a:p>
            <a:fld id="{39AE1F03-54EE-4D9C-9016-C35B6F4CD5F9}" type="slidenum">
              <a:rPr lang="uk-UA" smtClean="0"/>
              <a:t>‹№›</a:t>
            </a:fld>
            <a:endParaRPr lang="uk-UA"/>
          </a:p>
        </p:txBody>
      </p:sp>
    </p:spTree>
    <p:extLst>
      <p:ext uri="{BB962C8B-B14F-4D97-AF65-F5344CB8AC3E}">
        <p14:creationId xmlns:p14="http://schemas.microsoft.com/office/powerpoint/2010/main" val="10671244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2F2617B-578E-4128-9FBB-7FEAC4274875}"/>
              </a:ext>
            </a:extLst>
          </p:cNvPr>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p>
        </p:txBody>
      </p:sp>
      <p:sp>
        <p:nvSpPr>
          <p:cNvPr id="3" name="Місце для зображення 2">
            <a:extLst>
              <a:ext uri="{FF2B5EF4-FFF2-40B4-BE49-F238E27FC236}">
                <a16:creationId xmlns:a16="http://schemas.microsoft.com/office/drawing/2014/main" id="{B8DB5001-B3E7-4E80-9E24-0E9F1EF3761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a:p>
        </p:txBody>
      </p:sp>
      <p:sp>
        <p:nvSpPr>
          <p:cNvPr id="4" name="Місце для тексту 3">
            <a:extLst>
              <a:ext uri="{FF2B5EF4-FFF2-40B4-BE49-F238E27FC236}">
                <a16:creationId xmlns:a16="http://schemas.microsoft.com/office/drawing/2014/main" id="{9A848374-B6D8-4D6C-A682-205B939DFE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Місце для дати 4">
            <a:extLst>
              <a:ext uri="{FF2B5EF4-FFF2-40B4-BE49-F238E27FC236}">
                <a16:creationId xmlns:a16="http://schemas.microsoft.com/office/drawing/2014/main" id="{F84BB17A-44EA-4DF8-B0A6-B77632E5C534}"/>
              </a:ext>
            </a:extLst>
          </p:cNvPr>
          <p:cNvSpPr>
            <a:spLocks noGrp="1"/>
          </p:cNvSpPr>
          <p:nvPr>
            <p:ph type="dt" sz="half" idx="10"/>
          </p:nvPr>
        </p:nvSpPr>
        <p:spPr/>
        <p:txBody>
          <a:bodyPr/>
          <a:lstStyle/>
          <a:p>
            <a:fld id="{5CC4483D-2F4C-47E5-9712-CC2C7AAE40BB}" type="datetimeFigureOut">
              <a:rPr lang="uk-UA" smtClean="0"/>
              <a:t>25.03.2025</a:t>
            </a:fld>
            <a:endParaRPr lang="uk-UA"/>
          </a:p>
        </p:txBody>
      </p:sp>
      <p:sp>
        <p:nvSpPr>
          <p:cNvPr id="6" name="Місце для нижнього колонтитула 5">
            <a:extLst>
              <a:ext uri="{FF2B5EF4-FFF2-40B4-BE49-F238E27FC236}">
                <a16:creationId xmlns:a16="http://schemas.microsoft.com/office/drawing/2014/main" id="{04BE2D17-D51A-427E-B3D3-9D2EE1127714}"/>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16CF3C10-956E-4FEE-9EF1-17D6CC601508}"/>
              </a:ext>
            </a:extLst>
          </p:cNvPr>
          <p:cNvSpPr>
            <a:spLocks noGrp="1"/>
          </p:cNvSpPr>
          <p:nvPr>
            <p:ph type="sldNum" sz="quarter" idx="12"/>
          </p:nvPr>
        </p:nvSpPr>
        <p:spPr/>
        <p:txBody>
          <a:bodyPr/>
          <a:lstStyle/>
          <a:p>
            <a:fld id="{39AE1F03-54EE-4D9C-9016-C35B6F4CD5F9}" type="slidenum">
              <a:rPr lang="uk-UA" smtClean="0"/>
              <a:t>‹№›</a:t>
            </a:fld>
            <a:endParaRPr lang="uk-UA"/>
          </a:p>
        </p:txBody>
      </p:sp>
    </p:spTree>
    <p:extLst>
      <p:ext uri="{BB962C8B-B14F-4D97-AF65-F5344CB8AC3E}">
        <p14:creationId xmlns:p14="http://schemas.microsoft.com/office/powerpoint/2010/main" val="36116120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333FA89-723D-4A4E-897B-7BFD306BE533}"/>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ертикального тексту 2">
            <a:extLst>
              <a:ext uri="{FF2B5EF4-FFF2-40B4-BE49-F238E27FC236}">
                <a16:creationId xmlns:a16="http://schemas.microsoft.com/office/drawing/2014/main" id="{932F4F6B-2656-4F3A-9AE3-A6066D423FEB}"/>
              </a:ext>
            </a:extLst>
          </p:cNvPr>
          <p:cNvSpPr>
            <a:spLocks noGrp="1"/>
          </p:cNvSpPr>
          <p:nvPr>
            <p:ph type="body" orient="vert" idx="1"/>
          </p:nvPr>
        </p:nvSpPr>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522C2FC4-9AD6-43D1-8B4E-0BB75ADE41B3}"/>
              </a:ext>
            </a:extLst>
          </p:cNvPr>
          <p:cNvSpPr>
            <a:spLocks noGrp="1"/>
          </p:cNvSpPr>
          <p:nvPr>
            <p:ph type="dt" sz="half" idx="10"/>
          </p:nvPr>
        </p:nvSpPr>
        <p:spPr/>
        <p:txBody>
          <a:bodyPr/>
          <a:lstStyle/>
          <a:p>
            <a:fld id="{5CC4483D-2F4C-47E5-9712-CC2C7AAE40BB}" type="datetimeFigureOut">
              <a:rPr lang="uk-UA" smtClean="0"/>
              <a:t>25.03.2025</a:t>
            </a:fld>
            <a:endParaRPr lang="uk-UA"/>
          </a:p>
        </p:txBody>
      </p:sp>
      <p:sp>
        <p:nvSpPr>
          <p:cNvPr id="5" name="Місце для нижнього колонтитула 4">
            <a:extLst>
              <a:ext uri="{FF2B5EF4-FFF2-40B4-BE49-F238E27FC236}">
                <a16:creationId xmlns:a16="http://schemas.microsoft.com/office/drawing/2014/main" id="{A9A29C3F-538D-42D9-B643-852792CFE20E}"/>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52B4857C-A0EF-41E1-B32E-06EFF2B81DC3}"/>
              </a:ext>
            </a:extLst>
          </p:cNvPr>
          <p:cNvSpPr>
            <a:spLocks noGrp="1"/>
          </p:cNvSpPr>
          <p:nvPr>
            <p:ph type="sldNum" sz="quarter" idx="12"/>
          </p:nvPr>
        </p:nvSpPr>
        <p:spPr/>
        <p:txBody>
          <a:bodyPr/>
          <a:lstStyle/>
          <a:p>
            <a:fld id="{39AE1F03-54EE-4D9C-9016-C35B6F4CD5F9}" type="slidenum">
              <a:rPr lang="uk-UA" smtClean="0"/>
              <a:t>‹№›</a:t>
            </a:fld>
            <a:endParaRPr lang="uk-UA"/>
          </a:p>
        </p:txBody>
      </p:sp>
    </p:spTree>
    <p:extLst>
      <p:ext uri="{BB962C8B-B14F-4D97-AF65-F5344CB8AC3E}">
        <p14:creationId xmlns:p14="http://schemas.microsoft.com/office/powerpoint/2010/main" val="16782923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Вертикальний заголовок 1">
            <a:extLst>
              <a:ext uri="{FF2B5EF4-FFF2-40B4-BE49-F238E27FC236}">
                <a16:creationId xmlns:a16="http://schemas.microsoft.com/office/drawing/2014/main" id="{A5DF6513-7B6B-426C-AEFB-921712FBC699}"/>
              </a:ext>
            </a:extLst>
          </p:cNvPr>
          <p:cNvSpPr>
            <a:spLocks noGrp="1"/>
          </p:cNvSpPr>
          <p:nvPr>
            <p:ph type="title" orient="vert"/>
          </p:nvPr>
        </p:nvSpPr>
        <p:spPr>
          <a:xfrm>
            <a:off x="8724900" y="365125"/>
            <a:ext cx="2628900" cy="5811838"/>
          </a:xfrm>
        </p:spPr>
        <p:txBody>
          <a:bodyPr vert="eaVert"/>
          <a:lstStyle/>
          <a:p>
            <a:r>
              <a:rPr lang="uk-UA"/>
              <a:t>Клацніть, щоб редагувати стиль зразка заголовка</a:t>
            </a:r>
          </a:p>
        </p:txBody>
      </p:sp>
      <p:sp>
        <p:nvSpPr>
          <p:cNvPr id="3" name="Місце для вертикального тексту 2">
            <a:extLst>
              <a:ext uri="{FF2B5EF4-FFF2-40B4-BE49-F238E27FC236}">
                <a16:creationId xmlns:a16="http://schemas.microsoft.com/office/drawing/2014/main" id="{73618B55-0AFE-46ED-BE94-09159F69C827}"/>
              </a:ext>
            </a:extLst>
          </p:cNvPr>
          <p:cNvSpPr>
            <a:spLocks noGrp="1"/>
          </p:cNvSpPr>
          <p:nvPr>
            <p:ph type="body" orient="vert" idx="1"/>
          </p:nvPr>
        </p:nvSpPr>
        <p:spPr>
          <a:xfrm>
            <a:off x="838200" y="365125"/>
            <a:ext cx="7734300" cy="5811838"/>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DF54FA74-3FF5-4111-898A-6640A7D56B32}"/>
              </a:ext>
            </a:extLst>
          </p:cNvPr>
          <p:cNvSpPr>
            <a:spLocks noGrp="1"/>
          </p:cNvSpPr>
          <p:nvPr>
            <p:ph type="dt" sz="half" idx="10"/>
          </p:nvPr>
        </p:nvSpPr>
        <p:spPr/>
        <p:txBody>
          <a:bodyPr/>
          <a:lstStyle/>
          <a:p>
            <a:fld id="{5CC4483D-2F4C-47E5-9712-CC2C7AAE40BB}" type="datetimeFigureOut">
              <a:rPr lang="uk-UA" smtClean="0"/>
              <a:t>25.03.2025</a:t>
            </a:fld>
            <a:endParaRPr lang="uk-UA"/>
          </a:p>
        </p:txBody>
      </p:sp>
      <p:sp>
        <p:nvSpPr>
          <p:cNvPr id="5" name="Місце для нижнього колонтитула 4">
            <a:extLst>
              <a:ext uri="{FF2B5EF4-FFF2-40B4-BE49-F238E27FC236}">
                <a16:creationId xmlns:a16="http://schemas.microsoft.com/office/drawing/2014/main" id="{0C94D2F6-52D0-49AA-9D37-EE837E201BEB}"/>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05978725-B404-4E36-8FE2-0400C40CACD1}"/>
              </a:ext>
            </a:extLst>
          </p:cNvPr>
          <p:cNvSpPr>
            <a:spLocks noGrp="1"/>
          </p:cNvSpPr>
          <p:nvPr>
            <p:ph type="sldNum" sz="quarter" idx="12"/>
          </p:nvPr>
        </p:nvSpPr>
        <p:spPr/>
        <p:txBody>
          <a:bodyPr/>
          <a:lstStyle/>
          <a:p>
            <a:fld id="{39AE1F03-54EE-4D9C-9016-C35B6F4CD5F9}" type="slidenum">
              <a:rPr lang="uk-UA" smtClean="0"/>
              <a:t>‹№›</a:t>
            </a:fld>
            <a:endParaRPr lang="uk-UA"/>
          </a:p>
        </p:txBody>
      </p:sp>
    </p:spTree>
    <p:extLst>
      <p:ext uri="{BB962C8B-B14F-4D97-AF65-F5344CB8AC3E}">
        <p14:creationId xmlns:p14="http://schemas.microsoft.com/office/powerpoint/2010/main" val="5902855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Місце для заголовка 1">
            <a:extLst>
              <a:ext uri="{FF2B5EF4-FFF2-40B4-BE49-F238E27FC236}">
                <a16:creationId xmlns:a16="http://schemas.microsoft.com/office/drawing/2014/main" id="{501E05C3-A95D-4DFF-AD6D-9BCE5B4F3F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32A68725-0AF6-4940-8420-CD8C5B563E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B3544BD4-7AEE-4C8F-8B49-2A6FEA6FEEC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C4483D-2F4C-47E5-9712-CC2C7AAE40BB}" type="datetimeFigureOut">
              <a:rPr lang="uk-UA" smtClean="0"/>
              <a:t>25.03.2025</a:t>
            </a:fld>
            <a:endParaRPr lang="uk-UA"/>
          </a:p>
        </p:txBody>
      </p:sp>
      <p:sp>
        <p:nvSpPr>
          <p:cNvPr id="5" name="Місце для нижнього колонтитула 4">
            <a:extLst>
              <a:ext uri="{FF2B5EF4-FFF2-40B4-BE49-F238E27FC236}">
                <a16:creationId xmlns:a16="http://schemas.microsoft.com/office/drawing/2014/main" id="{18CC4B97-559F-44A8-8771-9A02A12E932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uk-UA"/>
          </a:p>
        </p:txBody>
      </p:sp>
      <p:sp>
        <p:nvSpPr>
          <p:cNvPr id="6" name="Місце для номера слайда 5">
            <a:extLst>
              <a:ext uri="{FF2B5EF4-FFF2-40B4-BE49-F238E27FC236}">
                <a16:creationId xmlns:a16="http://schemas.microsoft.com/office/drawing/2014/main" id="{271E7E13-75D1-4C25-AF31-C7967558F3C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AE1F03-54EE-4D9C-9016-C35B6F4CD5F9}" type="slidenum">
              <a:rPr lang="uk-UA" smtClean="0"/>
              <a:t>‹№›</a:t>
            </a:fld>
            <a:endParaRPr lang="uk-UA"/>
          </a:p>
        </p:txBody>
      </p:sp>
    </p:spTree>
    <p:extLst>
      <p:ext uri="{BB962C8B-B14F-4D97-AF65-F5344CB8AC3E}">
        <p14:creationId xmlns:p14="http://schemas.microsoft.com/office/powerpoint/2010/main" val="29490721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zakon.rada.gov.ua/laws/show/153-2002-%D0%BF/print" TargetMode="External"/><Relationship Id="rId2" Type="http://schemas.openxmlformats.org/officeDocument/2006/relationships/hyperlink" Target="https://www.eacea.ec.europa.eu/index_en" TargetMode="External"/><Relationship Id="rId1" Type="http://schemas.openxmlformats.org/officeDocument/2006/relationships/slideLayout" Target="../slideLayouts/slideLayout2.xml"/><Relationship Id="rId4" Type="http://schemas.openxmlformats.org/officeDocument/2006/relationships/hyperlink" Target="https://erasmusplus.org.ua/opportunities/mozhlyvosti-dlya-organizaczij/napryam-zhan-mone/vykonavczyam-proyektiv-2021-2027/"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zakon.rada.gov.ua/laws/show/1556-18#Text" TargetMode="External"/><Relationship Id="rId2" Type="http://schemas.openxmlformats.org/officeDocument/2006/relationships/hyperlink" Target="https://zakon.rada.gov.ua/laws/show/2145-19#Text" TargetMode="External"/><Relationship Id="rId1" Type="http://schemas.openxmlformats.org/officeDocument/2006/relationships/slideLayout" Target="../slideLayouts/slideLayout2.xml"/><Relationship Id="rId4" Type="http://schemas.openxmlformats.org/officeDocument/2006/relationships/hyperlink" Target="https://zakon.rada.gov.ua/laws/show/848-19#Text"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ec.europa.eu/info/funding-tenders/opportunities/docs/2021-2027/erasmus/guidance/ls-and-unit-cost-decision_erasmus_en.pdf" TargetMode="External"/><Relationship Id="rId2" Type="http://schemas.openxmlformats.org/officeDocument/2006/relationships/hyperlink" Target="https://zakon.rada.gov.ua/laws/show/994_763#Text"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zakon.rada.gov.ua/laws/show/590-2021-%D0%BF#Text" TargetMode="External"/><Relationship Id="rId2" Type="http://schemas.openxmlformats.org/officeDocument/2006/relationships/hyperlink" Target="https://www.kmu.gov.ua/npas/pro-vnesennya-zmin-do-poryadku-vikonannya-povnovazhen-derzhavnoyu-kaznachejskoyu-sluzhboyu-v-osoblivomu-rezhimi-v-umovah-voyennogo-stanu-520-290422" TargetMode="External"/><Relationship Id="rId1" Type="http://schemas.openxmlformats.org/officeDocument/2006/relationships/slideLayout" Target="../slideLayouts/slideLayout2.xml"/><Relationship Id="rId4" Type="http://schemas.openxmlformats.org/officeDocument/2006/relationships/hyperlink" Target="https://infobox.prozorro.org/articles/roz-yasnennya-shchodo-osoblivostey-zdiysnennya-publichnih-zakupivel-na-period-diji-pravovogo-rezhimu-voyennogo-stanu-vid-mertu" TargetMode="External"/></Relationships>
</file>

<file path=ppt/slides/_rels/slide7.xml.rels><?xml version="1.0" encoding="UTF-8" standalone="yes"?>
<Relationships xmlns="http://schemas.openxmlformats.org/package/2006/relationships"><Relationship Id="rId2" Type="http://schemas.openxmlformats.org/officeDocument/2006/relationships/hyperlink" Target="https://erasmusplus.org.ua/opportunities/mozhlyvosti-dlya-organizaczij/napryam-zhan-mone/vykonavczyam-proyektiv-2021-2027/"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ebgate.ec.europa.eu/funding-tenders-opportunities/display/IT/How+to+prepare+an+amendment" TargetMode="External"/><Relationship Id="rId2" Type="http://schemas.openxmlformats.org/officeDocument/2006/relationships/hyperlink" Target="https://webgate.ec.europa.eu/funding-tenders-opportunities/display/OM/Amendments"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ebgate.ec.europa.eu/funding-tenders-opportunities/display/OM/Communication+with+the+granting+authority" TargetMode="External"/><Relationship Id="rId2" Type="http://schemas.openxmlformats.org/officeDocument/2006/relationships/hyperlink" Target="https://op.europa.eu/en/publication-detail/-/publication/429c34ff-7231-11ec-9136-01aa75ed71a1/language-en/format-PDF/source-248841143"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erasmusplus.org.ua/opportunities/mozhlyvosti-dlya-organizaczij/napryam-zhan-mone/vykonavczyam-proyektiv-2021-2027/" TargetMode="External"/><Relationship Id="rId2" Type="http://schemas.openxmlformats.org/officeDocument/2006/relationships/hyperlink" Target="https://erasmusplus.org.ua/wp-content/uploads/2025/02/ukr_-_grant-agreement-jma.docx"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mailto:EACEA-AJM@ec.europa.eu" TargetMode="External"/><Relationship Id="rId2" Type="http://schemas.openxmlformats.org/officeDocument/2006/relationships/hyperlink" Target="https://ec.europa.eu/info/funding-tenders/opportunities/portal/screen/programmes/erasmus2027"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erasmusplus.org.ua/"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www.eacea.ec.europa.eu/about-eacea/visual-identity/visual-identity-programming-period-2021-2027_en"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erasmusplus.org.ua/wp-content/uploads/2023/01/neo_eprojects-registration-2023-1.pdf" TargetMode="External"/><Relationship Id="rId2" Type="http://schemas.openxmlformats.org/officeDocument/2006/relationships/hyperlink" Target="https://erasmusplus.org.ua/opportunities/mozhlyvosti-dlya-organizaczij/napryam-zhan-mone/vykonavczyam-proyektiv-2021-2027/" TargetMode="External"/><Relationship Id="rId1" Type="http://schemas.openxmlformats.org/officeDocument/2006/relationships/slideLayout" Target="../slideLayouts/slideLayout2.xml"/><Relationship Id="rId4" Type="http://schemas.openxmlformats.org/officeDocument/2006/relationships/hyperlink" Target="https://www.youtube.com/watch?v=la2duJvOurs"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mailto:org@mon.gov.ua"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s://www.eacea.ec.europa.eu/about-eacea/visual-identity/visual-identity-programming-period-2021-2027_en"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youtu.be/lebH7sOs2wE" TargetMode="External"/><Relationship Id="rId2" Type="http://schemas.openxmlformats.org/officeDocument/2006/relationships/hyperlink" Target="https://erasmusplus.org.ua/news/vebinar-osoblyvosti-upravlinnya-koshtamy-proyektiv-programy-yes-erazmus-23-03-2023-r-onlajn/" TargetMode="External"/><Relationship Id="rId1" Type="http://schemas.openxmlformats.org/officeDocument/2006/relationships/slideLayout" Target="../slideLayouts/slideLayout2.xml"/><Relationship Id="rId4" Type="http://schemas.openxmlformats.org/officeDocument/2006/relationships/hyperlink" Target="https://ec.europa.eu/info/funding-tenders/opportunities/docs/2021-2027/erasmus/guidance/ls-and-unit-cost-decision_erasmus_en.pdf"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webgate.ec.europa.eu/funding-tenders-opportunities/pages/viewpage.action?pageId=1867968" TargetMode="External"/><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s://webgate.ec.europa.eu/funding-tenders-opportunities/pages/viewpage.action?pageId=1867970"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erasmusplus.org.ua/opportunities/mozhlyvosti-dlya-organizaczij/napryam-zhan-mone/vykonavczyam-proyektiv-2021-2027/" TargetMode="External"/><Relationship Id="rId2" Type="http://schemas.openxmlformats.org/officeDocument/2006/relationships/hyperlink" Target="https://zakon.rada.gov.ua/laws/show/153-2002-%D0%BF/print"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hyperlink" Target="https://webgate.ec.europa.eu/funding-tenders-opportunities/display/OM/Online+Manual" TargetMode="External"/><Relationship Id="rId3" Type="http://schemas.openxmlformats.org/officeDocument/2006/relationships/hyperlink" Target="https://ec.europa.eu/info/funding-tenders/opportunities/portal/screen/home" TargetMode="External"/><Relationship Id="rId7" Type="http://schemas.openxmlformats.org/officeDocument/2006/relationships/hyperlink" Target="https://erasmusplus.org.ua/news/webinar-specifics-of-eus-programme-erasmus-projects-implementation-during-martial-law-in-ukraine-06-03-2025-online/" TargetMode="External"/><Relationship Id="rId2" Type="http://schemas.openxmlformats.org/officeDocument/2006/relationships/hyperlink" Target="https://erasmus-plus.ec.europa.eu/" TargetMode="External"/><Relationship Id="rId1" Type="http://schemas.openxmlformats.org/officeDocument/2006/relationships/slideLayout" Target="../slideLayouts/slideLayout2.xml"/><Relationship Id="rId6" Type="http://schemas.openxmlformats.org/officeDocument/2006/relationships/hyperlink" Target="https://erasmusplus.org.ua/novyny/4172-useful-resources-for-staff-students-youth-experts-and-others.html" TargetMode="External"/><Relationship Id="rId5" Type="http://schemas.openxmlformats.org/officeDocument/2006/relationships/hyperlink" Target="https://erasmusplus.org.ua/wp-content/uploads/2023/05/pamyatka_ka2_dec_2024.pdf" TargetMode="External"/><Relationship Id="rId4" Type="http://schemas.openxmlformats.org/officeDocument/2006/relationships/hyperlink" Target="https://erasmus-plus.ec.europa.eu/programme-guide/erasmusplus-programme-guide" TargetMode="External"/><Relationship Id="rId9" Type="http://schemas.openxmlformats.org/officeDocument/2006/relationships/hyperlink" Target="https://ec.europa.eu/info/funding-tenders/opportunities/portal/screen/how-to-participate/reference-documents?programmePeriod=2021-2027&amp;frameworkProgramme=43353764"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s://www.eacea.ec.europa.eu/grants/2021-2027/erasmus/jean-monnet-activities-database_en" TargetMode="External"/><Relationship Id="rId2" Type="http://schemas.openxmlformats.org/officeDocument/2006/relationships/hyperlink" Target="https://ec.europa.eu/programmes/erasmus-plus/projects/" TargetMode="External"/><Relationship Id="rId1" Type="http://schemas.openxmlformats.org/officeDocument/2006/relationships/slideLayout" Target="../slideLayouts/slideLayout2.xml"/><Relationship Id="rId6" Type="http://schemas.openxmlformats.org/officeDocument/2006/relationships/hyperlink" Target="https://erasmusplus.org.ua/opportunities/mozhlyvosti-dlya-organizaczij/erazmus-pid-chas-voyennogo-stanu-v-ukrayini/" TargetMode="External"/><Relationship Id="rId5" Type="http://schemas.openxmlformats.org/officeDocument/2006/relationships/hyperlink" Target="https://erasmusplus.org.ua/" TargetMode="External"/><Relationship Id="rId4" Type="http://schemas.openxmlformats.org/officeDocument/2006/relationships/hyperlink" Target="https://erasmusplus.org.ua/erasmus/novyny-i-baza-proektiv.html"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ERASMUSPLUS.ORG.UA" TargetMode="External"/><Relationship Id="rId2" Type="http://schemas.openxmlformats.org/officeDocument/2006/relationships/image" Target="../media/image5.jpg"/><Relationship Id="rId1" Type="http://schemas.openxmlformats.org/officeDocument/2006/relationships/slideLayout" Target="../slideLayouts/slideLayout2.xml"/><Relationship Id="rId5" Type="http://schemas.openxmlformats.org/officeDocument/2006/relationships/hyperlink" Target="https://www.facebook.com/NEOinUkraine/" TargetMode="External"/><Relationship Id="rId4" Type="http://schemas.openxmlformats.org/officeDocument/2006/relationships/hyperlink" Target="mailto:office@erasmusplus.org.u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267E802-7E7B-4C1F-972E-0CC794F5E777}"/>
              </a:ext>
            </a:extLst>
          </p:cNvPr>
          <p:cNvSpPr>
            <a:spLocks noGrp="1"/>
          </p:cNvSpPr>
          <p:nvPr>
            <p:ph type="ctrTitle"/>
          </p:nvPr>
        </p:nvSpPr>
        <p:spPr>
          <a:xfrm>
            <a:off x="118546" y="3457945"/>
            <a:ext cx="8693025" cy="1655671"/>
          </a:xfrm>
          <a:solidFill>
            <a:srgbClr val="FFFF00"/>
          </a:solidFill>
        </p:spPr>
        <p:txBody>
          <a:bodyPr vert="horz" lIns="91440" tIns="45720" rIns="91440" bIns="45720" rtlCol="0" anchor="ctr">
            <a:normAutofit fontScale="90000"/>
          </a:bodyPr>
          <a:lstStyle/>
          <a:p>
            <a:r>
              <a:rPr lang="uk-UA" sz="3200" b="1" dirty="0">
                <a:solidFill>
                  <a:schemeClr val="accent5">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Реалізація проєктів Програми ЄС Еразмус+, Жан Моне: від перших кроків до звітності - особливості впровадження під час воєнного стану та інституційні регуляції</a:t>
            </a:r>
          </a:p>
        </p:txBody>
      </p:sp>
      <p:sp>
        <p:nvSpPr>
          <p:cNvPr id="4" name="Прямоугольник 3"/>
          <p:cNvSpPr/>
          <p:nvPr/>
        </p:nvSpPr>
        <p:spPr>
          <a:xfrm>
            <a:off x="2057945" y="2487998"/>
            <a:ext cx="1332410" cy="430887"/>
          </a:xfrm>
          <a:prstGeom prst="rect">
            <a:avLst/>
          </a:prstGeom>
        </p:spPr>
        <p:txBody>
          <a:bodyPr wrap="square">
            <a:spAutoFit/>
          </a:bodyPr>
          <a:lstStyle/>
          <a:p>
            <a:r>
              <a:rPr lang="uk-UA" sz="2200" b="1" dirty="0">
                <a:solidFill>
                  <a:schemeClr val="accent4">
                    <a:lumMod val="60000"/>
                    <a:lumOff val="40000"/>
                  </a:schemeClr>
                </a:solidFill>
              </a:rPr>
              <a:t>2025 р.</a:t>
            </a:r>
          </a:p>
        </p:txBody>
      </p:sp>
      <p:sp>
        <p:nvSpPr>
          <p:cNvPr id="7" name="TextBox 6">
            <a:extLst>
              <a:ext uri="{FF2B5EF4-FFF2-40B4-BE49-F238E27FC236}">
                <a16:creationId xmlns:a16="http://schemas.microsoft.com/office/drawing/2014/main" id="{8F960038-DF8F-FBC1-A3D0-5D1D8546FD7B}"/>
              </a:ext>
            </a:extLst>
          </p:cNvPr>
          <p:cNvSpPr txBox="1"/>
          <p:nvPr/>
        </p:nvSpPr>
        <p:spPr>
          <a:xfrm>
            <a:off x="230841" y="2087888"/>
            <a:ext cx="4986618" cy="400110"/>
          </a:xfrm>
          <a:prstGeom prst="rect">
            <a:avLst/>
          </a:prstGeom>
          <a:noFill/>
        </p:spPr>
        <p:txBody>
          <a:bodyPr wrap="square">
            <a:spAutoFit/>
          </a:bodyPr>
          <a:lstStyle/>
          <a:p>
            <a:r>
              <a:rPr lang="uk-UA" sz="2000" b="1" dirty="0">
                <a:solidFill>
                  <a:schemeClr val="accent5">
                    <a:lumMod val="50000"/>
                  </a:schemeClr>
                </a:solidFill>
                <a:effectLst>
                  <a:outerShdw blurRad="38100" dist="38100" dir="2700000" algn="tl">
                    <a:srgbClr val="000000">
                      <a:alpha val="43137"/>
                    </a:srgbClr>
                  </a:outerShdw>
                </a:effectLst>
                <a:highlight>
                  <a:srgbClr val="FFFF00"/>
                </a:highlight>
                <a:latin typeface="Arial" panose="020B0604020202020204" pitchFamily="34" charset="0"/>
                <a:ea typeface="+mj-ea"/>
                <a:cs typeface="Arial" panose="020B0604020202020204" pitchFamily="34" charset="0"/>
              </a:rPr>
              <a:t>Для виконавців проєктів Жан Моне </a:t>
            </a:r>
            <a:endParaRPr lang="en-US" sz="2000" b="1" dirty="0">
              <a:solidFill>
                <a:schemeClr val="accent5">
                  <a:lumMod val="50000"/>
                </a:schemeClr>
              </a:solidFill>
              <a:effectLst>
                <a:outerShdw blurRad="38100" dist="38100" dir="2700000" algn="tl">
                  <a:srgbClr val="000000">
                    <a:alpha val="43137"/>
                  </a:srgbClr>
                </a:outerShdw>
              </a:effectLst>
              <a:highlight>
                <a:srgbClr val="FFFF00"/>
              </a:highlight>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21910331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9132983" cy="725545"/>
          </a:xfrm>
        </p:spPr>
        <p:txBody>
          <a:bodyPr>
            <a:normAutofit/>
          </a:bodyPr>
          <a:lstStyle/>
          <a:p>
            <a:r>
              <a:rPr lang="uk-UA"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Впровадження проєктів – основні питання </a:t>
            </a:r>
            <a:endParaRPr lang="uk-UA" sz="3200" dirty="0">
              <a:solidFill>
                <a:srgbClr val="FFFF00"/>
              </a:solidFill>
              <a:effectLst>
                <a:outerShdw blurRad="38100" dist="38100" dir="2700000" algn="tl">
                  <a:srgbClr val="000000">
                    <a:alpha val="43137"/>
                  </a:srgbClr>
                </a:outerShdw>
              </a:effectLst>
              <a:latin typeface="+mn-lt"/>
            </a:endParaRPr>
          </a:p>
        </p:txBody>
      </p:sp>
      <p:sp>
        <p:nvSpPr>
          <p:cNvPr id="2" name="TextBox 1">
            <a:extLst>
              <a:ext uri="{FF2B5EF4-FFF2-40B4-BE49-F238E27FC236}">
                <a16:creationId xmlns:a16="http://schemas.microsoft.com/office/drawing/2014/main" id="{F78CE5BC-C1CD-41DC-939C-49FF02A8F6D0}"/>
              </a:ext>
            </a:extLst>
          </p:cNvPr>
          <p:cNvSpPr txBox="1"/>
          <p:nvPr/>
        </p:nvSpPr>
        <p:spPr>
          <a:xfrm>
            <a:off x="836992" y="1429440"/>
            <a:ext cx="10000341" cy="4616648"/>
          </a:xfrm>
          <a:prstGeom prst="rect">
            <a:avLst/>
          </a:prstGeom>
          <a:noFill/>
        </p:spPr>
        <p:txBody>
          <a:bodyPr wrap="square" rtlCol="0">
            <a:spAutoFit/>
          </a:bodyPr>
          <a:lstStyle/>
          <a:p>
            <a:pPr marL="457200" lvl="0" indent="-457200" algn="just">
              <a:spcBef>
                <a:spcPts val="600"/>
              </a:spcBef>
              <a:spcAft>
                <a:spcPts val="600"/>
              </a:spcAft>
              <a:buFont typeface="Arial" panose="020B0604020202020204" pitchFamily="34" charset="0"/>
              <a:buChar char="•"/>
              <a:defRPr/>
            </a:pPr>
            <a:r>
              <a:rPr lang="uk-UA" sz="2800" b="1" noProof="0" dirty="0">
                <a:solidFill>
                  <a:srgbClr val="002060"/>
                </a:solidFill>
              </a:rPr>
              <a:t>Базові документи</a:t>
            </a:r>
          </a:p>
          <a:p>
            <a:pPr marL="457200" lvl="0" indent="-457200" algn="just">
              <a:spcBef>
                <a:spcPts val="600"/>
              </a:spcBef>
              <a:spcAft>
                <a:spcPts val="600"/>
              </a:spcAft>
              <a:buFont typeface="Arial" panose="020B0604020202020204" pitchFamily="34" charset="0"/>
              <a:buChar char="•"/>
              <a:defRPr/>
            </a:pPr>
            <a:r>
              <a:rPr lang="uk-UA" sz="2800" b="1" noProof="0" dirty="0">
                <a:solidFill>
                  <a:srgbClr val="002060"/>
                </a:solidFill>
              </a:rPr>
              <a:t>Старт та Інституціалізація проєкту</a:t>
            </a:r>
          </a:p>
          <a:p>
            <a:pPr marL="457200" lvl="0" indent="-457200" algn="just">
              <a:spcBef>
                <a:spcPts val="600"/>
              </a:spcBef>
              <a:spcAft>
                <a:spcPts val="600"/>
              </a:spcAft>
              <a:buFont typeface="Arial" panose="020B0604020202020204" pitchFamily="34" charset="0"/>
              <a:buChar char="•"/>
              <a:defRPr/>
            </a:pPr>
            <a:r>
              <a:rPr lang="uk-UA" sz="2800" b="1" noProof="0" dirty="0">
                <a:solidFill>
                  <a:srgbClr val="002060"/>
                </a:solidFill>
              </a:rPr>
              <a:t>Поточна діяльність в межах проєкту </a:t>
            </a:r>
          </a:p>
          <a:p>
            <a:pPr marL="457200" lvl="0" indent="-457200" algn="just">
              <a:spcBef>
                <a:spcPts val="600"/>
              </a:spcBef>
              <a:spcAft>
                <a:spcPts val="600"/>
              </a:spcAft>
              <a:buFont typeface="Arial" panose="020B0604020202020204" pitchFamily="34" charset="0"/>
              <a:buChar char="•"/>
              <a:defRPr/>
            </a:pPr>
            <a:r>
              <a:rPr lang="uk-UA" sz="2800" b="1" noProof="0" dirty="0">
                <a:solidFill>
                  <a:srgbClr val="002060"/>
                </a:solidFill>
              </a:rPr>
              <a:t>Візуалізація та поширення результатів</a:t>
            </a:r>
          </a:p>
          <a:p>
            <a:pPr marL="457200" lvl="0" indent="-457200" algn="just">
              <a:spcBef>
                <a:spcPts val="600"/>
              </a:spcBef>
              <a:spcAft>
                <a:spcPts val="600"/>
              </a:spcAft>
              <a:buFont typeface="Arial" panose="020B0604020202020204" pitchFamily="34" charset="0"/>
              <a:buChar char="•"/>
              <a:defRPr/>
            </a:pPr>
            <a:r>
              <a:rPr lang="uk-UA" sz="2800" b="1" noProof="0" dirty="0">
                <a:solidFill>
                  <a:srgbClr val="002060"/>
                </a:solidFill>
              </a:rPr>
              <a:t>Управління коштами гранту</a:t>
            </a:r>
          </a:p>
          <a:p>
            <a:pPr marL="457200" lvl="0" indent="-457200" algn="just">
              <a:spcBef>
                <a:spcPts val="600"/>
              </a:spcBef>
              <a:spcAft>
                <a:spcPts val="600"/>
              </a:spcAft>
              <a:buFont typeface="Arial" panose="020B0604020202020204" pitchFamily="34" charset="0"/>
              <a:buChar char="•"/>
              <a:defRPr/>
            </a:pPr>
            <a:r>
              <a:rPr lang="uk-UA" sz="2800" b="1" noProof="0" dirty="0">
                <a:solidFill>
                  <a:srgbClr val="002060"/>
                </a:solidFill>
              </a:rPr>
              <a:t>Моніторинг, забезпечення якості, стійкості проєкту</a:t>
            </a:r>
          </a:p>
          <a:p>
            <a:pPr marL="457200" lvl="0" indent="-457200" algn="just">
              <a:spcBef>
                <a:spcPts val="600"/>
              </a:spcBef>
              <a:spcAft>
                <a:spcPts val="600"/>
              </a:spcAft>
              <a:buFont typeface="Arial" panose="020B0604020202020204" pitchFamily="34" charset="0"/>
              <a:buChar char="•"/>
              <a:defRPr/>
            </a:pPr>
            <a:r>
              <a:rPr lang="uk-UA" sz="2800" b="1" noProof="0" dirty="0">
                <a:solidFill>
                  <a:srgbClr val="002060"/>
                </a:solidFill>
              </a:rPr>
              <a:t>Поточна та фінальна звітність</a:t>
            </a:r>
          </a:p>
          <a:p>
            <a:pPr marL="457200" lvl="0" indent="-457200" algn="just">
              <a:spcBef>
                <a:spcPts val="600"/>
              </a:spcBef>
              <a:spcAft>
                <a:spcPts val="600"/>
              </a:spcAft>
              <a:buFont typeface="Arial" panose="020B0604020202020204" pitchFamily="34" charset="0"/>
              <a:buChar char="•"/>
              <a:defRPr/>
            </a:pPr>
            <a:r>
              <a:rPr lang="uk-UA" sz="2800" b="1">
                <a:solidFill>
                  <a:srgbClr val="002060"/>
                </a:solidFill>
              </a:rPr>
              <a:t>Документи проєкту</a:t>
            </a:r>
            <a:endParaRPr lang="uk-UA" sz="2800" b="1" dirty="0">
              <a:solidFill>
                <a:srgbClr val="002060"/>
              </a:solidFill>
            </a:endParaRPr>
          </a:p>
        </p:txBody>
      </p:sp>
    </p:spTree>
    <p:extLst>
      <p:ext uri="{BB962C8B-B14F-4D97-AF65-F5344CB8AC3E}">
        <p14:creationId xmlns:p14="http://schemas.microsoft.com/office/powerpoint/2010/main" val="39528775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9132983" cy="725545"/>
          </a:xfrm>
        </p:spPr>
        <p:txBody>
          <a:bodyPr>
            <a:normAutofit/>
          </a:bodyPr>
          <a:lstStyle/>
          <a:p>
            <a:r>
              <a:rPr lang="uk-UA"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Впровадження проєктів: базові документи </a:t>
            </a:r>
            <a:endParaRPr lang="uk-UA" sz="3200" dirty="0">
              <a:solidFill>
                <a:srgbClr val="FFFF00"/>
              </a:solidFill>
              <a:effectLst>
                <a:outerShdw blurRad="38100" dist="38100" dir="2700000" algn="tl">
                  <a:srgbClr val="000000">
                    <a:alpha val="43137"/>
                  </a:srgbClr>
                </a:outerShdw>
              </a:effectLst>
              <a:latin typeface="+mn-lt"/>
            </a:endParaRPr>
          </a:p>
        </p:txBody>
      </p:sp>
      <p:sp>
        <p:nvSpPr>
          <p:cNvPr id="2" name="TextBox 1">
            <a:extLst>
              <a:ext uri="{FF2B5EF4-FFF2-40B4-BE49-F238E27FC236}">
                <a16:creationId xmlns:a16="http://schemas.microsoft.com/office/drawing/2014/main" id="{F78CE5BC-C1CD-41DC-939C-49FF02A8F6D0}"/>
              </a:ext>
            </a:extLst>
          </p:cNvPr>
          <p:cNvSpPr txBox="1"/>
          <p:nvPr/>
        </p:nvSpPr>
        <p:spPr>
          <a:xfrm>
            <a:off x="196948" y="1438405"/>
            <a:ext cx="10213144" cy="4231928"/>
          </a:xfrm>
          <a:prstGeom prst="rect">
            <a:avLst/>
          </a:prstGeom>
          <a:noFill/>
        </p:spPr>
        <p:txBody>
          <a:bodyPr wrap="square" rtlCol="0">
            <a:spAutoFit/>
          </a:bodyPr>
          <a:lstStyle/>
          <a:p>
            <a:pPr marL="457200" lvl="0" indent="-457200" algn="just">
              <a:spcBef>
                <a:spcPts val="600"/>
              </a:spcBef>
              <a:buFont typeface="Arial" panose="020B0604020202020204" pitchFamily="34" charset="0"/>
              <a:buChar char="•"/>
              <a:defRPr/>
            </a:pPr>
            <a:r>
              <a:rPr lang="uk-UA" sz="2400" b="1" noProof="0" dirty="0">
                <a:solidFill>
                  <a:srgbClr val="002060"/>
                </a:solidFill>
              </a:rPr>
              <a:t>Грантова угода, укладена між ЗВО України та </a:t>
            </a:r>
            <a:r>
              <a:rPr lang="uk-UA" sz="2400" b="1" noProof="0" dirty="0">
                <a:solidFill>
                  <a:srgbClr val="002060"/>
                </a:solidFill>
                <a:hlinkClick r:id="rId2"/>
              </a:rPr>
              <a:t>Європейським виконавчим агентством з питань освіти та культури (EACEA)</a:t>
            </a:r>
            <a:r>
              <a:rPr lang="uk-UA" sz="2400" b="1" noProof="0" dirty="0">
                <a:solidFill>
                  <a:srgbClr val="002060"/>
                </a:solidFill>
              </a:rPr>
              <a:t> відповідно до повноважень, делегованих Агентству Європейською Комісією - основний міжнародний договір для </a:t>
            </a:r>
            <a:r>
              <a:rPr lang="uk-UA" sz="2400" b="1" dirty="0">
                <a:solidFill>
                  <a:srgbClr val="002060"/>
                </a:solidFill>
              </a:rPr>
              <a:t>виконання взятих ЗВО зобов’язань на впровадження проєкту</a:t>
            </a:r>
          </a:p>
          <a:p>
            <a:pPr marL="457200" lvl="0" indent="-457200" algn="just">
              <a:spcBef>
                <a:spcPts val="600"/>
              </a:spcBef>
              <a:buFont typeface="Arial" panose="020B0604020202020204" pitchFamily="34" charset="0"/>
              <a:buChar char="•"/>
              <a:defRPr/>
            </a:pPr>
            <a:r>
              <a:rPr lang="uk-UA" sz="2400" b="1" noProof="0" dirty="0">
                <a:solidFill>
                  <a:srgbClr val="002060"/>
                </a:solidFill>
              </a:rPr>
              <a:t>Порядок залучення, використання та моніторингу міжнародної технічної допомоги, що затверджений* </a:t>
            </a:r>
            <a:r>
              <a:rPr lang="uk-UA" sz="2400" b="1" noProof="0" dirty="0">
                <a:solidFill>
                  <a:srgbClr val="002060"/>
                </a:solidFill>
                <a:hlinkClick r:id="rId3"/>
              </a:rPr>
              <a:t>постановою Кабінету Міністрів України від 15.02.2002 № 153 „Про створення єдиної системи залучення, використання та моніторингу міжнародної технічної допомоги” (зі змінами)</a:t>
            </a:r>
            <a:r>
              <a:rPr lang="uk-UA" sz="2400" b="1" noProof="0" dirty="0">
                <a:solidFill>
                  <a:srgbClr val="002060"/>
                </a:solidFill>
              </a:rPr>
              <a:t>: </a:t>
            </a:r>
            <a:r>
              <a:rPr lang="uk-UA" sz="2400" b="1" noProof="0" dirty="0">
                <a:solidFill>
                  <a:srgbClr val="002060"/>
                </a:solidFill>
                <a:hlinkClick r:id="rId4"/>
              </a:rPr>
              <a:t>реєстрація проєкту в Секретаріаті Кабінету Міністрів України; звітність проєкту на національному рівні </a:t>
            </a:r>
            <a:endParaRPr lang="uk-UA" sz="2400" b="1" noProof="0" dirty="0">
              <a:solidFill>
                <a:srgbClr val="002060"/>
              </a:solidFill>
            </a:endParaRPr>
          </a:p>
        </p:txBody>
      </p:sp>
      <p:sp>
        <p:nvSpPr>
          <p:cNvPr id="3" name="Прямоугольник 2"/>
          <p:cNvSpPr/>
          <p:nvPr/>
        </p:nvSpPr>
        <p:spPr>
          <a:xfrm>
            <a:off x="4114800" y="6211669"/>
            <a:ext cx="6096000" cy="646331"/>
          </a:xfrm>
          <a:prstGeom prst="rect">
            <a:avLst/>
          </a:prstGeom>
        </p:spPr>
        <p:txBody>
          <a:bodyPr>
            <a:spAutoFit/>
          </a:bodyPr>
          <a:lstStyle/>
          <a:p>
            <a:r>
              <a:rPr lang="uk-UA" b="1" dirty="0"/>
              <a:t>*Гіперпосилання відкриваються правою кнопкою миші у контекстному меню – обрати «відкрити гіперпосилання»</a:t>
            </a:r>
          </a:p>
        </p:txBody>
      </p:sp>
    </p:spTree>
    <p:extLst>
      <p:ext uri="{BB962C8B-B14F-4D97-AF65-F5344CB8AC3E}">
        <p14:creationId xmlns:p14="http://schemas.microsoft.com/office/powerpoint/2010/main" val="37934484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4A2EFA-9FA6-904F-1739-645EE2A3CDFB}"/>
            </a:ext>
          </a:extLst>
        </p:cNvPr>
        <p:cNvGrpSpPr/>
        <p:nvPr/>
      </p:nvGrpSpPr>
      <p:grpSpPr>
        <a:xfrm>
          <a:off x="0" y="0"/>
          <a:ext cx="0" cy="0"/>
          <a:chOff x="0" y="0"/>
          <a:chExt cx="0" cy="0"/>
        </a:xfrm>
      </p:grpSpPr>
      <p:sp>
        <p:nvSpPr>
          <p:cNvPr id="4" name="Заголовок 1">
            <a:extLst>
              <a:ext uri="{FF2B5EF4-FFF2-40B4-BE49-F238E27FC236}">
                <a16:creationId xmlns:a16="http://schemas.microsoft.com/office/drawing/2014/main" id="{3E281761-2FB1-0575-A72F-C760501047D0}"/>
              </a:ext>
            </a:extLst>
          </p:cNvPr>
          <p:cNvSpPr>
            <a:spLocks noGrp="1"/>
          </p:cNvSpPr>
          <p:nvPr>
            <p:ph type="title"/>
          </p:nvPr>
        </p:nvSpPr>
        <p:spPr>
          <a:xfrm>
            <a:off x="330507" y="354108"/>
            <a:ext cx="9132983" cy="725545"/>
          </a:xfrm>
        </p:spPr>
        <p:txBody>
          <a:bodyPr>
            <a:normAutofit/>
          </a:bodyPr>
          <a:lstStyle/>
          <a:p>
            <a:r>
              <a:rPr lang="uk-UA"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Впровадження проєктів: базові документи </a:t>
            </a:r>
            <a:endParaRPr lang="uk-UA" sz="3200" dirty="0">
              <a:solidFill>
                <a:srgbClr val="FFFF00"/>
              </a:solidFill>
              <a:effectLst>
                <a:outerShdw blurRad="38100" dist="38100" dir="2700000" algn="tl">
                  <a:srgbClr val="000000">
                    <a:alpha val="43137"/>
                  </a:srgbClr>
                </a:outerShdw>
              </a:effectLst>
              <a:latin typeface="+mn-lt"/>
            </a:endParaRPr>
          </a:p>
        </p:txBody>
      </p:sp>
      <p:sp>
        <p:nvSpPr>
          <p:cNvPr id="2" name="TextBox 1">
            <a:extLst>
              <a:ext uri="{FF2B5EF4-FFF2-40B4-BE49-F238E27FC236}">
                <a16:creationId xmlns:a16="http://schemas.microsoft.com/office/drawing/2014/main" id="{86FFEF37-C9D2-D304-A6BC-718514A5DC8C}"/>
              </a:ext>
            </a:extLst>
          </p:cNvPr>
          <p:cNvSpPr txBox="1"/>
          <p:nvPr/>
        </p:nvSpPr>
        <p:spPr>
          <a:xfrm>
            <a:off x="196948" y="1438405"/>
            <a:ext cx="10213144" cy="4308872"/>
          </a:xfrm>
          <a:prstGeom prst="rect">
            <a:avLst/>
          </a:prstGeom>
          <a:noFill/>
        </p:spPr>
        <p:txBody>
          <a:bodyPr wrap="square" rtlCol="0">
            <a:spAutoFit/>
          </a:bodyPr>
          <a:lstStyle/>
          <a:p>
            <a:pPr marL="457200" indent="-457200" algn="just">
              <a:spcBef>
                <a:spcPts val="600"/>
              </a:spcBef>
              <a:buFont typeface="Arial" panose="020B0604020202020204" pitchFamily="34" charset="0"/>
              <a:buChar char="•"/>
              <a:defRPr/>
            </a:pPr>
            <a:r>
              <a:rPr lang="uk-UA" sz="2400" b="1" dirty="0">
                <a:solidFill>
                  <a:srgbClr val="002060"/>
                </a:solidFill>
              </a:rPr>
              <a:t>Міжнародні проєкти Жан Моне реалізуються відповідно до чинного національного законодавства: законодавчі та нормативні акти, що регулюють поточну діяльність у освітній та науковій сфері (закони </a:t>
            </a:r>
            <a:r>
              <a:rPr lang="uk-UA" sz="2400" b="1" dirty="0">
                <a:solidFill>
                  <a:srgbClr val="002060"/>
                </a:solidFill>
                <a:hlinkClick r:id="rId2"/>
              </a:rPr>
              <a:t>про освіту</a:t>
            </a:r>
            <a:r>
              <a:rPr lang="uk-UA" sz="2400" b="1" dirty="0">
                <a:solidFill>
                  <a:srgbClr val="002060"/>
                </a:solidFill>
              </a:rPr>
              <a:t>, </a:t>
            </a:r>
            <a:r>
              <a:rPr lang="uk-UA" sz="2400" b="1" dirty="0">
                <a:solidFill>
                  <a:srgbClr val="002060"/>
                </a:solidFill>
                <a:hlinkClick r:id="rId3"/>
              </a:rPr>
              <a:t>вищу освіту</a:t>
            </a:r>
            <a:r>
              <a:rPr lang="uk-UA" sz="2400" b="1" dirty="0">
                <a:solidFill>
                  <a:srgbClr val="002060"/>
                </a:solidFill>
              </a:rPr>
              <a:t>, </a:t>
            </a:r>
            <a:r>
              <a:rPr lang="uk-UA" sz="2400" b="1" dirty="0">
                <a:solidFill>
                  <a:srgbClr val="002060"/>
                </a:solidFill>
                <a:hlinkClick r:id="rId4"/>
              </a:rPr>
              <a:t>наукову та науково-технічну діяльність</a:t>
            </a:r>
            <a:r>
              <a:rPr lang="uk-UA" sz="2400" b="1" dirty="0">
                <a:solidFill>
                  <a:srgbClr val="002060"/>
                </a:solidFill>
              </a:rPr>
              <a:t>…), накази профільних міністерств, фінансові документи…  </a:t>
            </a:r>
          </a:p>
          <a:p>
            <a:pPr marL="457200" lvl="0" indent="-457200" algn="just">
              <a:spcBef>
                <a:spcPts val="600"/>
              </a:spcBef>
              <a:buFont typeface="Arial" panose="020B0604020202020204" pitchFamily="34" charset="0"/>
              <a:buChar char="•"/>
              <a:defRPr/>
            </a:pPr>
            <a:r>
              <a:rPr lang="uk-UA" sz="2400" b="1" noProof="0" dirty="0">
                <a:solidFill>
                  <a:srgbClr val="002060"/>
                </a:solidFill>
              </a:rPr>
              <a:t>Внутрішні документи ЗВО: положення про організацію освітнього процесу, наукової діяльності, міжнародної діяльності/реалізації міжнародних проєктів; наказ про реалізацію проєкту – створення робочої групи, погодження бюджету проєкту, планування роботи на виконання грантової угоди та здійснення діяльності в межах проєкту</a:t>
            </a:r>
          </a:p>
          <a:p>
            <a:pPr marL="457200" lvl="0" indent="-457200" algn="just">
              <a:spcBef>
                <a:spcPts val="600"/>
              </a:spcBef>
              <a:buFont typeface="Arial" panose="020B0604020202020204" pitchFamily="34" charset="0"/>
              <a:buChar char="•"/>
              <a:defRPr/>
            </a:pPr>
            <a:endParaRPr lang="uk-UA" sz="2400" b="1" noProof="0" dirty="0">
              <a:solidFill>
                <a:srgbClr val="002060"/>
              </a:solidFill>
            </a:endParaRPr>
          </a:p>
        </p:txBody>
      </p:sp>
      <p:sp>
        <p:nvSpPr>
          <p:cNvPr id="3" name="Прямоугольник 2">
            <a:extLst>
              <a:ext uri="{FF2B5EF4-FFF2-40B4-BE49-F238E27FC236}">
                <a16:creationId xmlns:a16="http://schemas.microsoft.com/office/drawing/2014/main" id="{41CB08A2-B046-E2C5-B472-DB819758D607}"/>
              </a:ext>
            </a:extLst>
          </p:cNvPr>
          <p:cNvSpPr/>
          <p:nvPr/>
        </p:nvSpPr>
        <p:spPr>
          <a:xfrm>
            <a:off x="4114800" y="6211669"/>
            <a:ext cx="6096000" cy="646331"/>
          </a:xfrm>
          <a:prstGeom prst="rect">
            <a:avLst/>
          </a:prstGeom>
        </p:spPr>
        <p:txBody>
          <a:bodyPr>
            <a:spAutoFit/>
          </a:bodyPr>
          <a:lstStyle/>
          <a:p>
            <a:r>
              <a:rPr lang="uk-UA" b="1" dirty="0"/>
              <a:t>*Гіперпосилання відкриваються правою кнопкою миші у контекстному меню – обрати «відкрити гіперпосилання»</a:t>
            </a:r>
          </a:p>
        </p:txBody>
      </p:sp>
    </p:spTree>
    <p:extLst>
      <p:ext uri="{BB962C8B-B14F-4D97-AF65-F5344CB8AC3E}">
        <p14:creationId xmlns:p14="http://schemas.microsoft.com/office/powerpoint/2010/main" val="23858810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9132983" cy="725545"/>
          </a:xfrm>
        </p:spPr>
        <p:txBody>
          <a:bodyPr>
            <a:normAutofit/>
          </a:bodyPr>
          <a:lstStyle/>
          <a:p>
            <a:r>
              <a:rPr lang="uk-UA"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Впровадження проєктів: інші документи </a:t>
            </a:r>
            <a:endParaRPr lang="uk-UA" sz="3200" dirty="0">
              <a:solidFill>
                <a:srgbClr val="FFFF00"/>
              </a:solidFill>
              <a:effectLst>
                <a:outerShdw blurRad="38100" dist="38100" dir="2700000" algn="tl">
                  <a:srgbClr val="000000">
                    <a:alpha val="43137"/>
                  </a:srgbClr>
                </a:outerShdw>
              </a:effectLst>
              <a:latin typeface="+mn-lt"/>
            </a:endParaRPr>
          </a:p>
        </p:txBody>
      </p:sp>
      <p:sp>
        <p:nvSpPr>
          <p:cNvPr id="2" name="TextBox 1">
            <a:extLst>
              <a:ext uri="{FF2B5EF4-FFF2-40B4-BE49-F238E27FC236}">
                <a16:creationId xmlns:a16="http://schemas.microsoft.com/office/drawing/2014/main" id="{F78CE5BC-C1CD-41DC-939C-49FF02A8F6D0}"/>
              </a:ext>
            </a:extLst>
          </p:cNvPr>
          <p:cNvSpPr txBox="1"/>
          <p:nvPr/>
        </p:nvSpPr>
        <p:spPr>
          <a:xfrm>
            <a:off x="442802" y="2013228"/>
            <a:ext cx="9370293" cy="2831544"/>
          </a:xfrm>
          <a:prstGeom prst="rect">
            <a:avLst/>
          </a:prstGeom>
          <a:noFill/>
        </p:spPr>
        <p:txBody>
          <a:bodyPr wrap="square" rtlCol="0">
            <a:spAutoFit/>
          </a:bodyPr>
          <a:lstStyle/>
          <a:p>
            <a:pPr marL="457200" lvl="0" indent="-457200" algn="just">
              <a:spcBef>
                <a:spcPts val="600"/>
              </a:spcBef>
              <a:spcAft>
                <a:spcPts val="600"/>
              </a:spcAft>
              <a:buFont typeface="Arial" panose="020B0604020202020204" pitchFamily="34" charset="0"/>
              <a:buChar char="•"/>
              <a:defRPr/>
            </a:pPr>
            <a:r>
              <a:rPr lang="uk-UA" sz="2400" b="1" dirty="0">
                <a:solidFill>
                  <a:srgbClr val="002060"/>
                </a:solidFill>
              </a:rPr>
              <a:t>Впровадження проєктів МТД ЄС в Україні, Програми ЄС Еразмус+ регулюються Міжнародним договором – </a:t>
            </a:r>
            <a:r>
              <a:rPr lang="uk-UA" sz="2400" b="1" dirty="0">
                <a:solidFill>
                  <a:srgbClr val="002060"/>
                </a:solidFill>
                <a:hlinkClick r:id="rId2"/>
              </a:rPr>
              <a:t>Рамковою угодою, яка ратифікована Верховною Радою України Законом № 360-VI ( 360-17 ) від 03.09.2008</a:t>
            </a:r>
            <a:r>
              <a:rPr lang="uk-UA" sz="2400" b="1" dirty="0">
                <a:solidFill>
                  <a:srgbClr val="002060"/>
                </a:solidFill>
              </a:rPr>
              <a:t> та Грантовою угодою №… проєкту</a:t>
            </a:r>
          </a:p>
          <a:p>
            <a:pPr marL="457200" lvl="0" indent="-457200" algn="just">
              <a:spcBef>
                <a:spcPts val="600"/>
              </a:spcBef>
              <a:spcAft>
                <a:spcPts val="600"/>
              </a:spcAft>
              <a:buFont typeface="Arial" panose="020B0604020202020204" pitchFamily="34" charset="0"/>
              <a:buChar char="•"/>
              <a:defRPr/>
            </a:pPr>
            <a:r>
              <a:rPr lang="uk-UA" sz="2400" b="1" dirty="0">
                <a:solidFill>
                  <a:srgbClr val="002060"/>
                </a:solidFill>
              </a:rPr>
              <a:t>Рішення Європейської Комісії про застосування підходів фіксованої ставки та витрат за одиницю для проєктів Програми ЄС Еразмус+ 2021-2027 рр. </a:t>
            </a:r>
            <a:r>
              <a:rPr lang="uk-UA" sz="2400" b="1" dirty="0">
                <a:solidFill>
                  <a:srgbClr val="002060"/>
                </a:solidFill>
                <a:hlinkClick r:id="rId3"/>
              </a:rPr>
              <a:t>Оригінал англійською мовою</a:t>
            </a:r>
            <a:r>
              <a:rPr lang="uk-UA" sz="2400" b="1" dirty="0">
                <a:solidFill>
                  <a:srgbClr val="002060"/>
                </a:solidFill>
              </a:rPr>
              <a:t>.</a:t>
            </a:r>
          </a:p>
        </p:txBody>
      </p:sp>
    </p:spTree>
    <p:extLst>
      <p:ext uri="{BB962C8B-B14F-4D97-AF65-F5344CB8AC3E}">
        <p14:creationId xmlns:p14="http://schemas.microsoft.com/office/powerpoint/2010/main" val="8821564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14CFBF-A314-EC81-E806-2FC788588FCE}"/>
            </a:ext>
          </a:extLst>
        </p:cNvPr>
        <p:cNvGrpSpPr/>
        <p:nvPr/>
      </p:nvGrpSpPr>
      <p:grpSpPr>
        <a:xfrm>
          <a:off x="0" y="0"/>
          <a:ext cx="0" cy="0"/>
          <a:chOff x="0" y="0"/>
          <a:chExt cx="0" cy="0"/>
        </a:xfrm>
      </p:grpSpPr>
      <p:sp>
        <p:nvSpPr>
          <p:cNvPr id="4" name="Заголовок 1">
            <a:extLst>
              <a:ext uri="{FF2B5EF4-FFF2-40B4-BE49-F238E27FC236}">
                <a16:creationId xmlns:a16="http://schemas.microsoft.com/office/drawing/2014/main" id="{DD194F28-EC72-0F5A-E24A-FCA4FF24B1E3}"/>
              </a:ext>
            </a:extLst>
          </p:cNvPr>
          <p:cNvSpPr>
            <a:spLocks noGrp="1"/>
          </p:cNvSpPr>
          <p:nvPr>
            <p:ph type="title"/>
          </p:nvPr>
        </p:nvSpPr>
        <p:spPr>
          <a:xfrm>
            <a:off x="298423" y="112295"/>
            <a:ext cx="8893703" cy="1090863"/>
          </a:xfrm>
        </p:spPr>
        <p:txBody>
          <a:bodyPr>
            <a:normAutofit fontScale="90000"/>
          </a:bodyPr>
          <a:lstStyle/>
          <a:p>
            <a:r>
              <a:rPr lang="uk-UA"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Документи щодо пріоритетності виплат та трансферу коштів, інші документи в умовах воєнного стану</a:t>
            </a:r>
            <a:endParaRPr lang="uk-UA" sz="3200" dirty="0">
              <a:solidFill>
                <a:srgbClr val="FFFF00"/>
              </a:solidFill>
              <a:effectLst>
                <a:outerShdw blurRad="38100" dist="38100" dir="2700000" algn="tl">
                  <a:srgbClr val="000000">
                    <a:alpha val="43137"/>
                  </a:srgbClr>
                </a:outerShdw>
              </a:effectLst>
              <a:latin typeface="+mn-lt"/>
            </a:endParaRPr>
          </a:p>
        </p:txBody>
      </p:sp>
      <p:sp>
        <p:nvSpPr>
          <p:cNvPr id="2" name="TextBox 1">
            <a:extLst>
              <a:ext uri="{FF2B5EF4-FFF2-40B4-BE49-F238E27FC236}">
                <a16:creationId xmlns:a16="http://schemas.microsoft.com/office/drawing/2014/main" id="{1994C8A6-1332-84D8-2368-627F53CC41FA}"/>
              </a:ext>
            </a:extLst>
          </p:cNvPr>
          <p:cNvSpPr txBox="1"/>
          <p:nvPr/>
        </p:nvSpPr>
        <p:spPr>
          <a:xfrm>
            <a:off x="298423" y="1998644"/>
            <a:ext cx="9370293" cy="3354765"/>
          </a:xfrm>
          <a:prstGeom prst="rect">
            <a:avLst/>
          </a:prstGeom>
          <a:noFill/>
        </p:spPr>
        <p:txBody>
          <a:bodyPr wrap="square" rtlCol="0">
            <a:spAutoFit/>
          </a:bodyPr>
          <a:lstStyle/>
          <a:p>
            <a:pPr marL="457200" lvl="0" indent="-457200" algn="just">
              <a:spcBef>
                <a:spcPts val="600"/>
              </a:spcBef>
              <a:spcAft>
                <a:spcPts val="600"/>
              </a:spcAft>
              <a:buFont typeface="Arial" panose="020B0604020202020204" pitchFamily="34" charset="0"/>
              <a:buChar char="•"/>
              <a:defRPr/>
            </a:pPr>
            <a:r>
              <a:rPr lang="uk-UA" sz="2400" b="1" dirty="0">
                <a:solidFill>
                  <a:srgbClr val="002060"/>
                </a:solidFill>
                <a:hlinkClick r:id="rId2"/>
              </a:rPr>
              <a:t>Постанова КМУ щодо пріоритетності виплат за проєктами міжнародної співпраці</a:t>
            </a:r>
            <a:r>
              <a:rPr lang="uk-UA" sz="2400" b="1" dirty="0">
                <a:solidFill>
                  <a:srgbClr val="002060"/>
                </a:solidFill>
              </a:rPr>
              <a:t>  </a:t>
            </a:r>
          </a:p>
          <a:p>
            <a:pPr marL="457200" lvl="0" indent="-457200" algn="just">
              <a:spcBef>
                <a:spcPts val="600"/>
              </a:spcBef>
              <a:spcAft>
                <a:spcPts val="600"/>
              </a:spcAft>
              <a:buFont typeface="Arial" panose="020B0604020202020204" pitchFamily="34" charset="0"/>
              <a:buChar char="•"/>
              <a:defRPr/>
            </a:pPr>
            <a:r>
              <a:rPr lang="ru-RU" sz="2400" b="1" dirty="0">
                <a:solidFill>
                  <a:srgbClr val="002060"/>
                </a:solidFill>
                <a:hlinkClick r:id="rId3"/>
              </a:rPr>
              <a:t>Порядок </a:t>
            </a:r>
            <a:r>
              <a:rPr lang="ru-RU" sz="2400" b="1" dirty="0" err="1">
                <a:solidFill>
                  <a:srgbClr val="002060"/>
                </a:solidFill>
                <a:hlinkClick r:id="rId3"/>
              </a:rPr>
              <a:t>виконання</a:t>
            </a:r>
            <a:r>
              <a:rPr lang="ru-RU" sz="2400" b="1" dirty="0">
                <a:solidFill>
                  <a:srgbClr val="002060"/>
                </a:solidFill>
                <a:hlinkClick r:id="rId3"/>
              </a:rPr>
              <a:t> </a:t>
            </a:r>
            <a:r>
              <a:rPr lang="ru-RU" sz="2400" b="1" dirty="0" err="1">
                <a:solidFill>
                  <a:srgbClr val="002060"/>
                </a:solidFill>
                <a:hlinkClick r:id="rId3"/>
              </a:rPr>
              <a:t>повноважень</a:t>
            </a:r>
            <a:r>
              <a:rPr lang="ru-RU" sz="2400" b="1" dirty="0">
                <a:solidFill>
                  <a:srgbClr val="002060"/>
                </a:solidFill>
                <a:hlinkClick r:id="rId3"/>
              </a:rPr>
              <a:t> Державною </a:t>
            </a:r>
            <a:r>
              <a:rPr lang="ru-RU" sz="2400" b="1" dirty="0" err="1">
                <a:solidFill>
                  <a:srgbClr val="002060"/>
                </a:solidFill>
                <a:hlinkClick r:id="rId3"/>
              </a:rPr>
              <a:t>казначейською</a:t>
            </a:r>
            <a:r>
              <a:rPr lang="ru-RU" sz="2400" b="1" dirty="0">
                <a:solidFill>
                  <a:srgbClr val="002060"/>
                </a:solidFill>
                <a:hlinkClick r:id="rId3"/>
              </a:rPr>
              <a:t> службою в особливому </a:t>
            </a:r>
            <a:r>
              <a:rPr lang="ru-RU" sz="2400" b="1" dirty="0" err="1">
                <a:solidFill>
                  <a:srgbClr val="002060"/>
                </a:solidFill>
                <a:hlinkClick r:id="rId3"/>
              </a:rPr>
              <a:t>режимі</a:t>
            </a:r>
            <a:r>
              <a:rPr lang="ru-RU" sz="2400" b="1" dirty="0">
                <a:solidFill>
                  <a:srgbClr val="002060"/>
                </a:solidFill>
                <a:hlinkClick r:id="rId3"/>
              </a:rPr>
              <a:t> в </a:t>
            </a:r>
            <a:r>
              <a:rPr lang="ru-RU" sz="2400" b="1" dirty="0" err="1">
                <a:solidFill>
                  <a:srgbClr val="002060"/>
                </a:solidFill>
                <a:hlinkClick r:id="rId3"/>
              </a:rPr>
              <a:t>умовах</a:t>
            </a:r>
            <a:r>
              <a:rPr lang="ru-RU" sz="2400" b="1" dirty="0">
                <a:solidFill>
                  <a:srgbClr val="002060"/>
                </a:solidFill>
                <a:hlinkClick r:id="rId3"/>
              </a:rPr>
              <a:t> </a:t>
            </a:r>
            <a:r>
              <a:rPr lang="ru-RU" sz="2400" b="1" dirty="0" err="1">
                <a:solidFill>
                  <a:srgbClr val="002060"/>
                </a:solidFill>
                <a:hlinkClick r:id="rId3"/>
              </a:rPr>
              <a:t>воєнного</a:t>
            </a:r>
            <a:r>
              <a:rPr lang="ru-RU" sz="2400" b="1" dirty="0">
                <a:solidFill>
                  <a:srgbClr val="002060"/>
                </a:solidFill>
                <a:hlinkClick r:id="rId3"/>
              </a:rPr>
              <a:t> стану</a:t>
            </a:r>
            <a:r>
              <a:rPr lang="ru-RU" sz="2400" b="1" dirty="0">
                <a:solidFill>
                  <a:srgbClr val="002060"/>
                </a:solidFill>
              </a:rPr>
              <a:t> (про трансфер </a:t>
            </a:r>
            <a:r>
              <a:rPr lang="ru-RU" sz="2400" b="1" dirty="0" err="1">
                <a:solidFill>
                  <a:srgbClr val="002060"/>
                </a:solidFill>
              </a:rPr>
              <a:t>коштів</a:t>
            </a:r>
            <a:r>
              <a:rPr lang="ru-RU" sz="2400" b="1" dirty="0">
                <a:solidFill>
                  <a:srgbClr val="002060"/>
                </a:solidFill>
              </a:rPr>
              <a:t> у </a:t>
            </a:r>
            <a:r>
              <a:rPr lang="ru-RU" sz="2400" b="1" dirty="0" err="1">
                <a:solidFill>
                  <a:srgbClr val="002060"/>
                </a:solidFill>
              </a:rPr>
              <a:t>валюті</a:t>
            </a:r>
            <a:r>
              <a:rPr lang="ru-RU" sz="2400" b="1" dirty="0">
                <a:solidFill>
                  <a:srgbClr val="002060"/>
                </a:solidFill>
              </a:rPr>
              <a:t>)</a:t>
            </a:r>
          </a:p>
          <a:p>
            <a:pPr marL="457200" lvl="0" indent="-457200" algn="just">
              <a:spcBef>
                <a:spcPts val="600"/>
              </a:spcBef>
              <a:spcAft>
                <a:spcPts val="600"/>
              </a:spcAft>
              <a:buFont typeface="Arial" panose="020B0604020202020204" pitchFamily="34" charset="0"/>
              <a:buChar char="•"/>
              <a:defRPr/>
            </a:pPr>
            <a:r>
              <a:rPr lang="ru-RU" sz="2400" b="1" dirty="0">
                <a:solidFill>
                  <a:srgbClr val="002060"/>
                </a:solidFill>
                <a:hlinkClick r:id="rId4"/>
              </a:rPr>
              <a:t>Роз'яснення </a:t>
            </a:r>
            <a:r>
              <a:rPr lang="ru-RU" sz="2400" b="1" dirty="0" err="1">
                <a:solidFill>
                  <a:srgbClr val="002060"/>
                </a:solidFill>
                <a:hlinkClick r:id="rId4"/>
              </a:rPr>
              <a:t>щодо</a:t>
            </a:r>
            <a:r>
              <a:rPr lang="ru-RU" sz="2400" b="1" dirty="0">
                <a:solidFill>
                  <a:srgbClr val="002060"/>
                </a:solidFill>
                <a:hlinkClick r:id="rId4"/>
              </a:rPr>
              <a:t> </a:t>
            </a:r>
            <a:r>
              <a:rPr lang="ru-RU" sz="2400" b="1" dirty="0" err="1">
                <a:solidFill>
                  <a:srgbClr val="002060"/>
                </a:solidFill>
                <a:hlinkClick r:id="rId4"/>
              </a:rPr>
              <a:t>особливостей</a:t>
            </a:r>
            <a:r>
              <a:rPr lang="ru-RU" sz="2400" b="1" dirty="0">
                <a:solidFill>
                  <a:srgbClr val="002060"/>
                </a:solidFill>
                <a:hlinkClick r:id="rId4"/>
              </a:rPr>
              <a:t> </a:t>
            </a:r>
            <a:r>
              <a:rPr lang="ru-RU" sz="2400" b="1" dirty="0" err="1">
                <a:solidFill>
                  <a:srgbClr val="002060"/>
                </a:solidFill>
                <a:hlinkClick r:id="rId4"/>
              </a:rPr>
              <a:t>здійснення</a:t>
            </a:r>
            <a:r>
              <a:rPr lang="ru-RU" sz="2400" b="1" dirty="0">
                <a:solidFill>
                  <a:srgbClr val="002060"/>
                </a:solidFill>
                <a:hlinkClick r:id="rId4"/>
              </a:rPr>
              <a:t> </a:t>
            </a:r>
            <a:r>
              <a:rPr lang="ru-RU" sz="2400" b="1" dirty="0" err="1">
                <a:solidFill>
                  <a:srgbClr val="002060"/>
                </a:solidFill>
                <a:hlinkClick r:id="rId4"/>
              </a:rPr>
              <a:t>публічних</a:t>
            </a:r>
            <a:r>
              <a:rPr lang="ru-RU" sz="2400" b="1" dirty="0">
                <a:solidFill>
                  <a:srgbClr val="002060"/>
                </a:solidFill>
                <a:hlinkClick r:id="rId4"/>
              </a:rPr>
              <a:t> </a:t>
            </a:r>
            <a:r>
              <a:rPr lang="ru-RU" sz="2400" b="1" dirty="0" err="1">
                <a:solidFill>
                  <a:srgbClr val="002060"/>
                </a:solidFill>
                <a:hlinkClick r:id="rId4"/>
              </a:rPr>
              <a:t>закупівель</a:t>
            </a:r>
            <a:r>
              <a:rPr lang="ru-RU" sz="2400" b="1" dirty="0">
                <a:solidFill>
                  <a:srgbClr val="002060"/>
                </a:solidFill>
                <a:hlinkClick r:id="rId4"/>
              </a:rPr>
              <a:t> на </a:t>
            </a:r>
            <a:r>
              <a:rPr lang="ru-RU" sz="2400" b="1" dirty="0" err="1">
                <a:solidFill>
                  <a:srgbClr val="002060"/>
                </a:solidFill>
                <a:hlinkClick r:id="rId4"/>
              </a:rPr>
              <a:t>період</a:t>
            </a:r>
            <a:r>
              <a:rPr lang="ru-RU" sz="2400" b="1" dirty="0">
                <a:solidFill>
                  <a:srgbClr val="002060"/>
                </a:solidFill>
                <a:hlinkClick r:id="rId4"/>
              </a:rPr>
              <a:t> </a:t>
            </a:r>
            <a:r>
              <a:rPr lang="ru-RU" sz="2400" b="1" dirty="0" err="1">
                <a:solidFill>
                  <a:srgbClr val="002060"/>
                </a:solidFill>
                <a:hlinkClick r:id="rId4"/>
              </a:rPr>
              <a:t>дії</a:t>
            </a:r>
            <a:r>
              <a:rPr lang="ru-RU" sz="2400" b="1" dirty="0">
                <a:solidFill>
                  <a:srgbClr val="002060"/>
                </a:solidFill>
                <a:hlinkClick r:id="rId4"/>
              </a:rPr>
              <a:t> правового режиму </a:t>
            </a:r>
            <a:r>
              <a:rPr lang="ru-RU" sz="2400" b="1" dirty="0" err="1">
                <a:solidFill>
                  <a:srgbClr val="002060"/>
                </a:solidFill>
                <a:hlinkClick r:id="rId4"/>
              </a:rPr>
              <a:t>воєнного</a:t>
            </a:r>
            <a:r>
              <a:rPr lang="ru-RU" sz="2400" b="1" dirty="0">
                <a:solidFill>
                  <a:srgbClr val="002060"/>
                </a:solidFill>
                <a:hlinkClick r:id="rId4"/>
              </a:rPr>
              <a:t> стану </a:t>
            </a:r>
            <a:r>
              <a:rPr lang="ru-RU" sz="2400" b="1" dirty="0" err="1">
                <a:solidFill>
                  <a:srgbClr val="002060"/>
                </a:solidFill>
                <a:hlinkClick r:id="rId4"/>
              </a:rPr>
              <a:t>від</a:t>
            </a:r>
            <a:r>
              <a:rPr lang="ru-RU" sz="2400" b="1" dirty="0">
                <a:solidFill>
                  <a:srgbClr val="002060"/>
                </a:solidFill>
                <a:hlinkClick r:id="rId4"/>
              </a:rPr>
              <a:t> МЕРТУ</a:t>
            </a:r>
            <a:endParaRPr lang="uk-UA" sz="2400" b="1" dirty="0">
              <a:solidFill>
                <a:srgbClr val="002060"/>
              </a:solidFill>
            </a:endParaRPr>
          </a:p>
        </p:txBody>
      </p:sp>
    </p:spTree>
    <p:extLst>
      <p:ext uri="{BB962C8B-B14F-4D97-AF65-F5344CB8AC3E}">
        <p14:creationId xmlns:p14="http://schemas.microsoft.com/office/powerpoint/2010/main" val="12546727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9132983" cy="725545"/>
          </a:xfrm>
        </p:spPr>
        <p:txBody>
          <a:bodyPr>
            <a:normAutofit/>
          </a:bodyPr>
          <a:lstStyle/>
          <a:p>
            <a:r>
              <a:rPr lang="ru-RU"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Старт та Інституціалізація проєкту</a:t>
            </a:r>
            <a:endParaRPr lang="uk-UA" sz="3200" dirty="0">
              <a:solidFill>
                <a:srgbClr val="FFFF00"/>
              </a:solidFill>
              <a:effectLst>
                <a:outerShdw blurRad="38100" dist="38100" dir="2700000" algn="tl">
                  <a:srgbClr val="000000">
                    <a:alpha val="43137"/>
                  </a:srgbClr>
                </a:outerShdw>
              </a:effectLst>
              <a:latin typeface="+mn-lt"/>
            </a:endParaRPr>
          </a:p>
        </p:txBody>
      </p:sp>
      <p:sp>
        <p:nvSpPr>
          <p:cNvPr id="2" name="TextBox 1">
            <a:extLst>
              <a:ext uri="{FF2B5EF4-FFF2-40B4-BE49-F238E27FC236}">
                <a16:creationId xmlns:a16="http://schemas.microsoft.com/office/drawing/2014/main" id="{F78CE5BC-C1CD-41DC-939C-49FF02A8F6D0}"/>
              </a:ext>
            </a:extLst>
          </p:cNvPr>
          <p:cNvSpPr txBox="1"/>
          <p:nvPr/>
        </p:nvSpPr>
        <p:spPr>
          <a:xfrm>
            <a:off x="179264" y="1388496"/>
            <a:ext cx="10000341" cy="4862870"/>
          </a:xfrm>
          <a:prstGeom prst="rect">
            <a:avLst/>
          </a:prstGeom>
          <a:noFill/>
        </p:spPr>
        <p:txBody>
          <a:bodyPr wrap="square" rtlCol="0">
            <a:spAutoFit/>
          </a:bodyPr>
          <a:lstStyle/>
          <a:p>
            <a:pPr marL="457200" lvl="0" indent="-457200" algn="just">
              <a:spcBef>
                <a:spcPts val="600"/>
              </a:spcBef>
              <a:spcAft>
                <a:spcPts val="600"/>
              </a:spcAft>
              <a:buFont typeface="Arial" panose="020B0604020202020204" pitchFamily="34" charset="0"/>
              <a:buChar char="•"/>
              <a:defRPr/>
            </a:pPr>
            <a:r>
              <a:rPr lang="uk-UA" sz="2800" b="1" dirty="0">
                <a:solidFill>
                  <a:srgbClr val="002060"/>
                </a:solidFill>
              </a:rPr>
              <a:t>Опрацювати грантову угоду проєкту та додатки до неї: розробити план роботи/діяльності на виконання грантової угоди та зобов'язань.</a:t>
            </a:r>
          </a:p>
          <a:p>
            <a:pPr marL="457200" lvl="0" indent="-457200" algn="just">
              <a:spcBef>
                <a:spcPts val="600"/>
              </a:spcBef>
              <a:spcAft>
                <a:spcPts val="600"/>
              </a:spcAft>
              <a:buFont typeface="Arial" panose="020B0604020202020204" pitchFamily="34" charset="0"/>
              <a:buChar char="•"/>
              <a:defRPr/>
            </a:pPr>
            <a:r>
              <a:rPr lang="uk-UA" sz="2800" b="1" dirty="0">
                <a:solidFill>
                  <a:srgbClr val="002060"/>
                </a:solidFill>
              </a:rPr>
              <a:t>Ознайомитися з </a:t>
            </a:r>
            <a:r>
              <a:rPr lang="uk-UA" sz="2800" b="1" dirty="0">
                <a:solidFill>
                  <a:srgbClr val="002060"/>
                </a:solidFill>
                <a:hlinkClick r:id="rId2"/>
              </a:rPr>
              <a:t>рекомендаціями виконавцям на веб-сайті НЕО в Україні</a:t>
            </a:r>
            <a:endParaRPr lang="uk-UA" sz="2800" b="1" dirty="0">
              <a:solidFill>
                <a:srgbClr val="002060"/>
              </a:solidFill>
            </a:endParaRPr>
          </a:p>
          <a:p>
            <a:pPr marL="457200" lvl="0" indent="-457200" algn="just">
              <a:spcBef>
                <a:spcPts val="600"/>
              </a:spcBef>
              <a:spcAft>
                <a:spcPts val="600"/>
              </a:spcAft>
              <a:buFont typeface="Arial" panose="020B0604020202020204" pitchFamily="34" charset="0"/>
              <a:buChar char="•"/>
              <a:defRPr/>
            </a:pPr>
            <a:r>
              <a:rPr lang="uk-UA" sz="2800" b="1" dirty="0">
                <a:solidFill>
                  <a:srgbClr val="002060"/>
                </a:solidFill>
              </a:rPr>
              <a:t>Комунікувати з керівництвом університету щодо початку та презентації проєкту</a:t>
            </a:r>
          </a:p>
          <a:p>
            <a:pPr marL="457200" lvl="0" indent="-457200" algn="just">
              <a:spcBef>
                <a:spcPts val="600"/>
              </a:spcBef>
              <a:spcAft>
                <a:spcPts val="600"/>
              </a:spcAft>
              <a:buFont typeface="Arial" panose="020B0604020202020204" pitchFamily="34" charset="0"/>
              <a:buChar char="•"/>
              <a:defRPr/>
            </a:pPr>
            <a:r>
              <a:rPr lang="uk-UA" sz="2800" b="1" dirty="0">
                <a:solidFill>
                  <a:srgbClr val="002060"/>
                </a:solidFill>
              </a:rPr>
              <a:t>Контактувати з відповідальною особою за проєкт (EACEA Project Officer) у разі консультацій, потреби чи змін у проєкті</a:t>
            </a:r>
          </a:p>
        </p:txBody>
      </p:sp>
    </p:spTree>
    <p:extLst>
      <p:ext uri="{BB962C8B-B14F-4D97-AF65-F5344CB8AC3E}">
        <p14:creationId xmlns:p14="http://schemas.microsoft.com/office/powerpoint/2010/main" val="20248229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9132983" cy="725545"/>
          </a:xfrm>
        </p:spPr>
        <p:txBody>
          <a:bodyPr>
            <a:normAutofit/>
          </a:bodyPr>
          <a:lstStyle/>
          <a:p>
            <a:r>
              <a:rPr lang="uk-UA"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Впровадження проєктів – комунікація щодо змін: </a:t>
            </a:r>
            <a:endParaRPr lang="uk-UA" sz="3200" dirty="0">
              <a:solidFill>
                <a:srgbClr val="FFFF00"/>
              </a:solidFill>
              <a:effectLst>
                <a:outerShdw blurRad="38100" dist="38100" dir="2700000" algn="tl">
                  <a:srgbClr val="000000">
                    <a:alpha val="43137"/>
                  </a:srgbClr>
                </a:outerShdw>
              </a:effectLst>
              <a:latin typeface="+mn-lt"/>
            </a:endParaRPr>
          </a:p>
        </p:txBody>
      </p:sp>
      <p:sp>
        <p:nvSpPr>
          <p:cNvPr id="2" name="TextBox 1">
            <a:extLst>
              <a:ext uri="{FF2B5EF4-FFF2-40B4-BE49-F238E27FC236}">
                <a16:creationId xmlns:a16="http://schemas.microsoft.com/office/drawing/2014/main" id="{F78CE5BC-C1CD-41DC-939C-49FF02A8F6D0}"/>
              </a:ext>
            </a:extLst>
          </p:cNvPr>
          <p:cNvSpPr txBox="1"/>
          <p:nvPr/>
        </p:nvSpPr>
        <p:spPr>
          <a:xfrm>
            <a:off x="633792" y="1438405"/>
            <a:ext cx="10000341" cy="4561249"/>
          </a:xfrm>
          <a:prstGeom prst="rect">
            <a:avLst/>
          </a:prstGeom>
          <a:noFill/>
        </p:spPr>
        <p:txBody>
          <a:bodyPr wrap="square" rtlCol="0">
            <a:spAutoFit/>
          </a:bodyPr>
          <a:lstStyle/>
          <a:p>
            <a:pPr lvl="0" algn="just">
              <a:lnSpc>
                <a:spcPct val="110000"/>
              </a:lnSpc>
              <a:defRPr/>
            </a:pPr>
            <a:r>
              <a:rPr lang="uk-UA" sz="2400" b="1" dirty="0">
                <a:solidFill>
                  <a:srgbClr val="002060"/>
                </a:solidFill>
              </a:rPr>
              <a:t>Технічні: безпосередньо в профілі організації на Порталі</a:t>
            </a:r>
          </a:p>
          <a:p>
            <a:pPr marL="457200" lvl="0" indent="-457200" algn="just">
              <a:lnSpc>
                <a:spcPct val="110000"/>
              </a:lnSpc>
              <a:buFont typeface="Arial" panose="020B0604020202020204" pitchFamily="34" charset="0"/>
              <a:buChar char="•"/>
              <a:defRPr/>
            </a:pPr>
            <a:r>
              <a:rPr lang="uk-UA" sz="2400" dirty="0">
                <a:solidFill>
                  <a:srgbClr val="002060"/>
                </a:solidFill>
              </a:rPr>
              <a:t>Зміна правового статусу організації: назва, адреса</a:t>
            </a:r>
          </a:p>
          <a:p>
            <a:pPr marL="457200" lvl="0" indent="-457200" algn="just">
              <a:lnSpc>
                <a:spcPct val="110000"/>
              </a:lnSpc>
              <a:buFont typeface="Arial" panose="020B0604020202020204" pitchFamily="34" charset="0"/>
              <a:buChar char="•"/>
              <a:defRPr/>
            </a:pPr>
            <a:r>
              <a:rPr lang="uk-UA" sz="2400" dirty="0">
                <a:solidFill>
                  <a:srgbClr val="002060"/>
                </a:solidFill>
              </a:rPr>
              <a:t>Зміна банківських реквізитів та інших деталей</a:t>
            </a:r>
          </a:p>
          <a:p>
            <a:pPr marL="457200" lvl="0" indent="-457200" algn="just">
              <a:lnSpc>
                <a:spcPct val="110000"/>
              </a:lnSpc>
              <a:buFont typeface="Arial" panose="020B0604020202020204" pitchFamily="34" charset="0"/>
              <a:buChar char="•"/>
              <a:defRPr/>
            </a:pPr>
            <a:r>
              <a:rPr lang="uk-UA" sz="2400" dirty="0">
                <a:solidFill>
                  <a:srgbClr val="002060"/>
                </a:solidFill>
              </a:rPr>
              <a:t>Зміна керівництва, зокрема правового підпису</a:t>
            </a:r>
          </a:p>
          <a:p>
            <a:pPr lvl="0" algn="just">
              <a:lnSpc>
                <a:spcPct val="110000"/>
              </a:lnSpc>
              <a:defRPr/>
            </a:pPr>
            <a:r>
              <a:rPr lang="uk-UA" sz="2400" b="1" dirty="0">
                <a:solidFill>
                  <a:srgbClr val="002060"/>
                </a:solidFill>
              </a:rPr>
              <a:t>Технічні, але в межах проєкту, здійснює Ваш ЕАСЕА </a:t>
            </a:r>
            <a:r>
              <a:rPr lang="en-GB" sz="2400" b="1" dirty="0">
                <a:solidFill>
                  <a:srgbClr val="002060"/>
                </a:solidFill>
              </a:rPr>
              <a:t>Project Officer</a:t>
            </a:r>
            <a:r>
              <a:rPr lang="uk-UA" sz="2400" dirty="0">
                <a:solidFill>
                  <a:srgbClr val="002060"/>
                </a:solidFill>
              </a:rPr>
              <a:t> </a:t>
            </a:r>
          </a:p>
          <a:p>
            <a:pPr marL="457200" lvl="0" indent="-457200" algn="just">
              <a:lnSpc>
                <a:spcPct val="110000"/>
              </a:lnSpc>
              <a:buFont typeface="Arial" panose="020B0604020202020204" pitchFamily="34" charset="0"/>
              <a:buChar char="•"/>
              <a:defRPr/>
            </a:pPr>
            <a:r>
              <a:rPr lang="uk-UA" sz="2400" dirty="0">
                <a:solidFill>
                  <a:srgbClr val="002060"/>
                </a:solidFill>
              </a:rPr>
              <a:t>Зміна основної контактної особи</a:t>
            </a:r>
          </a:p>
          <a:p>
            <a:pPr marL="457200" lvl="0" indent="-457200" algn="just">
              <a:lnSpc>
                <a:spcPct val="110000"/>
              </a:lnSpc>
              <a:buFont typeface="Arial" panose="020B0604020202020204" pitchFamily="34" charset="0"/>
              <a:buChar char="•"/>
              <a:defRPr/>
            </a:pPr>
            <a:r>
              <a:rPr lang="uk-UA" sz="2400" dirty="0">
                <a:solidFill>
                  <a:srgbClr val="002060"/>
                </a:solidFill>
              </a:rPr>
              <a:t>Зміна крайньої дати для </a:t>
            </a:r>
            <a:r>
              <a:rPr lang="en-GB" sz="2400" dirty="0">
                <a:solidFill>
                  <a:srgbClr val="002060"/>
                </a:solidFill>
              </a:rPr>
              <a:t>deliverables</a:t>
            </a:r>
            <a:endParaRPr lang="uk-UA" sz="2400" dirty="0">
              <a:solidFill>
                <a:srgbClr val="002060"/>
              </a:solidFill>
            </a:endParaRPr>
          </a:p>
          <a:p>
            <a:pPr lvl="0" algn="just">
              <a:lnSpc>
                <a:spcPct val="110000"/>
              </a:lnSpc>
              <a:defRPr/>
            </a:pPr>
            <a:r>
              <a:rPr lang="uk-UA" sz="2400" b="1" dirty="0">
                <a:solidFill>
                  <a:srgbClr val="002060"/>
                </a:solidFill>
              </a:rPr>
              <a:t>Зміни за змістом через офіційний запит поправки до грантової угоди</a:t>
            </a:r>
          </a:p>
          <a:p>
            <a:pPr marL="457200" lvl="0" indent="-457200" algn="just">
              <a:lnSpc>
                <a:spcPct val="110000"/>
              </a:lnSpc>
              <a:buFont typeface="Arial" panose="020B0604020202020204" pitchFamily="34" charset="0"/>
              <a:buChar char="•"/>
              <a:defRPr/>
            </a:pPr>
            <a:r>
              <a:rPr lang="uk-UA" sz="2400" dirty="0">
                <a:solidFill>
                  <a:srgbClr val="002060"/>
                </a:solidFill>
              </a:rPr>
              <a:t>Зміна в робочих пакетах, напр., </a:t>
            </a:r>
            <a:r>
              <a:rPr lang="en-US" sz="2400" dirty="0">
                <a:solidFill>
                  <a:srgbClr val="002060"/>
                </a:solidFill>
              </a:rPr>
              <a:t>deliverables,</a:t>
            </a:r>
            <a:r>
              <a:rPr lang="uk-UA" sz="2400" dirty="0">
                <a:solidFill>
                  <a:srgbClr val="002060"/>
                </a:solidFill>
              </a:rPr>
              <a:t> складі проєктної команди, партнерства, продовження терміну проєкту</a:t>
            </a:r>
          </a:p>
          <a:p>
            <a:pPr marL="457200" lvl="0" indent="-457200" algn="just">
              <a:lnSpc>
                <a:spcPct val="110000"/>
              </a:lnSpc>
              <a:buFont typeface="Arial" panose="020B0604020202020204" pitchFamily="34" charset="0"/>
              <a:buChar char="•"/>
              <a:defRPr/>
            </a:pPr>
            <a:r>
              <a:rPr lang="uk-UA" sz="2400" dirty="0">
                <a:solidFill>
                  <a:srgbClr val="002060"/>
                </a:solidFill>
              </a:rPr>
              <a:t>Зміна в перерозподілі коштів за робочими пакетами (для </a:t>
            </a:r>
            <a:r>
              <a:rPr lang="uk-UA" sz="2400" dirty="0" err="1">
                <a:solidFill>
                  <a:srgbClr val="002060"/>
                </a:solidFill>
              </a:rPr>
              <a:t>СоЕ</a:t>
            </a:r>
            <a:r>
              <a:rPr lang="uk-UA" sz="2400" dirty="0">
                <a:solidFill>
                  <a:srgbClr val="002060"/>
                </a:solidFill>
              </a:rPr>
              <a:t>)</a:t>
            </a:r>
          </a:p>
        </p:txBody>
      </p:sp>
    </p:spTree>
    <p:extLst>
      <p:ext uri="{BB962C8B-B14F-4D97-AF65-F5344CB8AC3E}">
        <p14:creationId xmlns:p14="http://schemas.microsoft.com/office/powerpoint/2010/main" val="14176396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9132983" cy="725545"/>
          </a:xfrm>
        </p:spPr>
        <p:txBody>
          <a:bodyPr>
            <a:normAutofit/>
          </a:bodyPr>
          <a:lstStyle/>
          <a:p>
            <a:r>
              <a:rPr lang="uk-UA"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Впровадження проєктів - комунікація: </a:t>
            </a:r>
            <a:endParaRPr lang="uk-UA" sz="3200" dirty="0">
              <a:solidFill>
                <a:srgbClr val="FFFF00"/>
              </a:solidFill>
              <a:effectLst>
                <a:outerShdw blurRad="38100" dist="38100" dir="2700000" algn="tl">
                  <a:srgbClr val="000000">
                    <a:alpha val="43137"/>
                  </a:srgbClr>
                </a:outerShdw>
              </a:effectLst>
              <a:latin typeface="+mn-lt"/>
            </a:endParaRPr>
          </a:p>
        </p:txBody>
      </p:sp>
      <p:sp>
        <p:nvSpPr>
          <p:cNvPr id="2" name="TextBox 1">
            <a:extLst>
              <a:ext uri="{FF2B5EF4-FFF2-40B4-BE49-F238E27FC236}">
                <a16:creationId xmlns:a16="http://schemas.microsoft.com/office/drawing/2014/main" id="{F78CE5BC-C1CD-41DC-939C-49FF02A8F6D0}"/>
              </a:ext>
            </a:extLst>
          </p:cNvPr>
          <p:cNvSpPr txBox="1"/>
          <p:nvPr/>
        </p:nvSpPr>
        <p:spPr>
          <a:xfrm>
            <a:off x="134470" y="1229182"/>
            <a:ext cx="10084351" cy="4815164"/>
          </a:xfrm>
          <a:prstGeom prst="rect">
            <a:avLst/>
          </a:prstGeom>
          <a:noFill/>
        </p:spPr>
        <p:txBody>
          <a:bodyPr wrap="square" rtlCol="0">
            <a:spAutoFit/>
          </a:bodyPr>
          <a:lstStyle/>
          <a:p>
            <a:pPr lvl="0" algn="just">
              <a:lnSpc>
                <a:spcPct val="110000"/>
              </a:lnSpc>
              <a:defRPr/>
            </a:pPr>
            <a:r>
              <a:rPr lang="uk-UA" sz="2400" b="1" dirty="0">
                <a:solidFill>
                  <a:srgbClr val="002060"/>
                </a:solidFill>
              </a:rPr>
              <a:t>Потрібно комунікувати та інформувати </a:t>
            </a:r>
            <a:r>
              <a:rPr lang="en-GB" sz="2400" b="1" dirty="0">
                <a:solidFill>
                  <a:srgbClr val="002060"/>
                </a:solidFill>
              </a:rPr>
              <a:t>EACEA Project Officer </a:t>
            </a:r>
            <a:r>
              <a:rPr lang="uk-UA" sz="2400" b="1" dirty="0">
                <a:solidFill>
                  <a:srgbClr val="002060"/>
                </a:solidFill>
              </a:rPr>
              <a:t>проєкту про виклики, проблеми щодо здійснення активностей в межах проєкту,  пов’язані з війною, пропонувати гнучкі рішення щодо шляхів вирішення та мінімізації ризиків і обмежень; у разі неможливості реалізації проєкту підготувати офіційного листа за підписом керівництва та надіслати в ЕАСЕА з запитом про тимчасове припинення чи відтермінування реалізації проєкту на певний період. Щодо питань з визначення чинності коштів, внесення змін у фінансових документах проєкту, узгоджувати ці питання з </a:t>
            </a:r>
            <a:r>
              <a:rPr lang="en-GB" sz="2400" b="1" dirty="0">
                <a:solidFill>
                  <a:srgbClr val="002060"/>
                </a:solidFill>
              </a:rPr>
              <a:t>EACEA Project Officer</a:t>
            </a:r>
            <a:r>
              <a:rPr lang="uk-UA" sz="2400" b="1" dirty="0">
                <a:solidFill>
                  <a:srgbClr val="002060"/>
                </a:solidFill>
              </a:rPr>
              <a:t>.</a:t>
            </a:r>
            <a:endParaRPr lang="uk-UA" sz="2000" b="1" dirty="0">
              <a:solidFill>
                <a:srgbClr val="002060"/>
              </a:solidFill>
            </a:endParaRPr>
          </a:p>
          <a:p>
            <a:pPr lvl="0" algn="just">
              <a:lnSpc>
                <a:spcPct val="110000"/>
              </a:lnSpc>
              <a:defRPr/>
            </a:pPr>
            <a:r>
              <a:rPr lang="uk-UA" sz="2000" b="1" dirty="0">
                <a:solidFill>
                  <a:srgbClr val="002060"/>
                </a:solidFill>
              </a:rPr>
              <a:t>Інструкція: Поправки до грантової угоди: </a:t>
            </a:r>
            <a:r>
              <a:rPr lang="en-US" sz="2000" b="1" dirty="0">
                <a:solidFill>
                  <a:srgbClr val="002060"/>
                </a:solidFill>
                <a:hlinkClick r:id="rId2"/>
              </a:rPr>
              <a:t>https://webgate.ec.europa.eu/funding-tenders-opportunities/display/OM/Amendments</a:t>
            </a:r>
            <a:r>
              <a:rPr lang="uk-UA" sz="2000" b="1" dirty="0">
                <a:solidFill>
                  <a:srgbClr val="002060"/>
                </a:solidFill>
              </a:rPr>
              <a:t> ; </a:t>
            </a:r>
            <a:r>
              <a:rPr lang="en-US" sz="2000" b="1" dirty="0">
                <a:hlinkClick r:id="rId3"/>
              </a:rPr>
              <a:t>How to prepare an amendment - IT How To - Funding Tenders Opportunities</a:t>
            </a:r>
            <a:endParaRPr lang="uk-UA" sz="2000" b="1" dirty="0">
              <a:solidFill>
                <a:srgbClr val="002060"/>
              </a:solidFill>
            </a:endParaRPr>
          </a:p>
        </p:txBody>
      </p:sp>
    </p:spTree>
    <p:extLst>
      <p:ext uri="{BB962C8B-B14F-4D97-AF65-F5344CB8AC3E}">
        <p14:creationId xmlns:p14="http://schemas.microsoft.com/office/powerpoint/2010/main" val="6533264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9132983" cy="725545"/>
          </a:xfrm>
        </p:spPr>
        <p:txBody>
          <a:bodyPr>
            <a:normAutofit/>
          </a:bodyPr>
          <a:lstStyle/>
          <a:p>
            <a:r>
              <a:rPr lang="uk-UA"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Впровадження проєктів - комунікація: </a:t>
            </a:r>
            <a:endParaRPr lang="uk-UA" sz="3200" dirty="0">
              <a:solidFill>
                <a:srgbClr val="FFFF00"/>
              </a:solidFill>
              <a:effectLst>
                <a:outerShdw blurRad="38100" dist="38100" dir="2700000" algn="tl">
                  <a:srgbClr val="000000">
                    <a:alpha val="43137"/>
                  </a:srgbClr>
                </a:outerShdw>
              </a:effectLst>
              <a:latin typeface="+mn-lt"/>
            </a:endParaRPr>
          </a:p>
        </p:txBody>
      </p:sp>
      <p:sp>
        <p:nvSpPr>
          <p:cNvPr id="2" name="TextBox 1">
            <a:extLst>
              <a:ext uri="{FF2B5EF4-FFF2-40B4-BE49-F238E27FC236}">
                <a16:creationId xmlns:a16="http://schemas.microsoft.com/office/drawing/2014/main" id="{F78CE5BC-C1CD-41DC-939C-49FF02A8F6D0}"/>
              </a:ext>
            </a:extLst>
          </p:cNvPr>
          <p:cNvSpPr txBox="1"/>
          <p:nvPr/>
        </p:nvSpPr>
        <p:spPr>
          <a:xfrm>
            <a:off x="620246" y="1725230"/>
            <a:ext cx="9370293" cy="4134658"/>
          </a:xfrm>
          <a:prstGeom prst="rect">
            <a:avLst/>
          </a:prstGeom>
          <a:noFill/>
        </p:spPr>
        <p:txBody>
          <a:bodyPr wrap="square" rtlCol="0">
            <a:spAutoFit/>
          </a:bodyPr>
          <a:lstStyle/>
          <a:p>
            <a:pPr marL="342900" lvl="0" indent="-342900" algn="just">
              <a:lnSpc>
                <a:spcPct val="110000"/>
              </a:lnSpc>
              <a:buFont typeface="Arial" panose="020B0604020202020204" pitchFamily="34" charset="0"/>
              <a:buChar char="•"/>
              <a:defRPr/>
            </a:pPr>
            <a:r>
              <a:rPr lang="uk-UA" sz="2400" b="1" dirty="0">
                <a:solidFill>
                  <a:srgbClr val="002060"/>
                </a:solidFill>
              </a:rPr>
              <a:t>Важливо пам’ятати, якщо виникає необхідність у змінах у межах проєкту, то їх спочатку потрібно узгодити з </a:t>
            </a:r>
            <a:r>
              <a:rPr lang="en-GB" sz="2400" b="1" dirty="0">
                <a:solidFill>
                  <a:srgbClr val="002060"/>
                </a:solidFill>
              </a:rPr>
              <a:t>EACEA Project Officer</a:t>
            </a:r>
            <a:r>
              <a:rPr lang="uk-UA" sz="2400" b="1" dirty="0">
                <a:solidFill>
                  <a:srgbClr val="002060"/>
                </a:solidFill>
              </a:rPr>
              <a:t> і отримати підтвердження від ЕАСЕА та тільки потім запроваджувати. Керівник ЗВО спільно з керівником проєкту несе повну відповідальність за якість та повноту запровадження завдань проєкту і зобов’язань відповідно до Грантової угоди</a:t>
            </a:r>
          </a:p>
          <a:p>
            <a:pPr marL="342900" lvl="0" indent="-342900" algn="just">
              <a:lnSpc>
                <a:spcPct val="110000"/>
              </a:lnSpc>
              <a:buFont typeface="Arial" panose="020B0604020202020204" pitchFamily="34" charset="0"/>
              <a:buChar char="•"/>
              <a:defRPr/>
            </a:pPr>
            <a:endParaRPr lang="uk-UA" sz="2400" b="1" dirty="0">
              <a:solidFill>
                <a:srgbClr val="002060"/>
              </a:solidFill>
            </a:endParaRPr>
          </a:p>
          <a:p>
            <a:pPr marL="342900" lvl="0" indent="-342900" algn="just">
              <a:lnSpc>
                <a:spcPct val="110000"/>
              </a:lnSpc>
              <a:buFont typeface="Arial" panose="020B0604020202020204" pitchFamily="34" charset="0"/>
              <a:buChar char="•"/>
              <a:defRPr/>
            </a:pPr>
            <a:r>
              <a:rPr lang="uk-UA" sz="2400" b="1" dirty="0">
                <a:solidFill>
                  <a:srgbClr val="002060"/>
                </a:solidFill>
              </a:rPr>
              <a:t>Як здійснювати комунікацію – покрокова інструкція/ </a:t>
            </a:r>
            <a:r>
              <a:rPr lang="en-US" sz="2400" b="1" dirty="0">
                <a:solidFill>
                  <a:srgbClr val="002060"/>
                </a:solidFill>
                <a:hlinkClick r:id="rId2"/>
              </a:rPr>
              <a:t>A step-by-step guide on communicating projects and their results</a:t>
            </a:r>
            <a:r>
              <a:rPr lang="uk-UA" sz="2400" b="1" dirty="0">
                <a:solidFill>
                  <a:srgbClr val="002060"/>
                </a:solidFill>
              </a:rPr>
              <a:t>  </a:t>
            </a:r>
          </a:p>
          <a:p>
            <a:pPr marL="342900" lvl="0" indent="-342900" algn="just">
              <a:lnSpc>
                <a:spcPct val="110000"/>
              </a:lnSpc>
              <a:buFont typeface="Arial" panose="020B0604020202020204" pitchFamily="34" charset="0"/>
              <a:buChar char="•"/>
              <a:defRPr/>
            </a:pPr>
            <a:r>
              <a:rPr lang="en-US" sz="2400" b="1" dirty="0">
                <a:solidFill>
                  <a:srgbClr val="002060"/>
                </a:solidFill>
                <a:hlinkClick r:id="rId3"/>
              </a:rPr>
              <a:t>Communication with the granting authority</a:t>
            </a:r>
            <a:endParaRPr lang="uk-UA" sz="2400" b="1" dirty="0">
              <a:solidFill>
                <a:srgbClr val="002060"/>
              </a:solidFill>
            </a:endParaRPr>
          </a:p>
        </p:txBody>
      </p:sp>
    </p:spTree>
    <p:extLst>
      <p:ext uri="{BB962C8B-B14F-4D97-AF65-F5344CB8AC3E}">
        <p14:creationId xmlns:p14="http://schemas.microsoft.com/office/powerpoint/2010/main" val="9224014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9132983" cy="725545"/>
          </a:xfrm>
        </p:spPr>
        <p:txBody>
          <a:bodyPr>
            <a:normAutofit/>
          </a:bodyPr>
          <a:lstStyle/>
          <a:p>
            <a:r>
              <a:rPr lang="ru-RU"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Інституціалізація проєкту</a:t>
            </a:r>
            <a:r>
              <a:rPr lang="uk-UA"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 Жан Моне </a:t>
            </a:r>
            <a:endParaRPr lang="uk-UA" sz="3200" dirty="0">
              <a:solidFill>
                <a:srgbClr val="FFFF00"/>
              </a:solidFill>
              <a:effectLst>
                <a:outerShdw blurRad="38100" dist="38100" dir="2700000" algn="tl">
                  <a:srgbClr val="000000">
                    <a:alpha val="43137"/>
                  </a:srgbClr>
                </a:outerShdw>
              </a:effectLst>
              <a:latin typeface="+mn-lt"/>
            </a:endParaRPr>
          </a:p>
        </p:txBody>
      </p:sp>
      <p:sp>
        <p:nvSpPr>
          <p:cNvPr id="2" name="TextBox 1">
            <a:extLst>
              <a:ext uri="{FF2B5EF4-FFF2-40B4-BE49-F238E27FC236}">
                <a16:creationId xmlns:a16="http://schemas.microsoft.com/office/drawing/2014/main" id="{F78CE5BC-C1CD-41DC-939C-49FF02A8F6D0}"/>
              </a:ext>
            </a:extLst>
          </p:cNvPr>
          <p:cNvSpPr txBox="1"/>
          <p:nvPr/>
        </p:nvSpPr>
        <p:spPr>
          <a:xfrm>
            <a:off x="-1" y="1302468"/>
            <a:ext cx="10828422" cy="4832092"/>
          </a:xfrm>
          <a:prstGeom prst="rect">
            <a:avLst/>
          </a:prstGeom>
          <a:noFill/>
        </p:spPr>
        <p:txBody>
          <a:bodyPr wrap="square" rtlCol="0">
            <a:spAutoFit/>
          </a:bodyPr>
          <a:lstStyle/>
          <a:p>
            <a:pPr marL="342900" lvl="0" indent="-342900" algn="just">
              <a:spcBef>
                <a:spcPts val="600"/>
              </a:spcBef>
              <a:spcAft>
                <a:spcPts val="600"/>
              </a:spcAft>
              <a:buFont typeface="Arial" panose="020B0604020202020204" pitchFamily="34" charset="0"/>
              <a:buChar char="•"/>
              <a:defRPr/>
            </a:pPr>
            <a:r>
              <a:rPr lang="uk-UA" sz="2400" b="1" dirty="0">
                <a:solidFill>
                  <a:srgbClr val="002060"/>
                </a:solidFill>
              </a:rPr>
              <a:t>Підготовка внутрішніх документів: наказ чи розпорядження керівництва університету про створення робочої групи та погодження бюджету; розробка разом з міжнародним відділом положення про реалізацію міжнародних проєктів (якщо немає). Обговорення фінансового менеджменту з бухгалтерією університету.</a:t>
            </a:r>
          </a:p>
          <a:p>
            <a:pPr marL="342900" lvl="0" indent="-342900" algn="just">
              <a:spcBef>
                <a:spcPts val="600"/>
              </a:spcBef>
              <a:spcAft>
                <a:spcPts val="600"/>
              </a:spcAft>
              <a:buFont typeface="Arial" panose="020B0604020202020204" pitchFamily="34" charset="0"/>
              <a:buChar char="•"/>
              <a:defRPr/>
            </a:pPr>
            <a:r>
              <a:rPr lang="uk-UA" sz="2400" b="1" dirty="0">
                <a:solidFill>
                  <a:srgbClr val="002060"/>
                </a:solidFill>
              </a:rPr>
              <a:t>Підготовка перекладу Грантової угоди для фінансово-економічної служби, банку, для реєстрації. </a:t>
            </a:r>
            <a:r>
              <a:rPr lang="uk-UA" sz="2400" b="1" dirty="0">
                <a:solidFill>
                  <a:srgbClr val="002060"/>
                </a:solidFill>
                <a:hlinkClick r:id="rId2"/>
              </a:rPr>
              <a:t>Шаблон перекладу</a:t>
            </a:r>
            <a:r>
              <a:rPr lang="uk-UA" sz="2400" b="1" dirty="0">
                <a:solidFill>
                  <a:srgbClr val="002060"/>
                </a:solidFill>
              </a:rPr>
              <a:t> є у </a:t>
            </a:r>
            <a:r>
              <a:rPr lang="uk-UA" sz="2400" b="1" dirty="0">
                <a:solidFill>
                  <a:srgbClr val="002060"/>
                </a:solidFill>
                <a:hlinkClick r:id="rId3"/>
              </a:rPr>
              <a:t>розділі для виконавців</a:t>
            </a:r>
            <a:r>
              <a:rPr lang="uk-UA" sz="2400" b="1" dirty="0">
                <a:solidFill>
                  <a:srgbClr val="002060"/>
                </a:solidFill>
              </a:rPr>
              <a:t> на веб-сайті НЕО в Україні</a:t>
            </a:r>
          </a:p>
          <a:p>
            <a:pPr marL="342900" lvl="0" indent="-342900" algn="just">
              <a:spcBef>
                <a:spcPts val="600"/>
              </a:spcBef>
              <a:spcAft>
                <a:spcPts val="600"/>
              </a:spcAft>
              <a:buFont typeface="Arial" panose="020B0604020202020204" pitchFamily="34" charset="0"/>
              <a:buChar char="•"/>
              <a:defRPr/>
            </a:pPr>
            <a:r>
              <a:rPr lang="uk-UA" sz="2400" b="1" dirty="0">
                <a:solidFill>
                  <a:srgbClr val="002060"/>
                </a:solidFill>
              </a:rPr>
              <a:t>Підготовка пакету на реєстрацію проєкту в Секретаріаті Кабінету Міністрів України та подати його електронний варіант до Національного Еразмус+ офісу в Україні. Паперовий варіант ЗВО надсилає самостійно після погодження електронного варіанту. </a:t>
            </a:r>
            <a:r>
              <a:rPr lang="uk-UA" sz="2400" b="1" dirty="0">
                <a:solidFill>
                  <a:srgbClr val="002060"/>
                </a:solidFill>
                <a:hlinkClick r:id="rId3"/>
              </a:rPr>
              <a:t>Рекомендації на веб-сайті НЕО в Україні</a:t>
            </a:r>
            <a:r>
              <a:rPr lang="uk-UA" sz="2400" b="1" dirty="0">
                <a:solidFill>
                  <a:srgbClr val="002060"/>
                </a:solidFill>
              </a:rPr>
              <a:t>.</a:t>
            </a:r>
          </a:p>
        </p:txBody>
      </p:sp>
    </p:spTree>
    <p:extLst>
      <p:ext uri="{BB962C8B-B14F-4D97-AF65-F5344CB8AC3E}">
        <p14:creationId xmlns:p14="http://schemas.microsoft.com/office/powerpoint/2010/main" val="27512984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9132983" cy="725545"/>
          </a:xfrm>
        </p:spPr>
        <p:txBody>
          <a:bodyPr>
            <a:normAutofit/>
          </a:bodyPr>
          <a:lstStyle/>
          <a:p>
            <a:r>
              <a:rPr lang="uk-UA"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Проєкти Жан Моне та відповідальність ЗВО: </a:t>
            </a:r>
            <a:endParaRPr lang="uk-UA" sz="3200" dirty="0">
              <a:solidFill>
                <a:srgbClr val="FFFF00"/>
              </a:solidFill>
              <a:effectLst>
                <a:outerShdw blurRad="38100" dist="38100" dir="2700000" algn="tl">
                  <a:srgbClr val="000000">
                    <a:alpha val="43137"/>
                  </a:srgbClr>
                </a:outerShdw>
              </a:effectLst>
              <a:latin typeface="+mn-lt"/>
            </a:endParaRPr>
          </a:p>
        </p:txBody>
      </p:sp>
      <p:sp>
        <p:nvSpPr>
          <p:cNvPr id="2" name="TextBox 1">
            <a:extLst>
              <a:ext uri="{FF2B5EF4-FFF2-40B4-BE49-F238E27FC236}">
                <a16:creationId xmlns:a16="http://schemas.microsoft.com/office/drawing/2014/main" id="{F78CE5BC-C1CD-41DC-939C-49FF02A8F6D0}"/>
              </a:ext>
            </a:extLst>
          </p:cNvPr>
          <p:cNvSpPr txBox="1"/>
          <p:nvPr/>
        </p:nvSpPr>
        <p:spPr>
          <a:xfrm>
            <a:off x="498326" y="1438405"/>
            <a:ext cx="9370293" cy="4288546"/>
          </a:xfrm>
          <a:prstGeom prst="rect">
            <a:avLst/>
          </a:prstGeom>
          <a:noFill/>
        </p:spPr>
        <p:txBody>
          <a:bodyPr wrap="square" rtlCol="0">
            <a:spAutoFit/>
          </a:bodyPr>
          <a:lstStyle/>
          <a:p>
            <a:pPr marL="457200" lvl="0" indent="-457200" algn="just">
              <a:lnSpc>
                <a:spcPct val="110000"/>
              </a:lnSpc>
              <a:spcBef>
                <a:spcPts val="600"/>
              </a:spcBef>
              <a:spcAft>
                <a:spcPts val="600"/>
              </a:spcAft>
              <a:buFont typeface="Arial" panose="020B0604020202020204" pitchFamily="34" charset="0"/>
              <a:buChar char="•"/>
              <a:defRPr/>
            </a:pPr>
            <a:r>
              <a:rPr lang="uk-UA" sz="2400" b="1" dirty="0">
                <a:solidFill>
                  <a:srgbClr val="002060"/>
                </a:solidFill>
              </a:rPr>
              <a:t>Проєкти Жан Моне є проєктами закладу вищої освіти! Якщо координатор чи хтось із виконавців вже не працює у ЗВО, то має бути лист від керівництва ЗВО до ЕАСЕА про зміну команди. Нові члени робочої групи, повинні мати достатній рівень компетентності за тематикою проєкту, зокрема обов’язкові відповідні публікації. ЕАСЕА може розглянути закриття проєкту, якщо не буде відповідної рівнозначної заміни</a:t>
            </a:r>
          </a:p>
          <a:p>
            <a:pPr marL="457200" lvl="0" indent="-457200" algn="just">
              <a:lnSpc>
                <a:spcPct val="110000"/>
              </a:lnSpc>
              <a:spcBef>
                <a:spcPts val="600"/>
              </a:spcBef>
              <a:spcAft>
                <a:spcPts val="600"/>
              </a:spcAft>
              <a:buFont typeface="Arial" panose="020B0604020202020204" pitchFamily="34" charset="0"/>
              <a:buChar char="•"/>
              <a:defRPr/>
            </a:pPr>
            <a:r>
              <a:rPr lang="uk-UA" sz="2400" b="1" dirty="0">
                <a:solidFill>
                  <a:srgbClr val="002060"/>
                </a:solidFill>
              </a:rPr>
              <a:t>Виконавцями проєкту можуть бути заклади, визнані державою, які знаходяться, або були переміщені на територію, яку контролюють органи влади України!</a:t>
            </a:r>
          </a:p>
        </p:txBody>
      </p:sp>
    </p:spTree>
    <p:extLst>
      <p:ext uri="{BB962C8B-B14F-4D97-AF65-F5344CB8AC3E}">
        <p14:creationId xmlns:p14="http://schemas.microsoft.com/office/powerpoint/2010/main" val="15012761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9132983" cy="725545"/>
          </a:xfrm>
        </p:spPr>
        <p:txBody>
          <a:bodyPr>
            <a:normAutofit/>
          </a:bodyPr>
          <a:lstStyle/>
          <a:p>
            <a:r>
              <a:rPr lang="uk-UA"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Комунікація: інструментарій та середовище </a:t>
            </a:r>
            <a:endParaRPr lang="uk-UA" sz="3200" dirty="0">
              <a:solidFill>
                <a:srgbClr val="FFFF00"/>
              </a:solidFill>
              <a:effectLst>
                <a:outerShdw blurRad="38100" dist="38100" dir="2700000" algn="tl">
                  <a:srgbClr val="000000">
                    <a:alpha val="43137"/>
                  </a:srgbClr>
                </a:outerShdw>
              </a:effectLst>
              <a:latin typeface="+mn-lt"/>
            </a:endParaRPr>
          </a:p>
        </p:txBody>
      </p:sp>
      <p:sp>
        <p:nvSpPr>
          <p:cNvPr id="2" name="TextBox 1">
            <a:extLst>
              <a:ext uri="{FF2B5EF4-FFF2-40B4-BE49-F238E27FC236}">
                <a16:creationId xmlns:a16="http://schemas.microsoft.com/office/drawing/2014/main" id="{F78CE5BC-C1CD-41DC-939C-49FF02A8F6D0}"/>
              </a:ext>
            </a:extLst>
          </p:cNvPr>
          <p:cNvSpPr txBox="1"/>
          <p:nvPr/>
        </p:nvSpPr>
        <p:spPr>
          <a:xfrm>
            <a:off x="156012" y="1134385"/>
            <a:ext cx="10028997" cy="4816703"/>
          </a:xfrm>
          <a:prstGeom prst="rect">
            <a:avLst/>
          </a:prstGeom>
          <a:noFill/>
        </p:spPr>
        <p:txBody>
          <a:bodyPr wrap="square" rtlCol="0">
            <a:spAutoFit/>
          </a:bodyPr>
          <a:lstStyle/>
          <a:p>
            <a:endParaRPr lang="uk-UA" dirty="0"/>
          </a:p>
          <a:p>
            <a:pPr marL="457200" indent="-457200" algn="just">
              <a:spcBef>
                <a:spcPts val="600"/>
              </a:spcBef>
              <a:spcAft>
                <a:spcPts val="600"/>
              </a:spcAft>
              <a:buFont typeface="Arial" panose="020B0604020202020204" pitchFamily="34" charset="0"/>
              <a:buChar char="•"/>
              <a:defRPr/>
            </a:pPr>
            <a:r>
              <a:rPr lang="uk-UA" sz="2400" b="1" dirty="0">
                <a:solidFill>
                  <a:srgbClr val="002060"/>
                </a:solidFill>
              </a:rPr>
              <a:t>Портал учасників - </a:t>
            </a:r>
            <a:r>
              <a:rPr lang="en-US" sz="2400" b="1" dirty="0">
                <a:solidFill>
                  <a:srgbClr val="002060"/>
                </a:solidFill>
              </a:rPr>
              <a:t>The funding and tender opportunities portal: </a:t>
            </a:r>
            <a:r>
              <a:rPr lang="en-US" sz="2400" b="1" dirty="0">
                <a:solidFill>
                  <a:srgbClr val="002060"/>
                </a:solidFill>
                <a:hlinkClick r:id="rId2"/>
              </a:rPr>
              <a:t>https://ec.europa.eu/info/funding-tenders/opportunities/portal/screen/programmes/erasmus2027</a:t>
            </a:r>
            <a:r>
              <a:rPr lang="uk-UA" sz="2400" b="1" dirty="0">
                <a:solidFill>
                  <a:srgbClr val="002060"/>
                </a:solidFill>
              </a:rPr>
              <a:t> ; робочий кабінет проєкту для менеджменту, комунікації, впровадження активностей, поточної та фінальної звітності</a:t>
            </a:r>
          </a:p>
          <a:p>
            <a:pPr marL="457200" indent="-457200" algn="just">
              <a:spcBef>
                <a:spcPts val="600"/>
              </a:spcBef>
              <a:spcAft>
                <a:spcPts val="600"/>
              </a:spcAft>
              <a:buFont typeface="Arial" panose="020B0604020202020204" pitchFamily="34" charset="0"/>
              <a:buChar char="•"/>
              <a:defRPr/>
            </a:pPr>
            <a:r>
              <a:rPr lang="uk-UA" sz="2400" b="1" dirty="0">
                <a:solidFill>
                  <a:srgbClr val="002060"/>
                </a:solidFill>
              </a:rPr>
              <a:t>Електронна адреса напряму Жан Моне - </a:t>
            </a:r>
            <a:r>
              <a:rPr lang="en-US" sz="2400" b="1" dirty="0">
                <a:solidFill>
                  <a:srgbClr val="002060"/>
                </a:solidFill>
              </a:rPr>
              <a:t>Jean Monnet functional mailbox in the EACEA: </a:t>
            </a:r>
            <a:r>
              <a:rPr lang="en-US" sz="2400" b="1" dirty="0">
                <a:solidFill>
                  <a:srgbClr val="002060"/>
                </a:solidFill>
                <a:hlinkClick r:id="rId3"/>
              </a:rPr>
              <a:t>EACEA-AJM@ec.europa.eu</a:t>
            </a:r>
            <a:r>
              <a:rPr lang="uk-UA" sz="2400" b="1" dirty="0">
                <a:solidFill>
                  <a:srgbClr val="002060"/>
                </a:solidFill>
              </a:rPr>
              <a:t> ; якщо не спрацьовує комунікація в кабінеті проєкту, тоді, у виняткових випадках, комунікувати електронним листуванням та надсилати листи </a:t>
            </a:r>
          </a:p>
          <a:p>
            <a:pPr marL="457200" indent="-457200" algn="just">
              <a:spcBef>
                <a:spcPts val="600"/>
              </a:spcBef>
              <a:spcAft>
                <a:spcPts val="600"/>
              </a:spcAft>
              <a:buFont typeface="Arial" panose="020B0604020202020204" pitchFamily="34" charset="0"/>
              <a:buChar char="•"/>
              <a:defRPr/>
            </a:pPr>
            <a:r>
              <a:rPr lang="uk-UA" sz="2400" b="1" dirty="0">
                <a:solidFill>
                  <a:srgbClr val="002060"/>
                </a:solidFill>
              </a:rPr>
              <a:t>Платформа, де координатори проєктів можуть комунікувати з спільнотою Жан Моне - </a:t>
            </a:r>
            <a:r>
              <a:rPr lang="en-US" sz="2400" b="1" dirty="0">
                <a:solidFill>
                  <a:srgbClr val="002060"/>
                </a:solidFill>
              </a:rPr>
              <a:t>The Jean Monnet Teams365 platform</a:t>
            </a:r>
            <a:endParaRPr lang="en-US" b="1" dirty="0"/>
          </a:p>
        </p:txBody>
      </p:sp>
    </p:spTree>
    <p:extLst>
      <p:ext uri="{BB962C8B-B14F-4D97-AF65-F5344CB8AC3E}">
        <p14:creationId xmlns:p14="http://schemas.microsoft.com/office/powerpoint/2010/main" val="17687854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0" y="318249"/>
            <a:ext cx="9136222" cy="725545"/>
          </a:xfrm>
        </p:spPr>
        <p:txBody>
          <a:bodyPr>
            <a:normAutofit/>
          </a:bodyPr>
          <a:lstStyle/>
          <a:p>
            <a:r>
              <a:rPr lang="uk-UA" sz="3200" b="1" noProof="0" dirty="0">
                <a:solidFill>
                  <a:srgbClr val="FFFF00"/>
                </a:solidFill>
                <a:effectLst>
                  <a:outerShdw blurRad="38100" dist="38100" dir="2700000" algn="tl">
                    <a:srgbClr val="000000">
                      <a:alpha val="43137"/>
                    </a:srgbClr>
                  </a:outerShdw>
                </a:effectLst>
                <a:latin typeface="+mn-lt"/>
                <a:cs typeface="Arial" panose="020B0604020202020204" pitchFamily="34" charset="0"/>
              </a:rPr>
              <a:t>Поточна діяльність - комунікація в межах проєкту  </a:t>
            </a:r>
            <a:endParaRPr lang="uk-UA" sz="3200" noProof="0" dirty="0">
              <a:solidFill>
                <a:srgbClr val="FFFF00"/>
              </a:solidFill>
              <a:effectLst>
                <a:outerShdw blurRad="38100" dist="38100" dir="2700000" algn="tl">
                  <a:srgbClr val="000000">
                    <a:alpha val="43137"/>
                  </a:srgbClr>
                </a:outerShdw>
              </a:effectLst>
              <a:latin typeface="+mn-lt"/>
            </a:endParaRPr>
          </a:p>
        </p:txBody>
      </p:sp>
      <p:sp>
        <p:nvSpPr>
          <p:cNvPr id="2" name="TextBox 1">
            <a:extLst>
              <a:ext uri="{FF2B5EF4-FFF2-40B4-BE49-F238E27FC236}">
                <a16:creationId xmlns:a16="http://schemas.microsoft.com/office/drawing/2014/main" id="{F78CE5BC-C1CD-41DC-939C-49FF02A8F6D0}"/>
              </a:ext>
            </a:extLst>
          </p:cNvPr>
          <p:cNvSpPr txBox="1"/>
          <p:nvPr/>
        </p:nvSpPr>
        <p:spPr>
          <a:xfrm>
            <a:off x="498326" y="1325863"/>
            <a:ext cx="9370293" cy="4694811"/>
          </a:xfrm>
          <a:prstGeom prst="rect">
            <a:avLst/>
          </a:prstGeom>
          <a:noFill/>
        </p:spPr>
        <p:txBody>
          <a:bodyPr wrap="square" rtlCol="0">
            <a:spAutoFit/>
          </a:bodyPr>
          <a:lstStyle/>
          <a:p>
            <a:pPr marL="457200" lvl="0" indent="-457200" algn="just">
              <a:lnSpc>
                <a:spcPct val="110000"/>
              </a:lnSpc>
              <a:spcBef>
                <a:spcPts val="600"/>
              </a:spcBef>
              <a:spcAft>
                <a:spcPts val="600"/>
              </a:spcAft>
              <a:buFont typeface="Arial" panose="020B0604020202020204" pitchFamily="34" charset="0"/>
              <a:buChar char="•"/>
              <a:defRPr/>
            </a:pPr>
            <a:r>
              <a:rPr lang="uk-UA" sz="2400" b="1" dirty="0">
                <a:solidFill>
                  <a:srgbClr val="002060"/>
                </a:solidFill>
              </a:rPr>
              <a:t>Комунікація з керівництвом ЗВО та підрозділами університету щодо важливості підтримки запровадження проєкту на принципах доброчесності, неприбутковості, можливості співфінансування, забезпечення високої якості матеріалів та їх інституціалізації (запровадження в освітній процес), подальшого використання та забезпечення стійкості результатів. Залучати їх до заходів проєкту, до роботи з цільовими групами проєкту, до комунікації зі стейкхолдерами</a:t>
            </a:r>
          </a:p>
          <a:p>
            <a:pPr marL="457200" lvl="0" indent="-457200" algn="just">
              <a:lnSpc>
                <a:spcPct val="110000"/>
              </a:lnSpc>
              <a:spcBef>
                <a:spcPts val="600"/>
              </a:spcBef>
              <a:spcAft>
                <a:spcPts val="600"/>
              </a:spcAft>
              <a:buFont typeface="Arial" panose="020B0604020202020204" pitchFamily="34" charset="0"/>
              <a:buChar char="•"/>
              <a:defRPr/>
            </a:pPr>
            <a:r>
              <a:rPr lang="uk-UA" sz="2400" b="1" dirty="0">
                <a:solidFill>
                  <a:srgbClr val="002060"/>
                </a:solidFill>
              </a:rPr>
              <a:t>Забезпечення синергії з іншими проєктами ЄС, Програми Еразмус+, напряму Жан Моне. Комунікація в соціальних мережах та чатах</a:t>
            </a:r>
          </a:p>
        </p:txBody>
      </p:sp>
    </p:spTree>
    <p:extLst>
      <p:ext uri="{BB962C8B-B14F-4D97-AF65-F5344CB8AC3E}">
        <p14:creationId xmlns:p14="http://schemas.microsoft.com/office/powerpoint/2010/main" val="4359788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9132983" cy="725545"/>
          </a:xfrm>
        </p:spPr>
        <p:txBody>
          <a:bodyPr>
            <a:normAutofit/>
          </a:bodyPr>
          <a:lstStyle/>
          <a:p>
            <a:r>
              <a:rPr lang="uk-UA"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Комунікація за межами ЗВО </a:t>
            </a:r>
            <a:endParaRPr lang="uk-UA" sz="3200" dirty="0">
              <a:solidFill>
                <a:srgbClr val="FFFF00"/>
              </a:solidFill>
              <a:effectLst>
                <a:outerShdw blurRad="38100" dist="38100" dir="2700000" algn="tl">
                  <a:srgbClr val="000000">
                    <a:alpha val="43137"/>
                  </a:srgbClr>
                </a:outerShdw>
              </a:effectLst>
              <a:latin typeface="+mn-lt"/>
            </a:endParaRPr>
          </a:p>
        </p:txBody>
      </p:sp>
      <p:sp>
        <p:nvSpPr>
          <p:cNvPr id="2" name="TextBox 1">
            <a:extLst>
              <a:ext uri="{FF2B5EF4-FFF2-40B4-BE49-F238E27FC236}">
                <a16:creationId xmlns:a16="http://schemas.microsoft.com/office/drawing/2014/main" id="{F78CE5BC-C1CD-41DC-939C-49FF02A8F6D0}"/>
              </a:ext>
            </a:extLst>
          </p:cNvPr>
          <p:cNvSpPr txBox="1"/>
          <p:nvPr/>
        </p:nvSpPr>
        <p:spPr>
          <a:xfrm>
            <a:off x="442055" y="1585595"/>
            <a:ext cx="9370293" cy="4288546"/>
          </a:xfrm>
          <a:prstGeom prst="rect">
            <a:avLst/>
          </a:prstGeom>
          <a:noFill/>
        </p:spPr>
        <p:txBody>
          <a:bodyPr wrap="square" rtlCol="0">
            <a:spAutoFit/>
          </a:bodyPr>
          <a:lstStyle/>
          <a:p>
            <a:pPr marL="457200" lvl="0" indent="-457200" algn="just">
              <a:lnSpc>
                <a:spcPct val="110000"/>
              </a:lnSpc>
              <a:spcBef>
                <a:spcPts val="600"/>
              </a:spcBef>
              <a:spcAft>
                <a:spcPts val="600"/>
              </a:spcAft>
              <a:buFont typeface="Arial" panose="020B0604020202020204" pitchFamily="34" charset="0"/>
              <a:buChar char="•"/>
              <a:defRPr/>
            </a:pPr>
            <a:r>
              <a:rPr lang="uk-UA" sz="2400" b="1" dirty="0" err="1">
                <a:solidFill>
                  <a:srgbClr val="002060"/>
                </a:solidFill>
              </a:rPr>
              <a:t>Міжпроєктна</a:t>
            </a:r>
            <a:r>
              <a:rPr lang="uk-UA" sz="2400" b="1" dirty="0">
                <a:solidFill>
                  <a:srgbClr val="002060"/>
                </a:solidFill>
              </a:rPr>
              <a:t> комунікація, співпраця та синергія, як з проєктами Еразмус+, так і з проєктами інших партнерів з розвитку не лише посилюють реалізацію кожного з проєктів, але й можуть вплинути на створення незапланованих заходів та результатів, запобігти дублюванню та використовувати ресурси і можливості значно ефективніше</a:t>
            </a:r>
          </a:p>
          <a:p>
            <a:pPr marL="457200" lvl="0" indent="-457200" algn="just">
              <a:lnSpc>
                <a:spcPct val="110000"/>
              </a:lnSpc>
              <a:spcBef>
                <a:spcPts val="600"/>
              </a:spcBef>
              <a:spcAft>
                <a:spcPts val="600"/>
              </a:spcAft>
              <a:buFont typeface="Arial" panose="020B0604020202020204" pitchFamily="34" charset="0"/>
              <a:buChar char="•"/>
              <a:defRPr/>
            </a:pPr>
            <a:r>
              <a:rPr lang="uk-UA" sz="2400" b="1" dirty="0">
                <a:solidFill>
                  <a:srgbClr val="002060"/>
                </a:solidFill>
              </a:rPr>
              <a:t>Комунікуйте з </a:t>
            </a:r>
            <a:r>
              <a:rPr lang="uk-UA" sz="2400" b="1" dirty="0">
                <a:solidFill>
                  <a:srgbClr val="002060"/>
                </a:solidFill>
                <a:hlinkClick r:id="rId2"/>
              </a:rPr>
              <a:t>Національним Еразмус+ офісом в Україні</a:t>
            </a:r>
            <a:r>
              <a:rPr lang="uk-UA" sz="2400" b="1" dirty="0">
                <a:solidFill>
                  <a:srgbClr val="002060"/>
                </a:solidFill>
              </a:rPr>
              <a:t>, надсилайте інформацію на офіс та в міністерство для розміщення анонсів та релізів на веб-сайті НЕО в Україні та веб-сайті Міністерства освіти і науки України. </a:t>
            </a:r>
          </a:p>
        </p:txBody>
      </p:sp>
    </p:spTree>
    <p:extLst>
      <p:ext uri="{BB962C8B-B14F-4D97-AF65-F5344CB8AC3E}">
        <p14:creationId xmlns:p14="http://schemas.microsoft.com/office/powerpoint/2010/main" val="31636491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9132983" cy="725545"/>
          </a:xfrm>
        </p:spPr>
        <p:txBody>
          <a:bodyPr>
            <a:normAutofit fontScale="90000"/>
          </a:bodyPr>
          <a:lstStyle/>
          <a:p>
            <a:r>
              <a:rPr lang="uk-UA"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Впровадження проєктів - Інституціалізація проєкту: </a:t>
            </a:r>
            <a:endParaRPr lang="uk-UA" sz="3200" dirty="0">
              <a:solidFill>
                <a:srgbClr val="FFFF00"/>
              </a:solidFill>
              <a:effectLst>
                <a:outerShdw blurRad="38100" dist="38100" dir="2700000" algn="tl">
                  <a:srgbClr val="000000">
                    <a:alpha val="43137"/>
                  </a:srgbClr>
                </a:outerShdw>
              </a:effectLst>
              <a:latin typeface="+mn-lt"/>
            </a:endParaRPr>
          </a:p>
        </p:txBody>
      </p:sp>
      <p:sp>
        <p:nvSpPr>
          <p:cNvPr id="2" name="TextBox 1">
            <a:extLst>
              <a:ext uri="{FF2B5EF4-FFF2-40B4-BE49-F238E27FC236}">
                <a16:creationId xmlns:a16="http://schemas.microsoft.com/office/drawing/2014/main" id="{F78CE5BC-C1CD-41DC-939C-49FF02A8F6D0}"/>
              </a:ext>
            </a:extLst>
          </p:cNvPr>
          <p:cNvSpPr txBox="1"/>
          <p:nvPr/>
        </p:nvSpPr>
        <p:spPr>
          <a:xfrm>
            <a:off x="267286" y="1691624"/>
            <a:ext cx="9819249" cy="4343946"/>
          </a:xfrm>
          <a:prstGeom prst="rect">
            <a:avLst/>
          </a:prstGeom>
          <a:noFill/>
        </p:spPr>
        <p:txBody>
          <a:bodyPr wrap="square" rtlCol="0">
            <a:spAutoFit/>
          </a:bodyPr>
          <a:lstStyle/>
          <a:p>
            <a:pPr marL="457200" lvl="0" indent="-457200" algn="just">
              <a:lnSpc>
                <a:spcPct val="110000"/>
              </a:lnSpc>
              <a:spcBef>
                <a:spcPts val="600"/>
              </a:spcBef>
              <a:spcAft>
                <a:spcPts val="600"/>
              </a:spcAft>
              <a:buFont typeface="Arial" panose="020B0604020202020204" pitchFamily="34" charset="0"/>
              <a:buChar char="•"/>
              <a:defRPr/>
            </a:pPr>
            <a:r>
              <a:rPr lang="uk-UA" sz="2400" b="1" dirty="0">
                <a:solidFill>
                  <a:srgbClr val="002060"/>
                </a:solidFill>
              </a:rPr>
              <a:t>Інформування всіх зацікавлених осіб про реалізацію проєкту, його цілі, завдання, заходи, очікувані результати, можливості для студентів та інших цільових груп у різних засобах інформації, соціальних мережах!</a:t>
            </a:r>
          </a:p>
          <a:p>
            <a:pPr marL="457200" lvl="0" indent="-457200" algn="just">
              <a:lnSpc>
                <a:spcPct val="110000"/>
              </a:lnSpc>
              <a:spcBef>
                <a:spcPts val="600"/>
              </a:spcBef>
              <a:spcAft>
                <a:spcPts val="600"/>
              </a:spcAft>
              <a:buFont typeface="Arial" panose="020B0604020202020204" pitchFamily="34" charset="0"/>
              <a:buChar char="•"/>
              <a:defRPr/>
            </a:pPr>
            <a:r>
              <a:rPr lang="uk-UA" sz="2400" b="1" dirty="0">
                <a:solidFill>
                  <a:srgbClr val="002060"/>
                </a:solidFill>
              </a:rPr>
              <a:t>Розміщення логотипу Програми, інформації про проєкт на сайті ЗВО</a:t>
            </a:r>
          </a:p>
          <a:p>
            <a:pPr marL="457200" lvl="0" indent="-457200" algn="just">
              <a:lnSpc>
                <a:spcPct val="110000"/>
              </a:lnSpc>
              <a:spcBef>
                <a:spcPts val="600"/>
              </a:spcBef>
              <a:spcAft>
                <a:spcPts val="600"/>
              </a:spcAft>
              <a:buFont typeface="Arial" panose="020B0604020202020204" pitchFamily="34" charset="0"/>
              <a:buChar char="•"/>
              <a:defRPr/>
            </a:pPr>
            <a:r>
              <a:rPr lang="uk-UA" sz="2400" b="1" dirty="0">
                <a:solidFill>
                  <a:srgbClr val="002060"/>
                </a:solidFill>
              </a:rPr>
              <a:t>Дотримання </a:t>
            </a:r>
            <a:r>
              <a:rPr lang="uk-UA" sz="2400" b="1" dirty="0">
                <a:solidFill>
                  <a:srgbClr val="002060"/>
                </a:solidFill>
                <a:hlinkClick r:id="rId2"/>
              </a:rPr>
              <a:t>правил візуальної презентації та вимог до візуалізації</a:t>
            </a:r>
            <a:endParaRPr lang="uk-UA" sz="2400" b="1" dirty="0">
              <a:solidFill>
                <a:srgbClr val="002060"/>
              </a:solidFill>
            </a:endParaRPr>
          </a:p>
          <a:p>
            <a:pPr marL="457200" lvl="0" indent="-457200" algn="just">
              <a:lnSpc>
                <a:spcPct val="110000"/>
              </a:lnSpc>
              <a:spcBef>
                <a:spcPts val="600"/>
              </a:spcBef>
              <a:spcAft>
                <a:spcPts val="600"/>
              </a:spcAft>
              <a:buFont typeface="Arial" panose="020B0604020202020204" pitchFamily="34" charset="0"/>
              <a:buChar char="•"/>
              <a:defRPr/>
            </a:pPr>
            <a:r>
              <a:rPr lang="uk-UA" sz="2400" b="1" dirty="0">
                <a:solidFill>
                  <a:srgbClr val="002060"/>
                </a:solidFill>
              </a:rPr>
              <a:t>Відповідальність та підтримка керівництва</a:t>
            </a:r>
          </a:p>
          <a:p>
            <a:pPr marL="457200" lvl="0" indent="-457200" algn="just">
              <a:lnSpc>
                <a:spcPct val="110000"/>
              </a:lnSpc>
              <a:spcBef>
                <a:spcPts val="600"/>
              </a:spcBef>
              <a:spcAft>
                <a:spcPts val="600"/>
              </a:spcAft>
              <a:buFont typeface="Arial" panose="020B0604020202020204" pitchFamily="34" charset="0"/>
              <a:buChar char="•"/>
              <a:defRPr/>
            </a:pPr>
            <a:r>
              <a:rPr lang="uk-UA" sz="2400" b="1" dirty="0">
                <a:solidFill>
                  <a:srgbClr val="002060"/>
                </a:solidFill>
              </a:rPr>
              <a:t>Горизонтальна співпраця (міжнародний офіс, викладачі, бухгалтерія, ІТ підтримка)</a:t>
            </a:r>
          </a:p>
        </p:txBody>
      </p:sp>
    </p:spTree>
    <p:extLst>
      <p:ext uri="{BB962C8B-B14F-4D97-AF65-F5344CB8AC3E}">
        <p14:creationId xmlns:p14="http://schemas.microsoft.com/office/powerpoint/2010/main" val="21000228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9132983" cy="725545"/>
          </a:xfrm>
        </p:spPr>
        <p:txBody>
          <a:bodyPr>
            <a:normAutofit fontScale="90000"/>
          </a:bodyPr>
          <a:lstStyle/>
          <a:p>
            <a:r>
              <a:rPr lang="uk-UA"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Впровадження проєктів - Інституціалізація проєкту: </a:t>
            </a:r>
            <a:endParaRPr lang="uk-UA" sz="3200" dirty="0">
              <a:solidFill>
                <a:srgbClr val="FFFF00"/>
              </a:solidFill>
              <a:effectLst>
                <a:outerShdw blurRad="38100" dist="38100" dir="2700000" algn="tl">
                  <a:srgbClr val="000000">
                    <a:alpha val="43137"/>
                  </a:srgbClr>
                </a:outerShdw>
              </a:effectLst>
              <a:latin typeface="+mn-lt"/>
            </a:endParaRPr>
          </a:p>
        </p:txBody>
      </p:sp>
      <p:sp>
        <p:nvSpPr>
          <p:cNvPr id="2" name="TextBox 1">
            <a:extLst>
              <a:ext uri="{FF2B5EF4-FFF2-40B4-BE49-F238E27FC236}">
                <a16:creationId xmlns:a16="http://schemas.microsoft.com/office/drawing/2014/main" id="{F78CE5BC-C1CD-41DC-939C-49FF02A8F6D0}"/>
              </a:ext>
            </a:extLst>
          </p:cNvPr>
          <p:cNvSpPr txBox="1"/>
          <p:nvPr/>
        </p:nvSpPr>
        <p:spPr>
          <a:xfrm>
            <a:off x="399851" y="1396202"/>
            <a:ext cx="9370293" cy="5099858"/>
          </a:xfrm>
          <a:prstGeom prst="rect">
            <a:avLst/>
          </a:prstGeom>
          <a:noFill/>
        </p:spPr>
        <p:txBody>
          <a:bodyPr wrap="square" rtlCol="0">
            <a:spAutoFit/>
          </a:bodyPr>
          <a:lstStyle/>
          <a:p>
            <a:pPr marL="457200" lvl="0" indent="-457200" algn="just">
              <a:spcBef>
                <a:spcPts val="600"/>
              </a:spcBef>
              <a:spcAft>
                <a:spcPts val="600"/>
              </a:spcAft>
              <a:buFont typeface="Arial" panose="020B0604020202020204" pitchFamily="34" charset="0"/>
              <a:buChar char="•"/>
              <a:defRPr/>
            </a:pPr>
            <a:r>
              <a:rPr lang="uk-UA" sz="2400" b="1" dirty="0">
                <a:solidFill>
                  <a:srgbClr val="002060"/>
                </a:solidFill>
              </a:rPr>
              <a:t>Після створення робочої групи: розподіл відповідальностей та завдань, </a:t>
            </a:r>
          </a:p>
          <a:p>
            <a:pPr marL="457200" lvl="0" indent="-457200" algn="just">
              <a:spcBef>
                <a:spcPts val="600"/>
              </a:spcBef>
              <a:spcAft>
                <a:spcPts val="600"/>
              </a:spcAft>
              <a:buFont typeface="Arial" panose="020B0604020202020204" pitchFamily="34" charset="0"/>
              <a:buChar char="•"/>
              <a:defRPr/>
            </a:pPr>
            <a:r>
              <a:rPr lang="uk-UA" sz="2400" b="1" dirty="0">
                <a:solidFill>
                  <a:srgbClr val="002060"/>
                </a:solidFill>
              </a:rPr>
              <a:t>Пакет документів (наказ щодо створення робочої групи та реалізації проєкту, щорічний план виконання проєкту, план моніторингу (внутрішній) та звітності</a:t>
            </a:r>
          </a:p>
          <a:p>
            <a:pPr marL="457200" lvl="0" indent="-457200" algn="just">
              <a:spcBef>
                <a:spcPts val="600"/>
              </a:spcBef>
              <a:spcAft>
                <a:spcPts val="600"/>
              </a:spcAft>
              <a:buFont typeface="Arial" panose="020B0604020202020204" pitchFamily="34" charset="0"/>
              <a:buChar char="•"/>
              <a:defRPr/>
            </a:pPr>
            <a:r>
              <a:rPr lang="uk-UA" sz="2400" b="1" dirty="0">
                <a:solidFill>
                  <a:srgbClr val="002060"/>
                </a:solidFill>
              </a:rPr>
              <a:t>Затверджений бюджет (внутрішній кошторис) проєкту має охоплювати всі активності в проєкті: викладання, дослідження, публікації, роздатковий матеріал, проведення заходів, оплата праці експертів та залучених фахівців тощо </a:t>
            </a:r>
          </a:p>
          <a:p>
            <a:pPr marL="457200" lvl="0" indent="-457200" algn="just">
              <a:spcBef>
                <a:spcPts val="600"/>
              </a:spcBef>
              <a:spcAft>
                <a:spcPts val="600"/>
              </a:spcAft>
              <a:buFont typeface="Arial" panose="020B0604020202020204" pitchFamily="34" charset="0"/>
              <a:buChar char="•"/>
              <a:defRPr/>
            </a:pPr>
            <a:r>
              <a:rPr lang="uk-UA" sz="2400" b="1" dirty="0">
                <a:solidFill>
                  <a:srgbClr val="002060"/>
                </a:solidFill>
              </a:rPr>
              <a:t>План/стратегія забезпечення якості, візуалізації та стійкості результатів</a:t>
            </a:r>
          </a:p>
          <a:p>
            <a:pPr marL="457200" lvl="0" indent="-457200" algn="just">
              <a:lnSpc>
                <a:spcPct val="110000"/>
              </a:lnSpc>
              <a:buFont typeface="Arial" panose="020B0604020202020204" pitchFamily="34" charset="0"/>
              <a:buChar char="•"/>
              <a:defRPr/>
            </a:pPr>
            <a:endParaRPr lang="uk-UA" sz="2400" dirty="0">
              <a:solidFill>
                <a:srgbClr val="002060"/>
              </a:solidFill>
            </a:endParaRPr>
          </a:p>
        </p:txBody>
      </p:sp>
    </p:spTree>
    <p:extLst>
      <p:ext uri="{BB962C8B-B14F-4D97-AF65-F5344CB8AC3E}">
        <p14:creationId xmlns:p14="http://schemas.microsoft.com/office/powerpoint/2010/main" val="3881663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9132983" cy="725545"/>
          </a:xfrm>
        </p:spPr>
        <p:txBody>
          <a:bodyPr>
            <a:normAutofit/>
          </a:bodyPr>
          <a:lstStyle/>
          <a:p>
            <a:r>
              <a:rPr lang="uk-UA"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Державна реєстрація проєкту: </a:t>
            </a:r>
            <a:endParaRPr lang="uk-UA" sz="3200" dirty="0">
              <a:solidFill>
                <a:srgbClr val="FFFF00"/>
              </a:solidFill>
              <a:effectLst>
                <a:outerShdw blurRad="38100" dist="38100" dir="2700000" algn="tl">
                  <a:srgbClr val="000000">
                    <a:alpha val="43137"/>
                  </a:srgbClr>
                </a:outerShdw>
              </a:effectLst>
              <a:latin typeface="+mn-lt"/>
            </a:endParaRPr>
          </a:p>
        </p:txBody>
      </p:sp>
      <p:sp>
        <p:nvSpPr>
          <p:cNvPr id="2" name="TextBox 1">
            <a:extLst>
              <a:ext uri="{FF2B5EF4-FFF2-40B4-BE49-F238E27FC236}">
                <a16:creationId xmlns:a16="http://schemas.microsoft.com/office/drawing/2014/main" id="{F78CE5BC-C1CD-41DC-939C-49FF02A8F6D0}"/>
              </a:ext>
            </a:extLst>
          </p:cNvPr>
          <p:cNvSpPr txBox="1"/>
          <p:nvPr/>
        </p:nvSpPr>
        <p:spPr>
          <a:xfrm>
            <a:off x="287310" y="1339931"/>
            <a:ext cx="10319729" cy="4848700"/>
          </a:xfrm>
          <a:prstGeom prst="rect">
            <a:avLst/>
          </a:prstGeom>
          <a:noFill/>
        </p:spPr>
        <p:txBody>
          <a:bodyPr wrap="square" rtlCol="0">
            <a:spAutoFit/>
          </a:bodyPr>
          <a:lstStyle/>
          <a:p>
            <a:pPr marL="457200" lvl="0" indent="-457200" algn="just">
              <a:lnSpc>
                <a:spcPct val="110000"/>
              </a:lnSpc>
              <a:spcBef>
                <a:spcPts val="600"/>
              </a:spcBef>
              <a:buFont typeface="Arial" panose="020B0604020202020204" pitchFamily="34" charset="0"/>
              <a:buChar char="•"/>
              <a:defRPr/>
            </a:pPr>
            <a:r>
              <a:rPr lang="uk-UA" sz="2400" b="1" dirty="0">
                <a:solidFill>
                  <a:srgbClr val="002060"/>
                </a:solidFill>
              </a:rPr>
              <a:t>Деталі та зразки необхідних документів на </a:t>
            </a:r>
            <a:r>
              <a:rPr lang="uk-UA" sz="2400" b="1" dirty="0">
                <a:solidFill>
                  <a:srgbClr val="002060"/>
                </a:solidFill>
                <a:hlinkClick r:id="rId2"/>
              </a:rPr>
              <a:t>сайті Національного Еразмус+ офісу в Україні у розділі реєстрація</a:t>
            </a:r>
            <a:endParaRPr lang="uk-UA" sz="2400" b="1" dirty="0">
              <a:solidFill>
                <a:srgbClr val="002060"/>
              </a:solidFill>
            </a:endParaRPr>
          </a:p>
          <a:p>
            <a:pPr marL="457200" lvl="0" indent="-457200" algn="just">
              <a:lnSpc>
                <a:spcPct val="110000"/>
              </a:lnSpc>
              <a:spcBef>
                <a:spcPts val="600"/>
              </a:spcBef>
              <a:buFont typeface="Arial" panose="020B0604020202020204" pitchFamily="34" charset="0"/>
              <a:buChar char="•"/>
              <a:defRPr/>
            </a:pPr>
            <a:r>
              <a:rPr lang="uk-UA" sz="2400" b="1" dirty="0">
                <a:solidFill>
                  <a:srgbClr val="002060"/>
                </a:solidFill>
                <a:hlinkClick r:id="rId3"/>
              </a:rPr>
              <a:t>Презентація щодо реєстрації </a:t>
            </a:r>
            <a:r>
              <a:rPr lang="uk-UA" sz="2400" b="1" dirty="0">
                <a:solidFill>
                  <a:srgbClr val="002060"/>
                </a:solidFill>
              </a:rPr>
              <a:t>та </a:t>
            </a:r>
            <a:r>
              <a:rPr lang="uk-UA" sz="2400" b="1" dirty="0">
                <a:solidFill>
                  <a:srgbClr val="002060"/>
                </a:solidFill>
                <a:hlinkClick r:id="rId4"/>
              </a:rPr>
              <a:t>відео на веб-сайті в </a:t>
            </a:r>
            <a:r>
              <a:rPr lang="uk-UA" sz="2400" b="1" dirty="0" err="1">
                <a:solidFill>
                  <a:srgbClr val="002060"/>
                </a:solidFill>
                <a:hlinkClick r:id="rId4"/>
              </a:rPr>
              <a:t>ютуб</a:t>
            </a:r>
            <a:r>
              <a:rPr lang="uk-UA" sz="2400" b="1" dirty="0">
                <a:solidFill>
                  <a:srgbClr val="002060"/>
                </a:solidFill>
                <a:hlinkClick r:id="rId4"/>
              </a:rPr>
              <a:t>-каналі</a:t>
            </a:r>
            <a:r>
              <a:rPr lang="uk-UA" sz="2400" b="1" dirty="0">
                <a:solidFill>
                  <a:srgbClr val="002060"/>
                </a:solidFill>
              </a:rPr>
              <a:t> </a:t>
            </a:r>
          </a:p>
          <a:p>
            <a:pPr marL="457200" lvl="0" indent="-457200" algn="just">
              <a:lnSpc>
                <a:spcPct val="110000"/>
              </a:lnSpc>
              <a:spcBef>
                <a:spcPts val="600"/>
              </a:spcBef>
              <a:buFont typeface="Arial" panose="020B0604020202020204" pitchFamily="34" charset="0"/>
              <a:buChar char="•"/>
              <a:defRPr/>
            </a:pPr>
            <a:r>
              <a:rPr lang="uk-UA" sz="2400" b="1" dirty="0">
                <a:solidFill>
                  <a:srgbClr val="002060"/>
                </a:solidFill>
              </a:rPr>
              <a:t>Підготовка проєктів документів та комунікація з Національним Еразмус+ офісом в Україні в електронному форматі для можливих правок та коментарів.</a:t>
            </a:r>
          </a:p>
          <a:p>
            <a:pPr marL="457200" lvl="0" indent="-457200" algn="just">
              <a:lnSpc>
                <a:spcPct val="110000"/>
              </a:lnSpc>
              <a:spcBef>
                <a:spcPts val="600"/>
              </a:spcBef>
              <a:buFont typeface="Arial" panose="020B0604020202020204" pitchFamily="34" charset="0"/>
              <a:buChar char="•"/>
              <a:defRPr/>
            </a:pPr>
            <a:r>
              <a:rPr lang="uk-UA" sz="2400" b="1" dirty="0">
                <a:solidFill>
                  <a:srgbClr val="002060"/>
                </a:solidFill>
              </a:rPr>
              <a:t>Подання електронного пакету документів до Національного Еразмус+ офісу в Україні для подальших процедур реєстрації проєкту.</a:t>
            </a:r>
          </a:p>
          <a:p>
            <a:pPr marL="457200" lvl="0" indent="-457200" algn="just">
              <a:lnSpc>
                <a:spcPct val="110000"/>
              </a:lnSpc>
              <a:spcBef>
                <a:spcPts val="600"/>
              </a:spcBef>
              <a:buFont typeface="Arial" panose="020B0604020202020204" pitchFamily="34" charset="0"/>
              <a:buChar char="•"/>
              <a:defRPr/>
            </a:pPr>
            <a:r>
              <a:rPr lang="uk-UA" sz="2400" b="1" dirty="0">
                <a:solidFill>
                  <a:srgbClr val="002060"/>
                </a:solidFill>
              </a:rPr>
              <a:t>Паперовий пакет документів надсилається університетом в Секретаріат КМУ після погодження та подання Офісом НЕО в Україні електронного пакету документів. </a:t>
            </a:r>
            <a:endParaRPr lang="uk-UA" sz="2400" dirty="0">
              <a:solidFill>
                <a:srgbClr val="002060"/>
              </a:solidFill>
            </a:endParaRPr>
          </a:p>
        </p:txBody>
      </p:sp>
    </p:spTree>
    <p:extLst>
      <p:ext uri="{BB962C8B-B14F-4D97-AF65-F5344CB8AC3E}">
        <p14:creationId xmlns:p14="http://schemas.microsoft.com/office/powerpoint/2010/main" val="18913679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9132983" cy="725545"/>
          </a:xfrm>
        </p:spPr>
        <p:txBody>
          <a:bodyPr>
            <a:normAutofit/>
          </a:bodyPr>
          <a:lstStyle/>
          <a:p>
            <a:r>
              <a:rPr lang="uk-UA"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Державна реєстрація проєкту: </a:t>
            </a:r>
            <a:endParaRPr lang="uk-UA" sz="3200" dirty="0">
              <a:solidFill>
                <a:srgbClr val="FFFF00"/>
              </a:solidFill>
              <a:effectLst>
                <a:outerShdw blurRad="38100" dist="38100" dir="2700000" algn="tl">
                  <a:srgbClr val="000000">
                    <a:alpha val="43137"/>
                  </a:srgbClr>
                </a:outerShdw>
              </a:effectLst>
              <a:latin typeface="+mn-lt"/>
            </a:endParaRPr>
          </a:p>
        </p:txBody>
      </p:sp>
      <p:sp>
        <p:nvSpPr>
          <p:cNvPr id="2" name="TextBox 1">
            <a:extLst>
              <a:ext uri="{FF2B5EF4-FFF2-40B4-BE49-F238E27FC236}">
                <a16:creationId xmlns:a16="http://schemas.microsoft.com/office/drawing/2014/main" id="{F78CE5BC-C1CD-41DC-939C-49FF02A8F6D0}"/>
              </a:ext>
            </a:extLst>
          </p:cNvPr>
          <p:cNvSpPr txBox="1"/>
          <p:nvPr/>
        </p:nvSpPr>
        <p:spPr>
          <a:xfrm>
            <a:off x="125793" y="1269072"/>
            <a:ext cx="11015819" cy="4967514"/>
          </a:xfrm>
          <a:prstGeom prst="rect">
            <a:avLst/>
          </a:prstGeom>
          <a:noFill/>
        </p:spPr>
        <p:txBody>
          <a:bodyPr wrap="square" rtlCol="0">
            <a:spAutoFit/>
          </a:bodyPr>
          <a:lstStyle/>
          <a:p>
            <a:pPr marL="457200" lvl="0" indent="-457200">
              <a:lnSpc>
                <a:spcPct val="110000"/>
              </a:lnSpc>
              <a:buFont typeface="Arial" panose="020B0604020202020204" pitchFamily="34" charset="0"/>
              <a:buChar char="•"/>
              <a:defRPr/>
            </a:pPr>
            <a:r>
              <a:rPr lang="uk-UA" sz="2400" b="1" dirty="0">
                <a:solidFill>
                  <a:srgbClr val="002060"/>
                </a:solidFill>
              </a:rPr>
              <a:t>Лист-звернення від українського ЗВО, який подає клопотання до Секретаріату Кабінету Міністрів України, із зазначеними додатками</a:t>
            </a:r>
          </a:p>
          <a:p>
            <a:pPr marL="457200" lvl="0" indent="-457200">
              <a:lnSpc>
                <a:spcPct val="110000"/>
              </a:lnSpc>
              <a:buFont typeface="Arial" panose="020B0604020202020204" pitchFamily="34" charset="0"/>
              <a:buChar char="•"/>
              <a:defRPr/>
            </a:pPr>
            <a:r>
              <a:rPr lang="uk-UA" sz="2400" b="1" dirty="0">
                <a:solidFill>
                  <a:srgbClr val="002060"/>
                </a:solidFill>
              </a:rPr>
              <a:t>Листи-звернення від інших українських реципієнтів-партнерів проєкту, якщо такі є в проєкті (тільки від тих, які фінансуються в проєкті)</a:t>
            </a:r>
          </a:p>
          <a:p>
            <a:pPr marL="457200" lvl="0" indent="-457200">
              <a:lnSpc>
                <a:spcPct val="110000"/>
              </a:lnSpc>
              <a:buFont typeface="Arial" panose="020B0604020202020204" pitchFamily="34" charset="0"/>
              <a:buChar char="•"/>
              <a:defRPr/>
            </a:pPr>
            <a:r>
              <a:rPr lang="uk-UA" sz="2400" b="1" dirty="0">
                <a:solidFill>
                  <a:srgbClr val="002060"/>
                </a:solidFill>
              </a:rPr>
              <a:t>Завірена копія грантової угоди мовою оригіналу </a:t>
            </a:r>
          </a:p>
          <a:p>
            <a:pPr marL="457200" lvl="0" indent="-457200">
              <a:lnSpc>
                <a:spcPct val="110000"/>
              </a:lnSpc>
              <a:buFont typeface="Arial" panose="020B0604020202020204" pitchFamily="34" charset="0"/>
              <a:buChar char="•"/>
              <a:defRPr/>
            </a:pPr>
            <a:r>
              <a:rPr lang="uk-UA" sz="2400" b="1" dirty="0">
                <a:solidFill>
                  <a:srgbClr val="002060"/>
                </a:solidFill>
              </a:rPr>
              <a:t>Завірений переклад копії грантової угоди </a:t>
            </a:r>
          </a:p>
          <a:p>
            <a:pPr marL="457200" lvl="0" indent="-457200">
              <a:lnSpc>
                <a:spcPct val="110000"/>
              </a:lnSpc>
              <a:buFont typeface="Arial" panose="020B0604020202020204" pitchFamily="34" charset="0"/>
              <a:buChar char="•"/>
              <a:defRPr/>
            </a:pPr>
            <a:r>
              <a:rPr lang="uk-UA" sz="2400" b="1" dirty="0">
                <a:solidFill>
                  <a:srgbClr val="002060"/>
                </a:solidFill>
              </a:rPr>
              <a:t>Завірений Додаток 1 до грантової угоди (титульна </a:t>
            </a:r>
            <a:r>
              <a:rPr lang="en-US" sz="2400" b="1" dirty="0">
                <a:solidFill>
                  <a:srgbClr val="002060"/>
                </a:solidFill>
              </a:rPr>
              <a:t>ANNEX 1,  Description of the action (PART A), Project Summary, 1. Relevance</a:t>
            </a:r>
            <a:r>
              <a:rPr lang="uk-UA" sz="2400" b="1" dirty="0">
                <a:solidFill>
                  <a:srgbClr val="002060"/>
                </a:solidFill>
              </a:rPr>
              <a:t>, </a:t>
            </a:r>
            <a:r>
              <a:rPr lang="en-US" sz="2400" b="1" dirty="0">
                <a:solidFill>
                  <a:srgbClr val="002060"/>
                </a:solidFill>
              </a:rPr>
              <a:t>1.1 Background and general objectives, 1.2 Needs analysis and specific objectives, List of deliverables etc.) </a:t>
            </a:r>
            <a:endParaRPr lang="uk-UA" sz="2400" b="1" dirty="0">
              <a:solidFill>
                <a:srgbClr val="002060"/>
              </a:solidFill>
            </a:endParaRPr>
          </a:p>
          <a:p>
            <a:pPr marL="457200" lvl="0" indent="-457200">
              <a:lnSpc>
                <a:spcPct val="110000"/>
              </a:lnSpc>
              <a:buFont typeface="Arial" panose="020B0604020202020204" pitchFamily="34" charset="0"/>
              <a:buChar char="•"/>
              <a:defRPr/>
            </a:pPr>
            <a:r>
              <a:rPr lang="uk-UA" sz="2400" b="1" dirty="0">
                <a:solidFill>
                  <a:srgbClr val="002060"/>
                </a:solidFill>
              </a:rPr>
              <a:t>Завірений переклад Додатку 1 </a:t>
            </a:r>
          </a:p>
          <a:p>
            <a:pPr marL="457200" lvl="0" indent="-457200">
              <a:lnSpc>
                <a:spcPct val="110000"/>
              </a:lnSpc>
              <a:buFont typeface="Arial" panose="020B0604020202020204" pitchFamily="34" charset="0"/>
              <a:buChar char="•"/>
              <a:defRPr/>
            </a:pPr>
            <a:r>
              <a:rPr lang="uk-UA" sz="2400" b="1" dirty="0">
                <a:solidFill>
                  <a:srgbClr val="002060"/>
                </a:solidFill>
              </a:rPr>
              <a:t>Звіт про результати проєкту (якщо пакет на реєстрації розглядається у період 6 і більше місяців з початку імплементації проєкту)</a:t>
            </a:r>
          </a:p>
        </p:txBody>
      </p:sp>
    </p:spTree>
    <p:extLst>
      <p:ext uri="{BB962C8B-B14F-4D97-AF65-F5344CB8AC3E}">
        <p14:creationId xmlns:p14="http://schemas.microsoft.com/office/powerpoint/2010/main" val="23404325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9132983" cy="725545"/>
          </a:xfrm>
        </p:spPr>
        <p:txBody>
          <a:bodyPr>
            <a:normAutofit/>
          </a:bodyPr>
          <a:lstStyle/>
          <a:p>
            <a:r>
              <a:rPr lang="uk-UA"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Державна реєстрація проєкту: </a:t>
            </a:r>
            <a:endParaRPr lang="uk-UA" sz="3200" dirty="0">
              <a:solidFill>
                <a:srgbClr val="FFFF00"/>
              </a:solidFill>
              <a:effectLst>
                <a:outerShdw blurRad="38100" dist="38100" dir="2700000" algn="tl">
                  <a:srgbClr val="000000">
                    <a:alpha val="43137"/>
                  </a:srgbClr>
                </a:outerShdw>
              </a:effectLst>
              <a:latin typeface="+mn-lt"/>
            </a:endParaRPr>
          </a:p>
        </p:txBody>
      </p:sp>
      <p:sp>
        <p:nvSpPr>
          <p:cNvPr id="2" name="TextBox 1">
            <a:extLst>
              <a:ext uri="{FF2B5EF4-FFF2-40B4-BE49-F238E27FC236}">
                <a16:creationId xmlns:a16="http://schemas.microsoft.com/office/drawing/2014/main" id="{F78CE5BC-C1CD-41DC-939C-49FF02A8F6D0}"/>
              </a:ext>
            </a:extLst>
          </p:cNvPr>
          <p:cNvSpPr txBox="1"/>
          <p:nvPr/>
        </p:nvSpPr>
        <p:spPr>
          <a:xfrm>
            <a:off x="125792" y="1791587"/>
            <a:ext cx="10594459" cy="3476016"/>
          </a:xfrm>
          <a:prstGeom prst="rect">
            <a:avLst/>
          </a:prstGeom>
          <a:noFill/>
        </p:spPr>
        <p:txBody>
          <a:bodyPr wrap="square" rtlCol="0">
            <a:spAutoFit/>
          </a:bodyPr>
          <a:lstStyle/>
          <a:p>
            <a:pPr marL="457200" lvl="0" indent="-457200">
              <a:lnSpc>
                <a:spcPct val="110000"/>
              </a:lnSpc>
              <a:spcBef>
                <a:spcPts val="600"/>
              </a:spcBef>
              <a:spcAft>
                <a:spcPts val="600"/>
              </a:spcAft>
              <a:buFont typeface="Arial" panose="020B0604020202020204" pitchFamily="34" charset="0"/>
              <a:buChar char="•"/>
              <a:defRPr/>
            </a:pPr>
            <a:r>
              <a:rPr lang="uk-UA" sz="2400" b="1" dirty="0">
                <a:solidFill>
                  <a:srgbClr val="002060"/>
                </a:solidFill>
              </a:rPr>
              <a:t>Лист підтримки від Міністерства освіти і науки України (для отримання </a:t>
            </a:r>
            <a:r>
              <a:rPr lang="en-US" sz="2400" b="1" dirty="0">
                <a:solidFill>
                  <a:srgbClr val="002060"/>
                </a:solidFill>
              </a:rPr>
              <a:t>            </a:t>
            </a:r>
            <a:r>
              <a:rPr lang="uk-UA" sz="2400" b="1" dirty="0">
                <a:solidFill>
                  <a:srgbClr val="002060"/>
                </a:solidFill>
              </a:rPr>
              <a:t>листа підтримки попередньо направити офіційного листа-звернення до Міністерства щодо підтримки проєкту; надсилається через систему електронного документообігу або на адресу </a:t>
            </a:r>
            <a:r>
              <a:rPr lang="en-GB" sz="2400" b="1" dirty="0">
                <a:solidFill>
                  <a:srgbClr val="002060"/>
                </a:solidFill>
                <a:hlinkClick r:id="rId2"/>
              </a:rPr>
              <a:t>org@mon.gov.ua</a:t>
            </a:r>
            <a:r>
              <a:rPr lang="uk-UA" sz="2400" b="1" dirty="0">
                <a:solidFill>
                  <a:srgbClr val="002060"/>
                </a:solidFill>
              </a:rPr>
              <a:t> з копією на е-адресу відповідальної особи в міністерстві) </a:t>
            </a:r>
          </a:p>
          <a:p>
            <a:pPr marL="457200" lvl="0" indent="-457200">
              <a:lnSpc>
                <a:spcPct val="110000"/>
              </a:lnSpc>
              <a:spcBef>
                <a:spcPts val="600"/>
              </a:spcBef>
              <a:spcAft>
                <a:spcPts val="600"/>
              </a:spcAft>
              <a:buFont typeface="Arial" panose="020B0604020202020204" pitchFamily="34" charset="0"/>
              <a:buChar char="•"/>
              <a:defRPr/>
            </a:pPr>
            <a:r>
              <a:rPr lang="uk-UA" sz="2400" b="1" dirty="0">
                <a:solidFill>
                  <a:srgbClr val="002060"/>
                </a:solidFill>
              </a:rPr>
              <a:t>При закупівлі обладнання та послуг потрібен План закупівлі товарів, робіт та послуг, що будуть придбані за кошти проєкту, – мінімум 2 примірники в оригіналі (засвідчені грантоотримувачем проєкту) </a:t>
            </a:r>
          </a:p>
        </p:txBody>
      </p:sp>
    </p:spTree>
    <p:extLst>
      <p:ext uri="{BB962C8B-B14F-4D97-AF65-F5344CB8AC3E}">
        <p14:creationId xmlns:p14="http://schemas.microsoft.com/office/powerpoint/2010/main" val="38211886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9132983" cy="725545"/>
          </a:xfrm>
        </p:spPr>
        <p:txBody>
          <a:bodyPr>
            <a:normAutofit/>
          </a:bodyPr>
          <a:lstStyle/>
          <a:p>
            <a:r>
              <a:rPr lang="uk-UA"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Державна реєстрація проєкту: </a:t>
            </a:r>
            <a:endParaRPr lang="uk-UA" sz="3200" dirty="0">
              <a:solidFill>
                <a:srgbClr val="FFFF00"/>
              </a:solidFill>
              <a:effectLst>
                <a:outerShdw blurRad="38100" dist="38100" dir="2700000" algn="tl">
                  <a:srgbClr val="000000">
                    <a:alpha val="43137"/>
                  </a:srgbClr>
                </a:outerShdw>
              </a:effectLst>
              <a:latin typeface="+mn-lt"/>
            </a:endParaRPr>
          </a:p>
        </p:txBody>
      </p:sp>
      <p:sp>
        <p:nvSpPr>
          <p:cNvPr id="2" name="TextBox 1">
            <a:extLst>
              <a:ext uri="{FF2B5EF4-FFF2-40B4-BE49-F238E27FC236}">
                <a16:creationId xmlns:a16="http://schemas.microsoft.com/office/drawing/2014/main" id="{F78CE5BC-C1CD-41DC-939C-49FF02A8F6D0}"/>
              </a:ext>
            </a:extLst>
          </p:cNvPr>
          <p:cNvSpPr txBox="1"/>
          <p:nvPr/>
        </p:nvSpPr>
        <p:spPr>
          <a:xfrm>
            <a:off x="299294" y="1690433"/>
            <a:ext cx="9767145" cy="3629904"/>
          </a:xfrm>
          <a:prstGeom prst="rect">
            <a:avLst/>
          </a:prstGeom>
          <a:noFill/>
        </p:spPr>
        <p:txBody>
          <a:bodyPr wrap="square" rtlCol="0">
            <a:spAutoFit/>
          </a:bodyPr>
          <a:lstStyle/>
          <a:p>
            <a:pPr marL="457200" lvl="0" indent="-457200">
              <a:lnSpc>
                <a:spcPct val="110000"/>
              </a:lnSpc>
              <a:spcBef>
                <a:spcPts val="600"/>
              </a:spcBef>
              <a:spcAft>
                <a:spcPts val="600"/>
              </a:spcAft>
              <a:buFont typeface="Arial" panose="020B0604020202020204" pitchFamily="34" charset="0"/>
              <a:buChar char="•"/>
              <a:defRPr/>
            </a:pPr>
            <a:r>
              <a:rPr lang="uk-UA" sz="2400" b="1" dirty="0">
                <a:solidFill>
                  <a:srgbClr val="002060"/>
                </a:solidFill>
              </a:rPr>
              <a:t>Завірені копії партнерських угод, якщо грантова угода не підписана всіма реципієнтами (де є українські реципієнти як партнери проєкту), підписаних між українським партнером проєкту та грантоотримувачем проєкту</a:t>
            </a:r>
          </a:p>
          <a:p>
            <a:pPr marL="457200" lvl="0" indent="-457200">
              <a:lnSpc>
                <a:spcPct val="110000"/>
              </a:lnSpc>
              <a:spcBef>
                <a:spcPts val="600"/>
              </a:spcBef>
              <a:spcAft>
                <a:spcPts val="600"/>
              </a:spcAft>
              <a:buFont typeface="Arial" panose="020B0604020202020204" pitchFamily="34" charset="0"/>
              <a:buChar char="•"/>
              <a:defRPr/>
            </a:pPr>
            <a:r>
              <a:rPr lang="uk-UA" sz="2400" b="1" dirty="0">
                <a:solidFill>
                  <a:srgbClr val="002060"/>
                </a:solidFill>
              </a:rPr>
              <a:t>Завірені переклади копій партнерських угод</a:t>
            </a:r>
          </a:p>
          <a:p>
            <a:pPr marL="457200" lvl="0" indent="-457200">
              <a:lnSpc>
                <a:spcPct val="110000"/>
              </a:lnSpc>
              <a:spcBef>
                <a:spcPts val="600"/>
              </a:spcBef>
              <a:spcAft>
                <a:spcPts val="600"/>
              </a:spcAft>
              <a:buFont typeface="Arial" panose="020B0604020202020204" pitchFamily="34" charset="0"/>
              <a:buChar char="•"/>
              <a:defRPr/>
            </a:pPr>
            <a:r>
              <a:rPr lang="uk-UA" sz="2400" b="1" dirty="0">
                <a:solidFill>
                  <a:srgbClr val="002060"/>
                </a:solidFill>
              </a:rPr>
              <a:t>Чернетка листа у форматі </a:t>
            </a:r>
            <a:r>
              <a:rPr lang="en-GB" sz="2400" b="1" dirty="0">
                <a:solidFill>
                  <a:srgbClr val="002060"/>
                </a:solidFill>
              </a:rPr>
              <a:t>WORD </a:t>
            </a:r>
            <a:r>
              <a:rPr lang="uk-UA" sz="2400" b="1" dirty="0" err="1">
                <a:solidFill>
                  <a:srgbClr val="002060"/>
                </a:solidFill>
              </a:rPr>
              <a:t>англ</a:t>
            </a:r>
            <a:r>
              <a:rPr lang="uk-UA" sz="2400" b="1" dirty="0">
                <a:solidFill>
                  <a:srgbClr val="002060"/>
                </a:solidFill>
              </a:rPr>
              <a:t>. та </a:t>
            </a:r>
            <a:r>
              <a:rPr lang="uk-UA" sz="2400" b="1" dirty="0" err="1">
                <a:solidFill>
                  <a:srgbClr val="002060"/>
                </a:solidFill>
              </a:rPr>
              <a:t>укр</a:t>
            </a:r>
            <a:r>
              <a:rPr lang="uk-UA" sz="2400" b="1" dirty="0">
                <a:solidFill>
                  <a:srgbClr val="002060"/>
                </a:solidFill>
              </a:rPr>
              <a:t>. мовами, на основі якої готується Лист клопотання від Представництва ЄС в Україні до Секретаріату Кабінету Міністрів України щодо Вашого проєкту</a:t>
            </a:r>
          </a:p>
        </p:txBody>
      </p:sp>
    </p:spTree>
    <p:extLst>
      <p:ext uri="{BB962C8B-B14F-4D97-AF65-F5344CB8AC3E}">
        <p14:creationId xmlns:p14="http://schemas.microsoft.com/office/powerpoint/2010/main" val="39326251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9132983" cy="725545"/>
          </a:xfrm>
        </p:spPr>
        <p:txBody>
          <a:bodyPr>
            <a:normAutofit/>
          </a:bodyPr>
          <a:lstStyle/>
          <a:p>
            <a:r>
              <a:rPr lang="uk-UA"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Впровадження проєктів - якість: </a:t>
            </a:r>
            <a:endParaRPr lang="uk-UA" sz="3200" dirty="0">
              <a:solidFill>
                <a:srgbClr val="FFFF00"/>
              </a:solidFill>
              <a:effectLst>
                <a:outerShdw blurRad="38100" dist="38100" dir="2700000" algn="tl">
                  <a:srgbClr val="000000">
                    <a:alpha val="43137"/>
                  </a:srgbClr>
                </a:outerShdw>
              </a:effectLst>
              <a:latin typeface="+mn-lt"/>
            </a:endParaRPr>
          </a:p>
        </p:txBody>
      </p:sp>
      <p:sp>
        <p:nvSpPr>
          <p:cNvPr id="2" name="TextBox 1">
            <a:extLst>
              <a:ext uri="{FF2B5EF4-FFF2-40B4-BE49-F238E27FC236}">
                <a16:creationId xmlns:a16="http://schemas.microsoft.com/office/drawing/2014/main" id="{F78CE5BC-C1CD-41DC-939C-49FF02A8F6D0}"/>
              </a:ext>
            </a:extLst>
          </p:cNvPr>
          <p:cNvSpPr txBox="1"/>
          <p:nvPr/>
        </p:nvSpPr>
        <p:spPr>
          <a:xfrm>
            <a:off x="596800" y="1888571"/>
            <a:ext cx="9370293" cy="3322128"/>
          </a:xfrm>
          <a:prstGeom prst="rect">
            <a:avLst/>
          </a:prstGeom>
          <a:noFill/>
        </p:spPr>
        <p:txBody>
          <a:bodyPr wrap="square" rtlCol="0">
            <a:spAutoFit/>
          </a:bodyPr>
          <a:lstStyle/>
          <a:p>
            <a:pPr marL="457200" lvl="0" indent="-457200" algn="just">
              <a:lnSpc>
                <a:spcPct val="110000"/>
              </a:lnSpc>
              <a:buFont typeface="Arial" panose="020B0604020202020204" pitchFamily="34" charset="0"/>
              <a:buChar char="•"/>
              <a:defRPr/>
            </a:pPr>
            <a:r>
              <a:rPr lang="uk-UA" sz="2400" b="1" dirty="0">
                <a:solidFill>
                  <a:srgbClr val="002060"/>
                </a:solidFill>
              </a:rPr>
              <a:t>Дотримуватися повного, своєчасного, точного і якісного виконання зобов'язань за проєктом, за грантовою угодою та результатів, інакше можуть бути застосовані штрафні санкції у вигляді зменшення виплат аж до 75%; </a:t>
            </a:r>
          </a:p>
          <a:p>
            <a:pPr marL="457200" lvl="0" indent="-457200" algn="just">
              <a:lnSpc>
                <a:spcPct val="110000"/>
              </a:lnSpc>
              <a:buFont typeface="Arial" panose="020B0604020202020204" pitchFamily="34" charset="0"/>
              <a:buChar char="•"/>
              <a:defRPr/>
            </a:pPr>
            <a:endParaRPr lang="uk-UA" sz="2400" b="1" dirty="0">
              <a:solidFill>
                <a:srgbClr val="002060"/>
              </a:solidFill>
            </a:endParaRPr>
          </a:p>
          <a:p>
            <a:pPr marL="457200" lvl="0" indent="-457200" algn="just">
              <a:lnSpc>
                <a:spcPct val="110000"/>
              </a:lnSpc>
              <a:buFont typeface="Arial" panose="020B0604020202020204" pitchFamily="34" charset="0"/>
              <a:buChar char="•"/>
              <a:defRPr/>
            </a:pPr>
            <a:r>
              <a:rPr lang="uk-UA" sz="2400" b="1" dirty="0">
                <a:solidFill>
                  <a:srgbClr val="002060"/>
                </a:solidFill>
              </a:rPr>
              <a:t>дотримуватися норм та правил академічної доброчесності, запобігати плагіату</a:t>
            </a:r>
          </a:p>
          <a:p>
            <a:pPr marL="457200" lvl="0" indent="-457200" algn="just">
              <a:lnSpc>
                <a:spcPct val="110000"/>
              </a:lnSpc>
              <a:buFont typeface="Arial" panose="020B0604020202020204" pitchFamily="34" charset="0"/>
              <a:buChar char="•"/>
              <a:defRPr/>
            </a:pPr>
            <a:endParaRPr lang="uk-UA" sz="2400" b="1" dirty="0">
              <a:solidFill>
                <a:srgbClr val="002060"/>
              </a:solidFill>
            </a:endParaRPr>
          </a:p>
        </p:txBody>
      </p:sp>
    </p:spTree>
    <p:extLst>
      <p:ext uri="{BB962C8B-B14F-4D97-AF65-F5344CB8AC3E}">
        <p14:creationId xmlns:p14="http://schemas.microsoft.com/office/powerpoint/2010/main" val="17167743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9132983" cy="725545"/>
          </a:xfrm>
        </p:spPr>
        <p:txBody>
          <a:bodyPr>
            <a:normAutofit/>
          </a:bodyPr>
          <a:lstStyle/>
          <a:p>
            <a:r>
              <a:rPr lang="uk-UA"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Візуалізація та поширення результатів: </a:t>
            </a:r>
            <a:endParaRPr lang="uk-UA" sz="3200" dirty="0">
              <a:solidFill>
                <a:srgbClr val="FFFF00"/>
              </a:solidFill>
              <a:effectLst>
                <a:outerShdw blurRad="38100" dist="38100" dir="2700000" algn="tl">
                  <a:srgbClr val="000000">
                    <a:alpha val="43137"/>
                  </a:srgbClr>
                </a:outerShdw>
              </a:effectLst>
              <a:latin typeface="+mn-lt"/>
            </a:endParaRPr>
          </a:p>
        </p:txBody>
      </p:sp>
      <p:sp>
        <p:nvSpPr>
          <p:cNvPr id="2" name="TextBox 1">
            <a:extLst>
              <a:ext uri="{FF2B5EF4-FFF2-40B4-BE49-F238E27FC236}">
                <a16:creationId xmlns:a16="http://schemas.microsoft.com/office/drawing/2014/main" id="{F78CE5BC-C1CD-41DC-939C-49FF02A8F6D0}"/>
              </a:ext>
            </a:extLst>
          </p:cNvPr>
          <p:cNvSpPr txBox="1"/>
          <p:nvPr/>
        </p:nvSpPr>
        <p:spPr>
          <a:xfrm>
            <a:off x="196948" y="1438405"/>
            <a:ext cx="9959926" cy="4715137"/>
          </a:xfrm>
          <a:prstGeom prst="rect">
            <a:avLst/>
          </a:prstGeom>
          <a:noFill/>
        </p:spPr>
        <p:txBody>
          <a:bodyPr wrap="square" rtlCol="0">
            <a:spAutoFit/>
          </a:bodyPr>
          <a:lstStyle/>
          <a:p>
            <a:pPr marL="457200" lvl="0" indent="-457200" algn="just">
              <a:lnSpc>
                <a:spcPct val="110000"/>
              </a:lnSpc>
              <a:spcBef>
                <a:spcPts val="600"/>
              </a:spcBef>
              <a:spcAft>
                <a:spcPts val="600"/>
              </a:spcAft>
              <a:buFont typeface="Arial" panose="020B0604020202020204" pitchFamily="34" charset="0"/>
              <a:buChar char="•"/>
              <a:defRPr/>
            </a:pPr>
            <a:r>
              <a:rPr lang="uk-UA" sz="2400" b="1" dirty="0">
                <a:solidFill>
                  <a:srgbClr val="002060"/>
                </a:solidFill>
              </a:rPr>
              <a:t>Відповідно до умов Грантової угоди, дотримуватися правил поширення інформації та візуалізації (</a:t>
            </a:r>
            <a:r>
              <a:rPr lang="en-GB" sz="2400" b="1" dirty="0">
                <a:solidFill>
                  <a:srgbClr val="002060"/>
                </a:solidFill>
              </a:rPr>
              <a:t>visibility rules</a:t>
            </a:r>
            <a:r>
              <a:rPr lang="en-US" sz="2400" b="1" dirty="0">
                <a:solidFill>
                  <a:srgbClr val="002060"/>
                </a:solidFill>
                <a:hlinkClick r:id="rId2"/>
              </a:rPr>
              <a:t>/visual identity</a:t>
            </a:r>
            <a:r>
              <a:rPr lang="en-GB" sz="2400" b="1" dirty="0">
                <a:solidFill>
                  <a:srgbClr val="002060"/>
                </a:solidFill>
              </a:rPr>
              <a:t>: Visibility of projects, logo and special phrase/disclaimer.) </a:t>
            </a:r>
            <a:r>
              <a:rPr lang="uk-UA" sz="2400" b="1" dirty="0">
                <a:solidFill>
                  <a:srgbClr val="002060"/>
                </a:solidFill>
              </a:rPr>
              <a:t>Наприклад, на сайтах, слайдах презентацій, промоційних матеріалах, банерах, розроблених матеріалах навчально-методичного комплексу тощо. У разі відсутності логотипу та відповідної фрази можуть бути застосовані штрафні санкції у вигляді зменшення гранту</a:t>
            </a:r>
          </a:p>
          <a:p>
            <a:pPr marL="457200" lvl="0" indent="-457200" algn="just">
              <a:lnSpc>
                <a:spcPct val="110000"/>
              </a:lnSpc>
              <a:spcBef>
                <a:spcPts val="600"/>
              </a:spcBef>
              <a:spcAft>
                <a:spcPts val="600"/>
              </a:spcAft>
              <a:buFont typeface="Arial" panose="020B0604020202020204" pitchFamily="34" charset="0"/>
              <a:buChar char="•"/>
              <a:defRPr/>
            </a:pPr>
            <a:r>
              <a:rPr lang="uk-UA" sz="2400" b="1" dirty="0">
                <a:solidFill>
                  <a:srgbClr val="002060"/>
                </a:solidFill>
              </a:rPr>
              <a:t>використовувати логотипи та вимоги щодо візуалізації, зазначені у Вашій Грантовій угоді. Сама угода є уніфікована</a:t>
            </a:r>
            <a:r>
              <a:rPr lang="en-US" sz="2400" b="1" dirty="0">
                <a:solidFill>
                  <a:srgbClr val="002060"/>
                </a:solidFill>
              </a:rPr>
              <a:t> </a:t>
            </a:r>
            <a:r>
              <a:rPr lang="uk-UA" sz="2400" b="1" dirty="0">
                <a:solidFill>
                  <a:srgbClr val="002060"/>
                </a:solidFill>
              </a:rPr>
              <a:t>як шаблон для багатьох проєктів, тому для Жан Моне тільки логотип:  </a:t>
            </a:r>
            <a:r>
              <a:rPr lang="en-US" sz="2400" b="1" u="sng" dirty="0">
                <a:solidFill>
                  <a:srgbClr val="7030A0"/>
                </a:solidFill>
              </a:rPr>
              <a:t>Co-funded by the European Union</a:t>
            </a:r>
            <a:r>
              <a:rPr lang="uk-UA" sz="2400" b="1" u="sng" dirty="0">
                <a:solidFill>
                  <a:srgbClr val="7030A0"/>
                </a:solidFill>
              </a:rPr>
              <a:t> </a:t>
            </a:r>
          </a:p>
        </p:txBody>
      </p:sp>
    </p:spTree>
    <p:extLst>
      <p:ext uri="{BB962C8B-B14F-4D97-AF65-F5344CB8AC3E}">
        <p14:creationId xmlns:p14="http://schemas.microsoft.com/office/powerpoint/2010/main" val="33882866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9132983" cy="725545"/>
          </a:xfrm>
        </p:spPr>
        <p:txBody>
          <a:bodyPr>
            <a:normAutofit/>
          </a:bodyPr>
          <a:lstStyle/>
          <a:p>
            <a:r>
              <a:rPr lang="uk-UA"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Візуалізація та поширення результатів: </a:t>
            </a:r>
            <a:endParaRPr lang="uk-UA" sz="3200" dirty="0">
              <a:solidFill>
                <a:srgbClr val="FFFF00"/>
              </a:solidFill>
              <a:effectLst>
                <a:outerShdw blurRad="38100" dist="38100" dir="2700000" algn="tl">
                  <a:srgbClr val="000000">
                    <a:alpha val="43137"/>
                  </a:srgbClr>
                </a:outerShdw>
              </a:effectLst>
              <a:latin typeface="+mn-lt"/>
            </a:endParaRPr>
          </a:p>
        </p:txBody>
      </p:sp>
      <p:sp>
        <p:nvSpPr>
          <p:cNvPr id="2" name="TextBox 1">
            <a:extLst>
              <a:ext uri="{FF2B5EF4-FFF2-40B4-BE49-F238E27FC236}">
                <a16:creationId xmlns:a16="http://schemas.microsoft.com/office/drawing/2014/main" id="{F78CE5BC-C1CD-41DC-939C-49FF02A8F6D0}"/>
              </a:ext>
            </a:extLst>
          </p:cNvPr>
          <p:cNvSpPr txBox="1"/>
          <p:nvPr/>
        </p:nvSpPr>
        <p:spPr>
          <a:xfrm>
            <a:off x="498326" y="1438405"/>
            <a:ext cx="9370293" cy="478272"/>
          </a:xfrm>
          <a:prstGeom prst="rect">
            <a:avLst/>
          </a:prstGeom>
          <a:noFill/>
        </p:spPr>
        <p:txBody>
          <a:bodyPr wrap="square" rtlCol="0">
            <a:spAutoFit/>
          </a:bodyPr>
          <a:lstStyle/>
          <a:p>
            <a:pPr lvl="0" algn="just">
              <a:lnSpc>
                <a:spcPct val="110000"/>
              </a:lnSpc>
              <a:spcBef>
                <a:spcPts val="600"/>
              </a:spcBef>
              <a:spcAft>
                <a:spcPts val="600"/>
              </a:spcAft>
              <a:defRPr/>
            </a:pPr>
            <a:r>
              <a:rPr lang="uk-UA" sz="2400" b="1" dirty="0">
                <a:solidFill>
                  <a:srgbClr val="002060"/>
                </a:solidFill>
              </a:rPr>
              <a:t>Для проєктів Жан Моне 2021-2027:</a:t>
            </a:r>
          </a:p>
        </p:txBody>
      </p:sp>
      <p:pic>
        <p:nvPicPr>
          <p:cNvPr id="1030" name="Picture 6" descr="Co-funded by the European Union logo in png for web us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7308" y="1946803"/>
            <a:ext cx="6781800" cy="1419226"/>
          </a:xfrm>
          <a:prstGeom prst="rect">
            <a:avLst/>
          </a:prstGeom>
          <a:noFill/>
          <a:extLst>
            <a:ext uri="{909E8E84-426E-40DD-AFC4-6F175D3DCCD1}">
              <a14:hiddenFill xmlns:a14="http://schemas.microsoft.com/office/drawing/2010/main">
                <a:solidFill>
                  <a:srgbClr val="FFFFFF"/>
                </a:solidFill>
              </a14:hiddenFill>
            </a:ext>
          </a:extLst>
        </p:spPr>
      </p:pic>
      <p:sp>
        <p:nvSpPr>
          <p:cNvPr id="6" name="Прямоугольник 5"/>
          <p:cNvSpPr/>
          <p:nvPr/>
        </p:nvSpPr>
        <p:spPr>
          <a:xfrm>
            <a:off x="660400" y="4451403"/>
            <a:ext cx="10363200" cy="1569660"/>
          </a:xfrm>
          <a:prstGeom prst="rect">
            <a:avLst/>
          </a:prstGeom>
        </p:spPr>
        <p:txBody>
          <a:bodyPr wrap="square">
            <a:spAutoFit/>
          </a:bodyPr>
          <a:lstStyle/>
          <a:p>
            <a:r>
              <a:rPr lang="en-US" sz="2400" b="1" dirty="0">
                <a:solidFill>
                  <a:srgbClr val="002060"/>
                </a:solidFil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uk-UA" sz="2400" b="1" dirty="0">
              <a:solidFill>
                <a:srgbClr val="002060"/>
              </a:solidFill>
            </a:endParaRPr>
          </a:p>
        </p:txBody>
      </p:sp>
      <p:sp>
        <p:nvSpPr>
          <p:cNvPr id="7" name="Прямоугольник 6"/>
          <p:cNvSpPr/>
          <p:nvPr/>
        </p:nvSpPr>
        <p:spPr>
          <a:xfrm>
            <a:off x="654391" y="3938601"/>
            <a:ext cx="6459012" cy="461665"/>
          </a:xfrm>
          <a:prstGeom prst="rect">
            <a:avLst/>
          </a:prstGeom>
        </p:spPr>
        <p:txBody>
          <a:bodyPr wrap="none">
            <a:spAutoFit/>
          </a:bodyPr>
          <a:lstStyle/>
          <a:p>
            <a:r>
              <a:rPr lang="en-US" sz="2400" b="1" i="1" u="sng" dirty="0">
                <a:solidFill>
                  <a:srgbClr val="002060"/>
                </a:solidFill>
              </a:rPr>
              <a:t>Disclaimer to use in all communication materials</a:t>
            </a:r>
            <a:r>
              <a:rPr lang="uk-UA" sz="2400" b="1" i="1" u="sng" dirty="0">
                <a:solidFill>
                  <a:srgbClr val="002060"/>
                </a:solidFill>
              </a:rPr>
              <a:t>:</a:t>
            </a:r>
            <a:endParaRPr lang="en-US" sz="2400" b="1" i="1" u="sng" dirty="0">
              <a:solidFill>
                <a:srgbClr val="002060"/>
              </a:solidFill>
            </a:endParaRPr>
          </a:p>
        </p:txBody>
      </p:sp>
    </p:spTree>
    <p:extLst>
      <p:ext uri="{BB962C8B-B14F-4D97-AF65-F5344CB8AC3E}">
        <p14:creationId xmlns:p14="http://schemas.microsoft.com/office/powerpoint/2010/main" val="5025495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9132983" cy="725545"/>
          </a:xfrm>
        </p:spPr>
        <p:txBody>
          <a:bodyPr>
            <a:normAutofit/>
          </a:bodyPr>
          <a:lstStyle/>
          <a:p>
            <a:r>
              <a:rPr lang="uk-UA"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Візуалізація та поширення результатів: </a:t>
            </a:r>
            <a:endParaRPr lang="uk-UA" sz="3200" dirty="0">
              <a:solidFill>
                <a:srgbClr val="FFFF00"/>
              </a:solidFill>
              <a:effectLst>
                <a:outerShdw blurRad="38100" dist="38100" dir="2700000" algn="tl">
                  <a:srgbClr val="000000">
                    <a:alpha val="43137"/>
                  </a:srgbClr>
                </a:outerShdw>
              </a:effectLst>
              <a:latin typeface="+mn-lt"/>
            </a:endParaRPr>
          </a:p>
        </p:txBody>
      </p:sp>
      <p:sp>
        <p:nvSpPr>
          <p:cNvPr id="3" name="Прямоугольник 2"/>
          <p:cNvSpPr/>
          <p:nvPr/>
        </p:nvSpPr>
        <p:spPr>
          <a:xfrm>
            <a:off x="217267" y="1784647"/>
            <a:ext cx="10651067" cy="3539430"/>
          </a:xfrm>
          <a:prstGeom prst="rect">
            <a:avLst/>
          </a:prstGeom>
        </p:spPr>
        <p:txBody>
          <a:bodyPr wrap="square">
            <a:spAutoFit/>
          </a:bodyPr>
          <a:lstStyle/>
          <a:p>
            <a:pPr marL="457200" indent="-457200">
              <a:buFont typeface="Arial" panose="020B0604020202020204" pitchFamily="34" charset="0"/>
              <a:buChar char="•"/>
            </a:pPr>
            <a:r>
              <a:rPr lang="uk-UA" sz="2800" b="1" dirty="0">
                <a:solidFill>
                  <a:srgbClr val="002060"/>
                </a:solidFill>
              </a:rPr>
              <a:t>Інформування про проєкт (цільові групи, МОН України, стейкхолдери, колеги)</a:t>
            </a:r>
          </a:p>
          <a:p>
            <a:pPr marL="457200" indent="-457200">
              <a:buFont typeface="Arial" panose="020B0604020202020204" pitchFamily="34" charset="0"/>
              <a:buChar char="•"/>
            </a:pPr>
            <a:r>
              <a:rPr lang="uk-UA" sz="2800" b="1" dirty="0">
                <a:solidFill>
                  <a:srgbClr val="002060"/>
                </a:solidFill>
              </a:rPr>
              <a:t>Флайєри, брошури, буклети</a:t>
            </a:r>
          </a:p>
          <a:p>
            <a:pPr marL="457200" indent="-457200">
              <a:buFont typeface="Arial" panose="020B0604020202020204" pitchFamily="34" charset="0"/>
              <a:buChar char="•"/>
            </a:pPr>
            <a:r>
              <a:rPr lang="uk-UA" sz="2800" b="1" dirty="0">
                <a:solidFill>
                  <a:srgbClr val="002060"/>
                </a:solidFill>
              </a:rPr>
              <a:t>Медіа, Статті, Виступи на публічних он-лайн заходах, моніторинг проєкту</a:t>
            </a:r>
          </a:p>
          <a:p>
            <a:pPr marL="457200" indent="-457200">
              <a:buFont typeface="Arial" panose="020B0604020202020204" pitchFamily="34" charset="0"/>
              <a:buChar char="•"/>
            </a:pPr>
            <a:r>
              <a:rPr lang="uk-UA" sz="2800" b="1" dirty="0">
                <a:solidFill>
                  <a:srgbClr val="002060"/>
                </a:solidFill>
              </a:rPr>
              <a:t>Запрошення на власні заходи представників різних цільових груп, участь запрошених спікерів та фахівців (в дистанційному форматі), зокрема через засоби такі, як </a:t>
            </a:r>
            <a:r>
              <a:rPr lang="en-GB" sz="2800" b="1" dirty="0">
                <a:solidFill>
                  <a:srgbClr val="002060"/>
                </a:solidFill>
              </a:rPr>
              <a:t>Zoom</a:t>
            </a:r>
            <a:r>
              <a:rPr lang="uk-UA" sz="2800" b="1" dirty="0">
                <a:solidFill>
                  <a:srgbClr val="002060"/>
                </a:solidFill>
              </a:rPr>
              <a:t> та інші</a:t>
            </a:r>
            <a:r>
              <a:rPr lang="en-GB" sz="2800" b="1" dirty="0">
                <a:solidFill>
                  <a:srgbClr val="002060"/>
                </a:solidFill>
              </a:rPr>
              <a:t>)</a:t>
            </a:r>
          </a:p>
        </p:txBody>
      </p:sp>
    </p:spTree>
    <p:extLst>
      <p:ext uri="{BB962C8B-B14F-4D97-AF65-F5344CB8AC3E}">
        <p14:creationId xmlns:p14="http://schemas.microsoft.com/office/powerpoint/2010/main" val="39650589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9132983" cy="725545"/>
          </a:xfrm>
        </p:spPr>
        <p:txBody>
          <a:bodyPr>
            <a:normAutofit/>
          </a:bodyPr>
          <a:lstStyle/>
          <a:p>
            <a:r>
              <a:rPr lang="uk-UA"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Управління коштами в межах проєкту: </a:t>
            </a:r>
            <a:endParaRPr lang="uk-UA" sz="3200" dirty="0">
              <a:solidFill>
                <a:srgbClr val="FFFF00"/>
              </a:solidFill>
              <a:effectLst>
                <a:outerShdw blurRad="38100" dist="38100" dir="2700000" algn="tl">
                  <a:srgbClr val="000000">
                    <a:alpha val="43137"/>
                  </a:srgbClr>
                </a:outerShdw>
              </a:effectLst>
              <a:latin typeface="+mn-lt"/>
            </a:endParaRPr>
          </a:p>
        </p:txBody>
      </p:sp>
      <p:sp>
        <p:nvSpPr>
          <p:cNvPr id="2" name="TextBox 1">
            <a:extLst>
              <a:ext uri="{FF2B5EF4-FFF2-40B4-BE49-F238E27FC236}">
                <a16:creationId xmlns:a16="http://schemas.microsoft.com/office/drawing/2014/main" id="{F78CE5BC-C1CD-41DC-939C-49FF02A8F6D0}"/>
              </a:ext>
            </a:extLst>
          </p:cNvPr>
          <p:cNvSpPr txBox="1"/>
          <p:nvPr/>
        </p:nvSpPr>
        <p:spPr>
          <a:xfrm>
            <a:off x="374469" y="1994786"/>
            <a:ext cx="9866812" cy="4288546"/>
          </a:xfrm>
          <a:prstGeom prst="rect">
            <a:avLst/>
          </a:prstGeom>
          <a:noFill/>
        </p:spPr>
        <p:txBody>
          <a:bodyPr wrap="square" rtlCol="0">
            <a:spAutoFit/>
          </a:bodyPr>
          <a:lstStyle/>
          <a:p>
            <a:pPr marL="342900" lvl="0" indent="-342900" algn="just">
              <a:lnSpc>
                <a:spcPct val="110000"/>
              </a:lnSpc>
              <a:spcBef>
                <a:spcPts val="600"/>
              </a:spcBef>
              <a:spcAft>
                <a:spcPts val="600"/>
              </a:spcAft>
              <a:buFont typeface="Arial" panose="020B0604020202020204" pitchFamily="34" charset="0"/>
              <a:buChar char="•"/>
              <a:defRPr/>
            </a:pPr>
            <a:r>
              <a:rPr lang="uk-UA" sz="2400" b="1" dirty="0">
                <a:solidFill>
                  <a:srgbClr val="002060"/>
                </a:solidFill>
              </a:rPr>
              <a:t>Управлінню коштами присвячений спеціальний </a:t>
            </a:r>
            <a:r>
              <a:rPr lang="uk-UA" sz="2400" b="1" dirty="0">
                <a:solidFill>
                  <a:srgbClr val="002060"/>
                </a:solidFill>
                <a:hlinkClick r:id="rId2"/>
              </a:rPr>
              <a:t>Вебінар «Особливості управління коштами проєктів Програми ЄС Еразмус+»</a:t>
            </a:r>
            <a:r>
              <a:rPr lang="uk-UA" sz="2400" b="1" dirty="0">
                <a:solidFill>
                  <a:srgbClr val="002060"/>
                </a:solidFill>
              </a:rPr>
              <a:t> , де розглянуті питання управління коштами в межах проєктів з розвитку потенціалу ВО та Жан Моне, принцип фіксованої суми, а також умови та виклики впровадження проєктів на час війни в Україні. На веб-сайті НЕО в Україні, на сторінці новини про Вебінар є </a:t>
            </a:r>
            <a:r>
              <a:rPr lang="uk-UA" sz="2400" b="1" dirty="0">
                <a:solidFill>
                  <a:srgbClr val="002060"/>
                </a:solidFill>
                <a:hlinkClick r:id="rId3"/>
              </a:rPr>
              <a:t>відео</a:t>
            </a:r>
            <a:r>
              <a:rPr lang="uk-UA" sz="2400" b="1" dirty="0">
                <a:solidFill>
                  <a:srgbClr val="002060"/>
                </a:solidFill>
              </a:rPr>
              <a:t> та </a:t>
            </a:r>
            <a:r>
              <a:rPr lang="uk-UA" sz="2400" b="1" dirty="0">
                <a:solidFill>
                  <a:srgbClr val="002060"/>
                </a:solidFill>
                <a:hlinkClick r:id="rId2"/>
              </a:rPr>
              <a:t>презентації спікерів</a:t>
            </a:r>
            <a:r>
              <a:rPr lang="uk-UA" sz="2400" b="1" dirty="0">
                <a:solidFill>
                  <a:srgbClr val="002060"/>
                </a:solidFill>
              </a:rPr>
              <a:t>. </a:t>
            </a:r>
            <a:endParaRPr lang="en-US" sz="2400" b="1" dirty="0">
              <a:solidFill>
                <a:srgbClr val="002060"/>
              </a:solidFill>
            </a:endParaRPr>
          </a:p>
          <a:p>
            <a:pPr marL="342900" lvl="0" indent="-342900" algn="just">
              <a:lnSpc>
                <a:spcPct val="110000"/>
              </a:lnSpc>
              <a:spcBef>
                <a:spcPts val="600"/>
              </a:spcBef>
              <a:spcAft>
                <a:spcPts val="600"/>
              </a:spcAft>
              <a:buFont typeface="Arial" panose="020B0604020202020204" pitchFamily="34" charset="0"/>
              <a:buChar char="•"/>
              <a:defRPr/>
            </a:pPr>
            <a:r>
              <a:rPr lang="uk-UA" sz="2400" b="1" dirty="0">
                <a:solidFill>
                  <a:srgbClr val="002060"/>
                </a:solidFill>
              </a:rPr>
              <a:t>Рішення про використання коштів фіксованої суми у Програмі ЄС Еразмус+ - </a:t>
            </a:r>
            <a:r>
              <a:rPr lang="en-US" sz="2400" b="1" dirty="0">
                <a:solidFill>
                  <a:srgbClr val="002060"/>
                </a:solidFill>
                <a:hlinkClick r:id="rId4"/>
              </a:rPr>
              <a:t>DECISION </a:t>
            </a:r>
            <a:r>
              <a:rPr lang="en-US" sz="2400" b="1" dirty="0" err="1">
                <a:solidFill>
                  <a:srgbClr val="002060"/>
                </a:solidFill>
                <a:hlinkClick r:id="rId4"/>
              </a:rPr>
              <a:t>authorising</a:t>
            </a:r>
            <a:r>
              <a:rPr lang="en-US" sz="2400" b="1" dirty="0">
                <a:solidFill>
                  <a:srgbClr val="002060"/>
                </a:solidFill>
                <a:hlinkClick r:id="rId4"/>
              </a:rPr>
              <a:t> the use of lump sums and unit costs under the Erasmus+ </a:t>
            </a:r>
            <a:r>
              <a:rPr lang="en-US" sz="2400" b="1" dirty="0" err="1">
                <a:solidFill>
                  <a:srgbClr val="002060"/>
                </a:solidFill>
                <a:hlinkClick r:id="rId4"/>
              </a:rPr>
              <a:t>Programme</a:t>
            </a:r>
            <a:r>
              <a:rPr lang="en-US" sz="2400" b="1" dirty="0">
                <a:solidFill>
                  <a:srgbClr val="002060"/>
                </a:solidFill>
                <a:hlinkClick r:id="rId4"/>
              </a:rPr>
              <a:t> 2021 - 2027</a:t>
            </a:r>
            <a:endParaRPr lang="uk-UA" sz="2400" b="1" dirty="0">
              <a:solidFill>
                <a:srgbClr val="002060"/>
              </a:solidFill>
            </a:endParaRPr>
          </a:p>
        </p:txBody>
      </p:sp>
    </p:spTree>
    <p:extLst>
      <p:ext uri="{BB962C8B-B14F-4D97-AF65-F5344CB8AC3E}">
        <p14:creationId xmlns:p14="http://schemas.microsoft.com/office/powerpoint/2010/main" val="21541115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9132983" cy="725545"/>
          </a:xfrm>
        </p:spPr>
        <p:txBody>
          <a:bodyPr>
            <a:normAutofit/>
          </a:bodyPr>
          <a:lstStyle/>
          <a:p>
            <a:r>
              <a:rPr lang="uk-UA"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Поточна звітність у межах проєкту: </a:t>
            </a:r>
            <a:endParaRPr lang="uk-UA" sz="3200" dirty="0">
              <a:solidFill>
                <a:srgbClr val="FFFF00"/>
              </a:solidFill>
              <a:effectLst>
                <a:outerShdw blurRad="38100" dist="38100" dir="2700000" algn="tl">
                  <a:srgbClr val="000000">
                    <a:alpha val="43137"/>
                  </a:srgbClr>
                </a:outerShdw>
              </a:effectLst>
              <a:latin typeface="+mn-lt"/>
            </a:endParaRPr>
          </a:p>
        </p:txBody>
      </p:sp>
      <p:sp>
        <p:nvSpPr>
          <p:cNvPr id="2" name="TextBox 1">
            <a:extLst>
              <a:ext uri="{FF2B5EF4-FFF2-40B4-BE49-F238E27FC236}">
                <a16:creationId xmlns:a16="http://schemas.microsoft.com/office/drawing/2014/main" id="{F78CE5BC-C1CD-41DC-939C-49FF02A8F6D0}"/>
              </a:ext>
            </a:extLst>
          </p:cNvPr>
          <p:cNvSpPr txBox="1"/>
          <p:nvPr/>
        </p:nvSpPr>
        <p:spPr>
          <a:xfrm>
            <a:off x="0" y="1167472"/>
            <a:ext cx="10220475" cy="2663486"/>
          </a:xfrm>
          <a:prstGeom prst="rect">
            <a:avLst/>
          </a:prstGeom>
          <a:noFill/>
        </p:spPr>
        <p:txBody>
          <a:bodyPr wrap="square" rtlCol="0">
            <a:spAutoFit/>
          </a:bodyPr>
          <a:lstStyle/>
          <a:p>
            <a:pPr lvl="0" algn="just">
              <a:lnSpc>
                <a:spcPct val="110000"/>
              </a:lnSpc>
              <a:spcBef>
                <a:spcPts val="600"/>
              </a:spcBef>
              <a:spcAft>
                <a:spcPts val="600"/>
              </a:spcAft>
              <a:defRPr/>
            </a:pPr>
            <a:r>
              <a:rPr lang="uk-UA" sz="2400" b="1" dirty="0">
                <a:solidFill>
                  <a:srgbClr val="002060"/>
                </a:solidFill>
              </a:rPr>
              <a:t>Протягом періоду реалізації проєкту є поточна/проміжна звітність, яка здійснюється на Порталі </a:t>
            </a:r>
            <a:r>
              <a:rPr lang="en-US" sz="2400" b="1" dirty="0">
                <a:solidFill>
                  <a:srgbClr val="002060"/>
                </a:solidFill>
              </a:rPr>
              <a:t>Funding and Tender Opportunities</a:t>
            </a:r>
            <a:r>
              <a:rPr lang="uk-UA" sz="2400" b="1" dirty="0">
                <a:solidFill>
                  <a:srgbClr val="002060"/>
                </a:solidFill>
              </a:rPr>
              <a:t> через застосування Вашого акаунту </a:t>
            </a:r>
            <a:r>
              <a:rPr lang="en-US" sz="2400" b="1" dirty="0">
                <a:solidFill>
                  <a:srgbClr val="002060"/>
                </a:solidFill>
              </a:rPr>
              <a:t>EU login</a:t>
            </a:r>
            <a:r>
              <a:rPr lang="uk-UA" sz="2400" b="1" dirty="0">
                <a:solidFill>
                  <a:srgbClr val="002060"/>
                </a:solidFill>
              </a:rPr>
              <a:t>, щоб зайти в робочий кабінет проєкту та керувати проєктом: </a:t>
            </a:r>
            <a:r>
              <a:rPr lang="en-US" sz="2400" b="1" dirty="0">
                <a:solidFill>
                  <a:srgbClr val="002060"/>
                </a:solidFill>
              </a:rPr>
              <a:t>Navigate to "My Project(s)" via the left hand bar, click on</a:t>
            </a:r>
            <a:r>
              <a:rPr lang="uk-UA" sz="2400" b="1" dirty="0">
                <a:solidFill>
                  <a:srgbClr val="002060"/>
                </a:solidFill>
              </a:rPr>
              <a:t> </a:t>
            </a:r>
            <a:r>
              <a:rPr lang="en-US" sz="2400" b="1" dirty="0">
                <a:solidFill>
                  <a:srgbClr val="002060"/>
                </a:solidFill>
              </a:rPr>
              <a:t>"Actions" </a:t>
            </a:r>
            <a:endParaRPr lang="uk-UA" sz="2400" b="1" dirty="0">
              <a:solidFill>
                <a:srgbClr val="002060"/>
              </a:solidFill>
            </a:endParaRPr>
          </a:p>
          <a:p>
            <a:pPr lvl="0" algn="just">
              <a:lnSpc>
                <a:spcPct val="110000"/>
              </a:lnSpc>
              <a:spcBef>
                <a:spcPts val="600"/>
              </a:spcBef>
              <a:spcAft>
                <a:spcPts val="600"/>
              </a:spcAft>
              <a:defRPr/>
            </a:pPr>
            <a:r>
              <a:rPr lang="en-US" sz="2400" b="1" dirty="0">
                <a:solidFill>
                  <a:srgbClr val="002060"/>
                </a:solidFill>
              </a:rPr>
              <a:t>and select “Manage Project".</a:t>
            </a:r>
            <a:r>
              <a:rPr lang="uk-UA" sz="2400" b="1" dirty="0">
                <a:solidFill>
                  <a:srgbClr val="002060"/>
                </a:solidFill>
              </a:rPr>
              <a:t> </a:t>
            </a:r>
          </a:p>
        </p:txBody>
      </p:sp>
      <p:pic>
        <p:nvPicPr>
          <p:cNvPr id="5" name="Рисунок 4"/>
          <p:cNvPicPr>
            <a:picLocks noChangeAspect="1"/>
          </p:cNvPicPr>
          <p:nvPr/>
        </p:nvPicPr>
        <p:blipFill>
          <a:blip r:embed="rId2"/>
          <a:stretch>
            <a:fillRect/>
          </a:stretch>
        </p:blipFill>
        <p:spPr>
          <a:xfrm>
            <a:off x="4493624" y="2874571"/>
            <a:ext cx="7376160" cy="3283728"/>
          </a:xfrm>
          <a:prstGeom prst="rect">
            <a:avLst/>
          </a:prstGeom>
        </p:spPr>
      </p:pic>
      <p:sp>
        <p:nvSpPr>
          <p:cNvPr id="6" name="TextBox 5">
            <a:extLst>
              <a:ext uri="{FF2B5EF4-FFF2-40B4-BE49-F238E27FC236}">
                <a16:creationId xmlns:a16="http://schemas.microsoft.com/office/drawing/2014/main" id="{69538769-D28A-E7AD-7A0F-3816D31F61D7}"/>
              </a:ext>
            </a:extLst>
          </p:cNvPr>
          <p:cNvSpPr txBox="1"/>
          <p:nvPr/>
        </p:nvSpPr>
        <p:spPr>
          <a:xfrm>
            <a:off x="184483" y="4100936"/>
            <a:ext cx="3585411" cy="830997"/>
          </a:xfrm>
          <a:prstGeom prst="rect">
            <a:avLst/>
          </a:prstGeom>
          <a:noFill/>
        </p:spPr>
        <p:txBody>
          <a:bodyPr wrap="square">
            <a:spAutoFit/>
          </a:bodyPr>
          <a:lstStyle/>
          <a:p>
            <a:r>
              <a:rPr lang="en-US" sz="2400" b="1" dirty="0">
                <a:solidFill>
                  <a:srgbClr val="002060"/>
                </a:solidFill>
                <a:hlinkClick r:id="rId3"/>
              </a:rPr>
              <a:t>Continuous reporting on milestones &amp; deliverables</a:t>
            </a:r>
            <a:endParaRPr lang="en-US" sz="2400" b="1" dirty="0">
              <a:solidFill>
                <a:srgbClr val="002060"/>
              </a:solidFill>
            </a:endParaRPr>
          </a:p>
        </p:txBody>
      </p:sp>
    </p:spTree>
    <p:extLst>
      <p:ext uri="{BB962C8B-B14F-4D97-AF65-F5344CB8AC3E}">
        <p14:creationId xmlns:p14="http://schemas.microsoft.com/office/powerpoint/2010/main" val="575757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9132983" cy="725545"/>
          </a:xfrm>
        </p:spPr>
        <p:txBody>
          <a:bodyPr>
            <a:normAutofit/>
          </a:bodyPr>
          <a:lstStyle/>
          <a:p>
            <a:r>
              <a:rPr lang="uk-UA"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Поточна звітність у межах проєкту: </a:t>
            </a:r>
            <a:endParaRPr lang="uk-UA" sz="3200" dirty="0">
              <a:solidFill>
                <a:srgbClr val="FFFF00"/>
              </a:solidFill>
              <a:effectLst>
                <a:outerShdw blurRad="38100" dist="38100" dir="2700000" algn="tl">
                  <a:srgbClr val="000000">
                    <a:alpha val="43137"/>
                  </a:srgbClr>
                </a:outerShdw>
              </a:effectLst>
              <a:latin typeface="+mn-lt"/>
            </a:endParaRPr>
          </a:p>
        </p:txBody>
      </p:sp>
      <p:sp>
        <p:nvSpPr>
          <p:cNvPr id="3" name="Прямоугольник 2"/>
          <p:cNvSpPr/>
          <p:nvPr/>
        </p:nvSpPr>
        <p:spPr>
          <a:xfrm>
            <a:off x="829554" y="1715210"/>
            <a:ext cx="8515350" cy="4093428"/>
          </a:xfrm>
          <a:prstGeom prst="rect">
            <a:avLst/>
          </a:prstGeom>
        </p:spPr>
        <p:txBody>
          <a:bodyPr wrap="square">
            <a:spAutoFit/>
          </a:bodyPr>
          <a:lstStyle/>
          <a:p>
            <a:pPr marL="342900" indent="-342900" algn="just">
              <a:spcBef>
                <a:spcPts val="600"/>
              </a:spcBef>
              <a:spcAft>
                <a:spcPts val="600"/>
              </a:spcAft>
              <a:buFont typeface="Arial" panose="020B0604020202020204" pitchFamily="34" charset="0"/>
              <a:buChar char="•"/>
            </a:pPr>
            <a:r>
              <a:rPr lang="uk-UA" sz="2400" dirty="0">
                <a:solidFill>
                  <a:srgbClr val="002060"/>
                </a:solidFill>
                <a:effectLst>
                  <a:outerShdw blurRad="38100" dist="38100" dir="2700000" algn="tl">
                    <a:srgbClr val="000000">
                      <a:alpha val="43137"/>
                    </a:srgbClr>
                  </a:outerShdw>
                </a:effectLst>
              </a:rPr>
              <a:t>Поточна/проміжна звітність є частиною договірних зобов’язань (див. грантову угоду</a:t>
            </a:r>
            <a:r>
              <a:rPr lang="en-GB" sz="2400" dirty="0">
                <a:solidFill>
                  <a:srgbClr val="002060"/>
                </a:solidFill>
                <a:effectLst>
                  <a:outerShdw blurRad="38100" dist="38100" dir="2700000" algn="tl">
                    <a:srgbClr val="000000">
                      <a:alpha val="43137"/>
                    </a:srgbClr>
                  </a:outerShdw>
                </a:effectLst>
              </a:rPr>
              <a:t>)</a:t>
            </a:r>
            <a:r>
              <a:rPr lang="uk-UA" sz="2400" dirty="0">
                <a:solidFill>
                  <a:srgbClr val="002060"/>
                </a:solidFill>
                <a:effectLst>
                  <a:outerShdw blurRad="38100" dist="38100" dir="2700000" algn="tl">
                    <a:srgbClr val="000000">
                      <a:alpha val="43137"/>
                    </a:srgbClr>
                  </a:outerShdw>
                </a:effectLst>
              </a:rPr>
              <a:t>.</a:t>
            </a:r>
            <a:endParaRPr lang="en-GB" sz="2400" dirty="0">
              <a:solidFill>
                <a:srgbClr val="002060"/>
              </a:solidFill>
              <a:effectLst>
                <a:outerShdw blurRad="38100" dist="38100" dir="2700000" algn="tl">
                  <a:srgbClr val="000000">
                    <a:alpha val="43137"/>
                  </a:srgbClr>
                </a:outerShdw>
              </a:effectLst>
            </a:endParaRPr>
          </a:p>
          <a:p>
            <a:pPr marL="342900" indent="-342900" algn="just">
              <a:spcBef>
                <a:spcPts val="600"/>
              </a:spcBef>
              <a:spcAft>
                <a:spcPts val="600"/>
              </a:spcAft>
              <a:buFont typeface="Arial" panose="020B0604020202020204" pitchFamily="34" charset="0"/>
              <a:buChar char="•"/>
            </a:pPr>
            <a:r>
              <a:rPr lang="uk-UA" sz="2400" dirty="0">
                <a:solidFill>
                  <a:srgbClr val="002060"/>
                </a:solidFill>
                <a:effectLst>
                  <a:outerShdw blurRad="38100" dist="38100" dir="2700000" algn="tl">
                    <a:srgbClr val="000000">
                      <a:alpha val="43137"/>
                    </a:srgbClr>
                  </a:outerShdw>
                </a:effectLst>
              </a:rPr>
              <a:t>Виконавці проєкту повинні постійно завантажувати результати протягом періоду реалізації проєкту у зазначені в грантовій угоді, зокрема в її додатках, терміни. Ці терміни Ви зазначили ще в аплікаційній формі, коли формували заявку на конкурс, а потім частина В та інші додатки увійшли до складу грантової угоди. </a:t>
            </a:r>
          </a:p>
          <a:p>
            <a:pPr marL="342900" indent="-342900" algn="just">
              <a:spcBef>
                <a:spcPts val="600"/>
              </a:spcBef>
              <a:spcAft>
                <a:spcPts val="600"/>
              </a:spcAft>
              <a:buFont typeface="Arial" panose="020B0604020202020204" pitchFamily="34" charset="0"/>
              <a:buChar char="•"/>
            </a:pPr>
            <a:r>
              <a:rPr lang="uk-UA" sz="2400" dirty="0">
                <a:solidFill>
                  <a:srgbClr val="002060"/>
                </a:solidFill>
                <a:effectLst>
                  <a:outerShdw blurRad="38100" dist="38100" dir="2700000" algn="tl">
                    <a:srgbClr val="000000">
                      <a:alpha val="43137"/>
                    </a:srgbClr>
                  </a:outerShdw>
                </a:effectLst>
              </a:rPr>
              <a:t>Зміни термінів виконання мають бути погоджені з </a:t>
            </a:r>
            <a:r>
              <a:rPr lang="en-US" sz="2400" dirty="0">
                <a:solidFill>
                  <a:srgbClr val="002060"/>
                </a:solidFill>
                <a:effectLst>
                  <a:outerShdw blurRad="38100" dist="38100" dir="2700000" algn="tl">
                    <a:srgbClr val="000000">
                      <a:alpha val="43137"/>
                    </a:srgbClr>
                  </a:outerShdw>
                </a:effectLst>
              </a:rPr>
              <a:t>EACEA Project Officer</a:t>
            </a:r>
            <a:endParaRPr lang="uk-UA" sz="2400" dirty="0">
              <a:solidFill>
                <a:srgbClr val="00206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0908418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9132983" cy="725545"/>
          </a:xfrm>
        </p:spPr>
        <p:txBody>
          <a:bodyPr>
            <a:normAutofit/>
          </a:bodyPr>
          <a:lstStyle/>
          <a:p>
            <a:r>
              <a:rPr lang="uk-UA"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Фінальна звітність у межах проєкту: </a:t>
            </a:r>
            <a:endParaRPr lang="uk-UA" sz="3200" dirty="0">
              <a:solidFill>
                <a:srgbClr val="FFFF00"/>
              </a:solidFill>
              <a:effectLst>
                <a:outerShdw blurRad="38100" dist="38100" dir="2700000" algn="tl">
                  <a:srgbClr val="000000">
                    <a:alpha val="43137"/>
                  </a:srgbClr>
                </a:outerShdw>
              </a:effectLst>
              <a:latin typeface="+mn-lt"/>
            </a:endParaRPr>
          </a:p>
        </p:txBody>
      </p:sp>
      <p:sp>
        <p:nvSpPr>
          <p:cNvPr id="3" name="Прямоугольник 2"/>
          <p:cNvSpPr/>
          <p:nvPr/>
        </p:nvSpPr>
        <p:spPr>
          <a:xfrm>
            <a:off x="394759" y="1818633"/>
            <a:ext cx="9494308" cy="4247317"/>
          </a:xfrm>
          <a:prstGeom prst="rect">
            <a:avLst/>
          </a:prstGeom>
        </p:spPr>
        <p:txBody>
          <a:bodyPr wrap="square">
            <a:spAutoFit/>
          </a:bodyPr>
          <a:lstStyle/>
          <a:p>
            <a:pPr marL="342900" indent="-342900" algn="just">
              <a:spcBef>
                <a:spcPts val="600"/>
              </a:spcBef>
              <a:spcAft>
                <a:spcPts val="600"/>
              </a:spcAft>
              <a:buFont typeface="Arial" panose="020B0604020202020204" pitchFamily="34" charset="0"/>
              <a:buChar char="•"/>
            </a:pPr>
            <a:r>
              <a:rPr lang="uk-UA" sz="2400" dirty="0">
                <a:solidFill>
                  <a:srgbClr val="002060"/>
                </a:solidFill>
                <a:effectLst>
                  <a:outerShdw blurRad="38100" dist="38100" dir="2700000" algn="tl">
                    <a:srgbClr val="000000">
                      <a:alpha val="43137"/>
                    </a:srgbClr>
                  </a:outerShdw>
                </a:effectLst>
              </a:rPr>
              <a:t>Фінальна звітність в ЕАСЕА здійснюється по завершенню проєкту. </a:t>
            </a:r>
          </a:p>
          <a:p>
            <a:pPr marL="342900" indent="-342900" algn="just">
              <a:spcBef>
                <a:spcPts val="600"/>
              </a:spcBef>
              <a:spcAft>
                <a:spcPts val="600"/>
              </a:spcAft>
              <a:buFont typeface="Arial" panose="020B0604020202020204" pitchFamily="34" charset="0"/>
              <a:buChar char="•"/>
            </a:pPr>
            <a:r>
              <a:rPr lang="uk-UA" sz="2400" dirty="0">
                <a:solidFill>
                  <a:srgbClr val="002060"/>
                </a:solidFill>
                <a:effectLst>
                  <a:outerShdw blurRad="38100" dist="38100" dir="2700000" algn="tl">
                    <a:srgbClr val="000000">
                      <a:alpha val="43137"/>
                    </a:srgbClr>
                  </a:outerShdw>
                </a:effectLst>
              </a:rPr>
              <a:t>Фінальний звіт має бути поданий протягом двох місяців з дня завершення проєкту, при цьому потрібно комунікувати з ЕАСЕА </a:t>
            </a:r>
            <a:r>
              <a:rPr lang="en-US" sz="2400" dirty="0">
                <a:solidFill>
                  <a:srgbClr val="002060"/>
                </a:solidFill>
                <a:effectLst>
                  <a:outerShdw blurRad="38100" dist="38100" dir="2700000" algn="tl">
                    <a:srgbClr val="000000">
                      <a:alpha val="43137"/>
                    </a:srgbClr>
                  </a:outerShdw>
                </a:effectLst>
              </a:rPr>
              <a:t>Project Officer</a:t>
            </a:r>
            <a:r>
              <a:rPr lang="uk-UA" sz="2400" dirty="0">
                <a:solidFill>
                  <a:srgbClr val="002060"/>
                </a:solidFill>
                <a:effectLst>
                  <a:outerShdw blurRad="38100" dist="38100" dir="2700000" algn="tl">
                    <a:srgbClr val="000000">
                      <a:alpha val="43137"/>
                    </a:srgbClr>
                  </a:outerShdw>
                </a:effectLst>
              </a:rPr>
              <a:t> і уточнювати терміни, якщо інше не зазначено в кабінеті проєкту. </a:t>
            </a:r>
          </a:p>
          <a:p>
            <a:pPr marL="342900" indent="-342900" algn="just">
              <a:spcBef>
                <a:spcPts val="600"/>
              </a:spcBef>
              <a:spcAft>
                <a:spcPts val="600"/>
              </a:spcAft>
              <a:buFont typeface="Arial" panose="020B0604020202020204" pitchFamily="34" charset="0"/>
              <a:buChar char="•"/>
            </a:pPr>
            <a:r>
              <a:rPr lang="uk-UA" sz="2400" dirty="0">
                <a:solidFill>
                  <a:srgbClr val="002060"/>
                </a:solidFill>
                <a:effectLst>
                  <a:outerShdw blurRad="38100" dist="38100" dir="2700000" algn="tl">
                    <a:srgbClr val="000000">
                      <a:alpha val="43137"/>
                    </a:srgbClr>
                  </a:outerShdw>
                </a:effectLst>
              </a:rPr>
              <a:t>Балансовий платіж від ЕАСЕА буде здійснений після схвалення фінального звіту і остаточна сума платежу залежить від якості та ефективності впровадження проєкту та результатів схваленого фінального звіту.</a:t>
            </a:r>
          </a:p>
          <a:p>
            <a:pPr algn="just">
              <a:spcBef>
                <a:spcPts val="600"/>
              </a:spcBef>
              <a:spcAft>
                <a:spcPts val="600"/>
              </a:spcAft>
            </a:pPr>
            <a:r>
              <a:rPr lang="en-US" sz="2400" dirty="0">
                <a:solidFill>
                  <a:srgbClr val="002060"/>
                </a:solidFill>
                <a:effectLst>
                  <a:outerShdw blurRad="38100" dist="38100" dir="2700000" algn="tl">
                    <a:srgbClr val="000000">
                      <a:alpha val="43137"/>
                    </a:srgbClr>
                  </a:outerShdw>
                </a:effectLst>
                <a:hlinkClick r:id="rId2"/>
              </a:rPr>
              <a:t>Reports &amp; payment requests</a:t>
            </a:r>
            <a:endParaRPr lang="uk-UA" sz="2400" dirty="0">
              <a:solidFill>
                <a:srgbClr val="00206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3480051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9132983" cy="725545"/>
          </a:xfrm>
        </p:spPr>
        <p:txBody>
          <a:bodyPr>
            <a:normAutofit/>
          </a:bodyPr>
          <a:lstStyle/>
          <a:p>
            <a:r>
              <a:rPr lang="uk-UA"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Звітність на національному рівні: </a:t>
            </a:r>
            <a:endParaRPr lang="uk-UA" sz="3200" dirty="0">
              <a:solidFill>
                <a:srgbClr val="FFFF00"/>
              </a:solidFill>
              <a:effectLst>
                <a:outerShdw blurRad="38100" dist="38100" dir="2700000" algn="tl">
                  <a:srgbClr val="000000">
                    <a:alpha val="43137"/>
                  </a:srgbClr>
                </a:outerShdw>
              </a:effectLst>
              <a:latin typeface="+mn-lt"/>
            </a:endParaRPr>
          </a:p>
        </p:txBody>
      </p:sp>
      <p:sp>
        <p:nvSpPr>
          <p:cNvPr id="3" name="Прямоугольник 2"/>
          <p:cNvSpPr/>
          <p:nvPr/>
        </p:nvSpPr>
        <p:spPr>
          <a:xfrm>
            <a:off x="394759" y="1818633"/>
            <a:ext cx="10053108" cy="3354765"/>
          </a:xfrm>
          <a:prstGeom prst="rect">
            <a:avLst/>
          </a:prstGeom>
        </p:spPr>
        <p:txBody>
          <a:bodyPr wrap="square">
            <a:spAutoFit/>
          </a:bodyPr>
          <a:lstStyle/>
          <a:p>
            <a:pPr marL="342900" indent="-342900" algn="just">
              <a:spcBef>
                <a:spcPts val="600"/>
              </a:spcBef>
              <a:spcAft>
                <a:spcPts val="600"/>
              </a:spcAft>
              <a:buFont typeface="Arial" panose="020B0604020202020204" pitchFamily="34" charset="0"/>
              <a:buChar char="•"/>
            </a:pPr>
            <a:r>
              <a:rPr lang="uk-UA" sz="2400" dirty="0">
                <a:solidFill>
                  <a:srgbClr val="002060"/>
                </a:solidFill>
                <a:effectLst>
                  <a:outerShdw blurRad="38100" dist="38100" dir="2700000" algn="tl">
                    <a:srgbClr val="000000">
                      <a:alpha val="43137"/>
                    </a:srgbClr>
                  </a:outerShdw>
                </a:effectLst>
              </a:rPr>
              <a:t>Картки моніторингу (Відповідно до Порядку залучення, використання та моніторингу міжнародної технічної допомоги (</a:t>
            </a:r>
            <a:r>
              <a:rPr lang="uk-UA" sz="2400" dirty="0">
                <a:solidFill>
                  <a:srgbClr val="002060"/>
                </a:solidFill>
                <a:effectLst>
                  <a:outerShdw blurRad="38100" dist="38100" dir="2700000" algn="tl">
                    <a:srgbClr val="000000">
                      <a:alpha val="43137"/>
                    </a:srgbClr>
                  </a:outerShdw>
                </a:effectLst>
                <a:hlinkClick r:id="rId2"/>
              </a:rPr>
              <a:t>Постанова КМУ від 15.02.2002 №153, зі змінами</a:t>
            </a:r>
            <a:r>
              <a:rPr lang="uk-UA" sz="2400" dirty="0">
                <a:solidFill>
                  <a:srgbClr val="002060"/>
                </a:solidFill>
                <a:effectLst>
                  <a:outerShdw blurRad="38100" dist="38100" dir="2700000" algn="tl">
                    <a:srgbClr val="000000">
                      <a:alpha val="43137"/>
                    </a:srgbClr>
                  </a:outerShdw>
                </a:effectLst>
              </a:rPr>
              <a:t>).</a:t>
            </a:r>
          </a:p>
          <a:p>
            <a:pPr marL="342900" indent="-342900" algn="just">
              <a:spcBef>
                <a:spcPts val="600"/>
              </a:spcBef>
              <a:spcAft>
                <a:spcPts val="600"/>
              </a:spcAft>
              <a:buFont typeface="Arial" panose="020B0604020202020204" pitchFamily="34" charset="0"/>
              <a:buChar char="•"/>
            </a:pPr>
            <a:r>
              <a:rPr lang="uk-UA" sz="2400" dirty="0">
                <a:solidFill>
                  <a:srgbClr val="002060"/>
                </a:solidFill>
                <a:effectLst>
                  <a:outerShdw blurRad="38100" dist="38100" dir="2700000" algn="tl">
                    <a:srgbClr val="000000">
                      <a:alpha val="43137"/>
                    </a:srgbClr>
                  </a:outerShdw>
                </a:effectLst>
              </a:rPr>
              <a:t>Періоди звітності (кожних пів-року: до 10 січня за рік, до 10 липня за пів-року, фінальний звіт по завершенню проєкту). </a:t>
            </a:r>
          </a:p>
          <a:p>
            <a:pPr marL="342900" indent="-342900" algn="just">
              <a:spcBef>
                <a:spcPts val="600"/>
              </a:spcBef>
              <a:spcAft>
                <a:spcPts val="600"/>
              </a:spcAft>
              <a:buFont typeface="Arial" panose="020B0604020202020204" pitchFamily="34" charset="0"/>
              <a:buChar char="•"/>
            </a:pPr>
            <a:r>
              <a:rPr lang="uk-UA" sz="2400" dirty="0">
                <a:solidFill>
                  <a:srgbClr val="002060"/>
                </a:solidFill>
                <a:effectLst>
                  <a:outerShdw blurRad="38100" dist="38100" dir="2700000" algn="tl">
                    <a:srgbClr val="000000">
                      <a:alpha val="43137"/>
                    </a:srgbClr>
                  </a:outerShdw>
                </a:effectLst>
              </a:rPr>
              <a:t>Картки моніторингу надсилаються в МОН України з копією до Національного Еразмус+ офісу в Україні. Деталі є на веб-сайті Національного Еразмус+ офісу в Україні у </a:t>
            </a:r>
            <a:r>
              <a:rPr lang="uk-UA" sz="2400" dirty="0">
                <a:solidFill>
                  <a:srgbClr val="002060"/>
                </a:solidFill>
                <a:effectLst>
                  <a:outerShdw blurRad="38100" dist="38100" dir="2700000" algn="tl">
                    <a:srgbClr val="000000">
                      <a:alpha val="43137"/>
                    </a:srgbClr>
                  </a:outerShdw>
                </a:effectLst>
                <a:hlinkClick r:id="rId3"/>
              </a:rPr>
              <a:t>розділі для виконавців</a:t>
            </a:r>
            <a:r>
              <a:rPr lang="uk-UA" sz="2400" dirty="0">
                <a:solidFill>
                  <a:srgbClr val="002060"/>
                </a:solidFill>
                <a:effectLst>
                  <a:outerShdw blurRad="38100" dist="38100" dir="2700000" algn="tl">
                    <a:srgbClr val="000000">
                      <a:alpha val="43137"/>
                    </a:srgbClr>
                  </a:outerShdw>
                </a:effectLst>
              </a:rPr>
              <a:t>. </a:t>
            </a:r>
          </a:p>
        </p:txBody>
      </p:sp>
    </p:spTree>
    <p:extLst>
      <p:ext uri="{BB962C8B-B14F-4D97-AF65-F5344CB8AC3E}">
        <p14:creationId xmlns:p14="http://schemas.microsoft.com/office/powerpoint/2010/main" val="1708136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9132983" cy="725545"/>
          </a:xfrm>
        </p:spPr>
        <p:txBody>
          <a:bodyPr>
            <a:normAutofit/>
          </a:bodyPr>
          <a:lstStyle/>
          <a:p>
            <a:r>
              <a:rPr lang="uk-UA"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Перевірки, моніторинг та аудити: </a:t>
            </a:r>
            <a:endParaRPr lang="uk-UA" sz="3200" dirty="0">
              <a:solidFill>
                <a:srgbClr val="FFFF00"/>
              </a:solidFill>
              <a:effectLst>
                <a:outerShdw blurRad="38100" dist="38100" dir="2700000" algn="tl">
                  <a:srgbClr val="000000">
                    <a:alpha val="43137"/>
                  </a:srgbClr>
                </a:outerShdw>
              </a:effectLst>
              <a:latin typeface="+mn-lt"/>
            </a:endParaRPr>
          </a:p>
        </p:txBody>
      </p:sp>
      <p:sp>
        <p:nvSpPr>
          <p:cNvPr id="3" name="Прямоугольник 2"/>
          <p:cNvSpPr/>
          <p:nvPr/>
        </p:nvSpPr>
        <p:spPr>
          <a:xfrm>
            <a:off x="394759" y="1818633"/>
            <a:ext cx="10357908" cy="3877985"/>
          </a:xfrm>
          <a:prstGeom prst="rect">
            <a:avLst/>
          </a:prstGeom>
        </p:spPr>
        <p:txBody>
          <a:bodyPr wrap="square">
            <a:spAutoFit/>
          </a:bodyPr>
          <a:lstStyle/>
          <a:p>
            <a:pPr marL="342900" indent="-342900" algn="just">
              <a:spcBef>
                <a:spcPts val="600"/>
              </a:spcBef>
              <a:spcAft>
                <a:spcPts val="600"/>
              </a:spcAft>
              <a:buFont typeface="Arial" panose="020B0604020202020204" pitchFamily="34" charset="0"/>
              <a:buChar char="•"/>
            </a:pPr>
            <a:r>
              <a:rPr lang="uk-UA" sz="2400" dirty="0">
                <a:solidFill>
                  <a:srgbClr val="002060"/>
                </a:solidFill>
                <a:effectLst>
                  <a:outerShdw blurRad="38100" dist="38100" dir="2700000" algn="tl">
                    <a:srgbClr val="000000">
                      <a:alpha val="43137"/>
                    </a:srgbClr>
                  </a:outerShdw>
                </a:effectLst>
              </a:rPr>
              <a:t>Супровідна (підтверджуюча) документація:</a:t>
            </a:r>
          </a:p>
          <a:p>
            <a:pPr algn="just">
              <a:spcBef>
                <a:spcPts val="600"/>
              </a:spcBef>
              <a:spcAft>
                <a:spcPts val="600"/>
              </a:spcAft>
            </a:pPr>
            <a:r>
              <a:rPr lang="uk-UA" sz="2400" dirty="0">
                <a:solidFill>
                  <a:srgbClr val="002060"/>
                </a:solidFill>
                <a:effectLst>
                  <a:outerShdw blurRad="38100" dist="38100" dir="2700000" algn="tl">
                    <a:srgbClr val="000000">
                      <a:alpha val="43137"/>
                    </a:srgbClr>
                  </a:outerShdw>
                </a:effectLst>
              </a:rPr>
              <a:t>-	всі підтверджуючі документи, що стосуються реалізації проєкту (квитанції, чеки, квитки, посадкові квитки, списки учасників з підписами, реєстраційні форми, програми заходів з логотипом, накази та розпорядження, навчальні матеріали з логотипом та фразою тощо).</a:t>
            </a:r>
          </a:p>
          <a:p>
            <a:pPr marL="342900" indent="-342900" algn="just">
              <a:spcBef>
                <a:spcPts val="600"/>
              </a:spcBef>
              <a:spcAft>
                <a:spcPts val="600"/>
              </a:spcAft>
              <a:buFont typeface="Arial" panose="020B0604020202020204" pitchFamily="34" charset="0"/>
              <a:buChar char="•"/>
            </a:pPr>
            <a:r>
              <a:rPr lang="uk-UA" sz="2400" dirty="0">
                <a:solidFill>
                  <a:srgbClr val="002060"/>
                </a:solidFill>
                <a:effectLst>
                  <a:outerShdw blurRad="38100" dist="38100" dir="2700000" algn="tl">
                    <a:srgbClr val="000000">
                      <a:alpha val="43137"/>
                    </a:srgbClr>
                  </a:outerShdw>
                </a:effectLst>
              </a:rPr>
              <a:t>Оригінали документів, зокрема фінансових.</a:t>
            </a:r>
          </a:p>
          <a:p>
            <a:pPr marL="342900" indent="-342900" algn="just">
              <a:spcBef>
                <a:spcPts val="600"/>
              </a:spcBef>
              <a:spcAft>
                <a:spcPts val="600"/>
              </a:spcAft>
              <a:buFont typeface="Arial" panose="020B0604020202020204" pitchFamily="34" charset="0"/>
              <a:buChar char="•"/>
            </a:pPr>
            <a:r>
              <a:rPr lang="uk-UA" sz="2400" dirty="0">
                <a:solidFill>
                  <a:srgbClr val="002060"/>
                </a:solidFill>
                <a:effectLst>
                  <a:outerShdw blurRad="38100" dist="38100" dir="2700000" algn="tl">
                    <a:srgbClr val="000000">
                      <a:alpha val="43137"/>
                    </a:srgbClr>
                  </a:outerShdw>
                </a:effectLst>
              </a:rPr>
              <a:t>Вся документація має зберігатися протягом 3 років (для проєктів до 60 тис. євро включно), 5 років (для проєктів більше 60 тис. євро) від дати офіційного закриття проєкту, якщо інше не зазначено в грантовій угоді. </a:t>
            </a:r>
          </a:p>
        </p:txBody>
      </p:sp>
    </p:spTree>
    <p:extLst>
      <p:ext uri="{BB962C8B-B14F-4D97-AF65-F5344CB8AC3E}">
        <p14:creationId xmlns:p14="http://schemas.microsoft.com/office/powerpoint/2010/main" val="4354089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78CE5BC-C1CD-41DC-939C-49FF02A8F6D0}"/>
              </a:ext>
            </a:extLst>
          </p:cNvPr>
          <p:cNvSpPr txBox="1"/>
          <p:nvPr/>
        </p:nvSpPr>
        <p:spPr>
          <a:xfrm>
            <a:off x="0" y="1456194"/>
            <a:ext cx="11044518" cy="4708981"/>
          </a:xfrm>
          <a:prstGeom prst="rect">
            <a:avLst/>
          </a:prstGeom>
          <a:noFill/>
        </p:spPr>
        <p:txBody>
          <a:bodyPr wrap="square" rtlCol="0">
            <a:spAutoFit/>
          </a:bodyPr>
          <a:lstStyle/>
          <a:p>
            <a:pPr marL="342900" lvl="0" indent="-342900" algn="just">
              <a:spcBef>
                <a:spcPts val="600"/>
              </a:spcBef>
              <a:spcAft>
                <a:spcPts val="600"/>
              </a:spcAft>
              <a:buFont typeface="Arial" panose="020B0604020202020204" pitchFamily="34" charset="0"/>
              <a:buChar char="•"/>
            </a:pPr>
            <a:r>
              <a:rPr lang="uk-UA" sz="2400" dirty="0">
                <a:solidFill>
                  <a:srgbClr val="002060"/>
                </a:solidFill>
                <a:effectLst>
                  <a:outerShdw blurRad="38100" dist="38100" dir="2700000" algn="tl">
                    <a:srgbClr val="000000">
                      <a:alpha val="43137"/>
                    </a:srgbClr>
                  </a:outerShdw>
                </a:effectLst>
                <a:cs typeface="Arial" panose="020B0604020202020204" pitchFamily="34" charset="0"/>
                <a:hlinkClick r:id="rId2"/>
              </a:rPr>
              <a:t>Портал Європейської Комісії </a:t>
            </a:r>
            <a:r>
              <a:rPr lang="uk-UA" sz="2400" b="1" dirty="0">
                <a:solidFill>
                  <a:srgbClr val="002060"/>
                </a:solidFill>
                <a:effectLst>
                  <a:outerShdw blurRad="38100" dist="38100" dir="2700000" algn="tl">
                    <a:srgbClr val="000000">
                      <a:alpha val="43137"/>
                    </a:srgbClr>
                  </a:outerShdw>
                </a:effectLst>
                <a:cs typeface="Arial" panose="020B0604020202020204" pitchFamily="34" charset="0"/>
                <a:hlinkClick r:id="rId2"/>
              </a:rPr>
              <a:t>Програми ЄС Еразмус</a:t>
            </a:r>
            <a:r>
              <a:rPr lang="uk-UA" sz="2400" dirty="0">
                <a:solidFill>
                  <a:srgbClr val="002060"/>
                </a:solidFill>
                <a:effectLst>
                  <a:outerShdw blurRad="38100" dist="38100" dir="2700000" algn="tl">
                    <a:srgbClr val="000000">
                      <a:alpha val="43137"/>
                    </a:srgbClr>
                  </a:outerShdw>
                </a:effectLst>
                <a:cs typeface="Arial" panose="020B0604020202020204" pitchFamily="34" charset="0"/>
                <a:hlinkClick r:id="rId2"/>
              </a:rPr>
              <a:t>+:</a:t>
            </a:r>
            <a:endParaRPr lang="uk-UA" sz="2400" dirty="0">
              <a:solidFill>
                <a:srgbClr val="002060"/>
              </a:solidFill>
              <a:effectLst>
                <a:outerShdw blurRad="38100" dist="38100" dir="2700000" algn="tl">
                  <a:srgbClr val="000000">
                    <a:alpha val="43137"/>
                  </a:srgbClr>
                </a:outerShdw>
              </a:effectLst>
              <a:cs typeface="Arial" panose="020B0604020202020204" pitchFamily="34" charset="0"/>
            </a:endParaRPr>
          </a:p>
          <a:p>
            <a:pPr marL="342900" lvl="0" indent="-342900" algn="just">
              <a:spcBef>
                <a:spcPts val="600"/>
              </a:spcBef>
              <a:spcAft>
                <a:spcPts val="600"/>
              </a:spcAft>
              <a:buFont typeface="Arial" panose="020B0604020202020204" pitchFamily="34" charset="0"/>
              <a:buChar char="•"/>
            </a:pPr>
            <a:r>
              <a:rPr lang="en-US" sz="2400" dirty="0">
                <a:solidFill>
                  <a:srgbClr val="002060"/>
                </a:solidFill>
                <a:effectLst>
                  <a:outerShdw blurRad="38100" dist="38100" dir="2700000" algn="tl">
                    <a:srgbClr val="000000">
                      <a:alpha val="43137"/>
                    </a:srgbClr>
                  </a:outerShdw>
                </a:effectLst>
                <a:cs typeface="Arial" panose="020B0604020202020204" pitchFamily="34" charset="0"/>
                <a:hlinkClick r:id="rId3"/>
              </a:rPr>
              <a:t>Funding and Tender Opportunity Portal Jean Monnet actions</a:t>
            </a:r>
            <a:r>
              <a:rPr lang="en-US" sz="2400" dirty="0">
                <a:solidFill>
                  <a:srgbClr val="002060"/>
                </a:solidFill>
                <a:effectLst>
                  <a:outerShdw blurRad="38100" dist="38100" dir="2700000" algn="tl">
                    <a:srgbClr val="000000">
                      <a:alpha val="43137"/>
                    </a:srgbClr>
                  </a:outerShdw>
                </a:effectLst>
                <a:cs typeface="Arial" panose="020B0604020202020204" pitchFamily="34" charset="0"/>
              </a:rPr>
              <a:t>:</a:t>
            </a:r>
            <a:r>
              <a:rPr lang="en-US" sz="2400" dirty="0">
                <a:solidFill>
                  <a:srgbClr val="002060"/>
                </a:solidFill>
                <a:cs typeface="Arial" panose="020B0604020202020204" pitchFamily="34" charset="0"/>
              </a:rPr>
              <a:t> </a:t>
            </a:r>
            <a:r>
              <a:rPr lang="uk-UA" sz="2400" dirty="0">
                <a:solidFill>
                  <a:srgbClr val="002060"/>
                </a:solidFill>
                <a:effectLst>
                  <a:outerShdw blurRad="38100" dist="38100" dir="2700000" algn="tl">
                    <a:srgbClr val="000000">
                      <a:alpha val="43137"/>
                    </a:srgbClr>
                  </a:outerShdw>
                </a:effectLst>
                <a:cs typeface="Arial" panose="020B0604020202020204" pitchFamily="34" charset="0"/>
              </a:rPr>
              <a:t>для менеджменту та впровадження проєкту, вирішення та узгодження питань за сприяння Вашого </a:t>
            </a:r>
            <a:r>
              <a:rPr lang="en-GB" sz="2400" dirty="0">
                <a:solidFill>
                  <a:srgbClr val="002060"/>
                </a:solidFill>
                <a:effectLst>
                  <a:outerShdw blurRad="38100" dist="38100" dir="2700000" algn="tl">
                    <a:srgbClr val="000000">
                      <a:alpha val="43137"/>
                    </a:srgbClr>
                  </a:outerShdw>
                </a:effectLst>
                <a:cs typeface="Arial" panose="020B0604020202020204" pitchFamily="34" charset="0"/>
              </a:rPr>
              <a:t>EACEA Project Officer</a:t>
            </a:r>
            <a:endParaRPr lang="uk-UA" sz="2400" dirty="0">
              <a:solidFill>
                <a:srgbClr val="002060"/>
              </a:solidFill>
              <a:effectLst>
                <a:outerShdw blurRad="38100" dist="38100" dir="2700000" algn="tl">
                  <a:srgbClr val="000000">
                    <a:alpha val="43137"/>
                  </a:srgbClr>
                </a:outerShdw>
              </a:effectLst>
              <a:cs typeface="Arial" panose="020B0604020202020204" pitchFamily="34" charset="0"/>
            </a:endParaRPr>
          </a:p>
          <a:p>
            <a:pPr marL="342900" indent="-342900" algn="just">
              <a:spcBef>
                <a:spcPts val="600"/>
              </a:spcBef>
              <a:spcAft>
                <a:spcPts val="600"/>
              </a:spcAft>
              <a:buFont typeface="Arial" panose="020B0604020202020204" pitchFamily="34" charset="0"/>
              <a:buChar char="•"/>
            </a:pPr>
            <a:r>
              <a:rPr lang="uk-UA" sz="2400" dirty="0">
                <a:solidFill>
                  <a:srgbClr val="002060"/>
                </a:solidFill>
                <a:effectLst>
                  <a:outerShdw blurRad="38100" dist="38100" dir="2700000" algn="tl">
                    <a:srgbClr val="000000">
                      <a:alpha val="43137"/>
                    </a:srgbClr>
                  </a:outerShdw>
                </a:effectLst>
                <a:cs typeface="Arial" panose="020B0604020202020204" pitchFamily="34" charset="0"/>
              </a:rPr>
              <a:t>Керівництво до</a:t>
            </a:r>
            <a:r>
              <a:rPr lang="en-US" sz="2400" dirty="0">
                <a:solidFill>
                  <a:srgbClr val="002060"/>
                </a:solidFill>
                <a:effectLst>
                  <a:outerShdw blurRad="38100" dist="38100" dir="2700000" algn="tl">
                    <a:srgbClr val="000000">
                      <a:alpha val="43137"/>
                    </a:srgbClr>
                  </a:outerShdw>
                </a:effectLst>
                <a:cs typeface="Arial" panose="020B0604020202020204" pitchFamily="34" charset="0"/>
              </a:rPr>
              <a:t> </a:t>
            </a:r>
            <a:r>
              <a:rPr lang="uk-UA" sz="2400" dirty="0">
                <a:solidFill>
                  <a:srgbClr val="002060"/>
                </a:solidFill>
                <a:effectLst>
                  <a:outerShdw blurRad="38100" dist="38100" dir="2700000" algn="tl">
                    <a:srgbClr val="000000">
                      <a:alpha val="43137"/>
                    </a:srgbClr>
                  </a:outerShdw>
                </a:effectLst>
                <a:cs typeface="Arial" panose="020B0604020202020204" pitchFamily="34" charset="0"/>
                <a:hlinkClick r:id="rId4"/>
              </a:rPr>
              <a:t>Програми ЄС Еразмус+/ </a:t>
            </a:r>
            <a:r>
              <a:rPr lang="en-US" sz="2400" b="1" dirty="0">
                <a:solidFill>
                  <a:srgbClr val="002060"/>
                </a:solidFill>
                <a:effectLst>
                  <a:outerShdw blurRad="38100" dist="38100" dir="2700000" algn="tl">
                    <a:srgbClr val="000000">
                      <a:alpha val="43137"/>
                    </a:srgbClr>
                  </a:outerShdw>
                </a:effectLst>
                <a:cs typeface="Arial" panose="020B0604020202020204" pitchFamily="34" charset="0"/>
                <a:hlinkClick r:id="rId4"/>
              </a:rPr>
              <a:t>Erasmus+ </a:t>
            </a:r>
            <a:r>
              <a:rPr lang="en-US" sz="2400" b="1" dirty="0" err="1">
                <a:solidFill>
                  <a:srgbClr val="002060"/>
                </a:solidFill>
                <a:effectLst>
                  <a:outerShdw blurRad="38100" dist="38100" dir="2700000" algn="tl">
                    <a:srgbClr val="000000">
                      <a:alpha val="43137"/>
                    </a:srgbClr>
                  </a:outerShdw>
                </a:effectLst>
                <a:cs typeface="Arial" panose="020B0604020202020204" pitchFamily="34" charset="0"/>
                <a:hlinkClick r:id="rId4"/>
              </a:rPr>
              <a:t>Programme</a:t>
            </a:r>
            <a:r>
              <a:rPr lang="en-US" sz="2400" b="1" dirty="0">
                <a:solidFill>
                  <a:srgbClr val="002060"/>
                </a:solidFill>
                <a:effectLst>
                  <a:outerShdw blurRad="38100" dist="38100" dir="2700000" algn="tl">
                    <a:srgbClr val="000000">
                      <a:alpha val="43137"/>
                    </a:srgbClr>
                  </a:outerShdw>
                </a:effectLst>
                <a:cs typeface="Arial" panose="020B0604020202020204" pitchFamily="34" charset="0"/>
                <a:hlinkClick r:id="rId4"/>
              </a:rPr>
              <a:t> Guide</a:t>
            </a:r>
            <a:r>
              <a:rPr lang="uk-UA" sz="2400" dirty="0">
                <a:solidFill>
                  <a:srgbClr val="002060"/>
                </a:solidFill>
                <a:effectLst>
                  <a:outerShdw blurRad="38100" dist="38100" dir="2700000" algn="tl">
                    <a:srgbClr val="000000">
                      <a:alpha val="43137"/>
                    </a:srgbClr>
                  </a:outerShdw>
                </a:effectLst>
                <a:cs typeface="Arial" panose="020B0604020202020204" pitchFamily="34" charset="0"/>
                <a:hlinkClick r:id="rId4"/>
              </a:rPr>
              <a:t>.</a:t>
            </a:r>
            <a:endParaRPr lang="uk-UA" sz="2400" dirty="0">
              <a:solidFill>
                <a:srgbClr val="002060"/>
              </a:solidFill>
              <a:effectLst>
                <a:outerShdw blurRad="38100" dist="38100" dir="2700000" algn="tl">
                  <a:srgbClr val="000000">
                    <a:alpha val="43137"/>
                  </a:srgbClr>
                </a:outerShdw>
              </a:effectLst>
              <a:cs typeface="Arial" panose="020B0604020202020204" pitchFamily="34" charset="0"/>
            </a:endParaRPr>
          </a:p>
          <a:p>
            <a:pPr marL="342900" indent="-342900" algn="just">
              <a:spcBef>
                <a:spcPts val="600"/>
              </a:spcBef>
              <a:spcAft>
                <a:spcPts val="600"/>
              </a:spcAft>
              <a:buFont typeface="Arial" panose="020B0604020202020204" pitchFamily="34" charset="0"/>
              <a:buChar char="•"/>
            </a:pPr>
            <a:r>
              <a:rPr lang="uk-UA" sz="2400" u="sng" kern="1800" dirty="0">
                <a:solidFill>
                  <a:srgbClr val="0000FF"/>
                </a:solidFill>
                <a:effectLst>
                  <a:outerShdw blurRad="38100" dist="38100" dir="2700000" algn="tl">
                    <a:srgbClr val="000000">
                      <a:alpha val="43137"/>
                    </a:srgbClr>
                  </a:outerShdw>
                </a:effectLst>
                <a:ea typeface="Times New Roman" panose="02020603050405020304" pitchFamily="18" charset="0"/>
                <a:cs typeface="Arial" panose="020B0604020202020204" pitchFamily="34" charset="0"/>
                <a:hlinkClick r:id="rId5"/>
              </a:rPr>
              <a:t>Пам'ятка для виконавців проєктів</a:t>
            </a:r>
            <a:endParaRPr lang="en-US" sz="2400" u="sng" kern="1800" dirty="0">
              <a:solidFill>
                <a:srgbClr val="0000FF"/>
              </a:solidFill>
              <a:effectLst>
                <a:outerShdw blurRad="38100" dist="38100" dir="2700000" algn="tl">
                  <a:srgbClr val="000000">
                    <a:alpha val="43137"/>
                  </a:srgbClr>
                </a:outerShdw>
              </a:effectLst>
              <a:ea typeface="Times New Roman" panose="02020603050405020304" pitchFamily="18" charset="0"/>
              <a:cs typeface="Arial" panose="020B0604020202020204" pitchFamily="34" charset="0"/>
              <a:hlinkClick r:id="rId6"/>
            </a:endParaRPr>
          </a:p>
          <a:p>
            <a:pPr marL="342900" indent="-342900" algn="just">
              <a:spcBef>
                <a:spcPts val="600"/>
              </a:spcBef>
              <a:spcAft>
                <a:spcPts val="600"/>
              </a:spcAft>
              <a:buFont typeface="Arial" panose="020B0604020202020204" pitchFamily="34" charset="0"/>
              <a:buChar char="•"/>
            </a:pPr>
            <a:r>
              <a:rPr lang="ru-RU" sz="2400" u="sng" dirty="0">
                <a:solidFill>
                  <a:srgbClr val="0000FF"/>
                </a:solidFill>
                <a:effectLst>
                  <a:outerShdw blurRad="38100" dist="38100" dir="2700000" algn="tl">
                    <a:srgbClr val="000000">
                      <a:alpha val="43137"/>
                    </a:srgbClr>
                  </a:outerShdw>
                </a:effectLst>
                <a:ea typeface="Times New Roman" panose="02020603050405020304" pitchFamily="18" charset="0"/>
                <a:cs typeface="Arial" panose="020B0604020202020204" pitchFamily="34" charset="0"/>
                <a:hlinkClick r:id="rId7"/>
              </a:rPr>
              <a:t>Вебінар «</a:t>
            </a:r>
            <a:r>
              <a:rPr lang="ru-RU" sz="2400" u="sng" dirty="0" err="1">
                <a:solidFill>
                  <a:srgbClr val="0000FF"/>
                </a:solidFill>
                <a:effectLst>
                  <a:outerShdw blurRad="38100" dist="38100" dir="2700000" algn="tl">
                    <a:srgbClr val="000000">
                      <a:alpha val="43137"/>
                    </a:srgbClr>
                  </a:outerShdw>
                </a:effectLst>
                <a:ea typeface="Times New Roman" panose="02020603050405020304" pitchFamily="18" charset="0"/>
                <a:cs typeface="Arial" panose="020B0604020202020204" pitchFamily="34" charset="0"/>
                <a:hlinkClick r:id="rId7"/>
              </a:rPr>
              <a:t>Особливості</a:t>
            </a:r>
            <a:r>
              <a:rPr lang="ru-RU" sz="2400" u="sng" dirty="0">
                <a:solidFill>
                  <a:srgbClr val="0000FF"/>
                </a:solidFill>
                <a:effectLst>
                  <a:outerShdw blurRad="38100" dist="38100" dir="2700000" algn="tl">
                    <a:srgbClr val="000000">
                      <a:alpha val="43137"/>
                    </a:srgbClr>
                  </a:outerShdw>
                </a:effectLst>
                <a:ea typeface="Times New Roman" panose="02020603050405020304" pitchFamily="18" charset="0"/>
                <a:cs typeface="Arial" panose="020B0604020202020204" pitchFamily="34" charset="0"/>
                <a:hlinkClick r:id="rId7"/>
              </a:rPr>
              <a:t> </a:t>
            </a:r>
            <a:r>
              <a:rPr lang="ru-RU" sz="2400" u="sng" dirty="0" err="1">
                <a:solidFill>
                  <a:srgbClr val="0000FF"/>
                </a:solidFill>
                <a:effectLst>
                  <a:outerShdw blurRad="38100" dist="38100" dir="2700000" algn="tl">
                    <a:srgbClr val="000000">
                      <a:alpha val="43137"/>
                    </a:srgbClr>
                  </a:outerShdw>
                </a:effectLst>
                <a:ea typeface="Times New Roman" panose="02020603050405020304" pitchFamily="18" charset="0"/>
                <a:cs typeface="Arial" panose="020B0604020202020204" pitchFamily="34" charset="0"/>
                <a:hlinkClick r:id="rId7"/>
              </a:rPr>
              <a:t>реалізації</a:t>
            </a:r>
            <a:r>
              <a:rPr lang="ru-RU" sz="2400" u="sng" dirty="0">
                <a:solidFill>
                  <a:srgbClr val="0000FF"/>
                </a:solidFill>
                <a:effectLst>
                  <a:outerShdw blurRad="38100" dist="38100" dir="2700000" algn="tl">
                    <a:srgbClr val="000000">
                      <a:alpha val="43137"/>
                    </a:srgbClr>
                  </a:outerShdw>
                </a:effectLst>
                <a:ea typeface="Times New Roman" panose="02020603050405020304" pitchFamily="18" charset="0"/>
                <a:cs typeface="Arial" panose="020B0604020202020204" pitchFamily="34" charset="0"/>
                <a:hlinkClick r:id="rId7"/>
              </a:rPr>
              <a:t> проєктів </a:t>
            </a:r>
            <a:r>
              <a:rPr lang="ru-RU" sz="2400" u="sng" dirty="0" err="1">
                <a:solidFill>
                  <a:srgbClr val="0000FF"/>
                </a:solidFill>
                <a:effectLst>
                  <a:outerShdw blurRad="38100" dist="38100" dir="2700000" algn="tl">
                    <a:srgbClr val="000000">
                      <a:alpha val="43137"/>
                    </a:srgbClr>
                  </a:outerShdw>
                </a:effectLst>
                <a:ea typeface="Times New Roman" panose="02020603050405020304" pitchFamily="18" charset="0"/>
                <a:cs typeface="Arial" panose="020B0604020202020204" pitchFamily="34" charset="0"/>
                <a:hlinkClick r:id="rId7"/>
              </a:rPr>
              <a:t>Програми</a:t>
            </a:r>
            <a:r>
              <a:rPr lang="ru-RU" sz="2400" u="sng" dirty="0">
                <a:solidFill>
                  <a:srgbClr val="0000FF"/>
                </a:solidFill>
                <a:effectLst>
                  <a:outerShdw blurRad="38100" dist="38100" dir="2700000" algn="tl">
                    <a:srgbClr val="000000">
                      <a:alpha val="43137"/>
                    </a:srgbClr>
                  </a:outerShdw>
                </a:effectLst>
                <a:ea typeface="Times New Roman" panose="02020603050405020304" pitchFamily="18" charset="0"/>
                <a:cs typeface="Arial" panose="020B0604020202020204" pitchFamily="34" charset="0"/>
                <a:hlinkClick r:id="rId7"/>
              </a:rPr>
              <a:t> ЄС </a:t>
            </a:r>
            <a:r>
              <a:rPr lang="ru-RU" sz="2400" u="sng" dirty="0" err="1">
                <a:solidFill>
                  <a:srgbClr val="0000FF"/>
                </a:solidFill>
                <a:effectLst>
                  <a:outerShdw blurRad="38100" dist="38100" dir="2700000" algn="tl">
                    <a:srgbClr val="000000">
                      <a:alpha val="43137"/>
                    </a:srgbClr>
                  </a:outerShdw>
                </a:effectLst>
                <a:ea typeface="Times New Roman" panose="02020603050405020304" pitchFamily="18" charset="0"/>
                <a:cs typeface="Arial" panose="020B0604020202020204" pitchFamily="34" charset="0"/>
                <a:hlinkClick r:id="rId7"/>
              </a:rPr>
              <a:t>Еразмус</a:t>
            </a:r>
            <a:r>
              <a:rPr lang="ru-RU" sz="2400" u="sng" dirty="0">
                <a:solidFill>
                  <a:srgbClr val="0000FF"/>
                </a:solidFill>
                <a:effectLst>
                  <a:outerShdw blurRad="38100" dist="38100" dir="2700000" algn="tl">
                    <a:srgbClr val="000000">
                      <a:alpha val="43137"/>
                    </a:srgbClr>
                  </a:outerShdw>
                </a:effectLst>
                <a:ea typeface="Times New Roman" panose="02020603050405020304" pitchFamily="18" charset="0"/>
                <a:cs typeface="Arial" panose="020B0604020202020204" pitchFamily="34" charset="0"/>
                <a:hlinkClick r:id="rId7"/>
              </a:rPr>
              <a:t>+ в </a:t>
            </a:r>
            <a:r>
              <a:rPr lang="ru-RU" sz="2400" u="sng" dirty="0" err="1">
                <a:solidFill>
                  <a:srgbClr val="0000FF"/>
                </a:solidFill>
                <a:effectLst>
                  <a:outerShdw blurRad="38100" dist="38100" dir="2700000" algn="tl">
                    <a:srgbClr val="000000">
                      <a:alpha val="43137"/>
                    </a:srgbClr>
                  </a:outerShdw>
                </a:effectLst>
                <a:ea typeface="Times New Roman" panose="02020603050405020304" pitchFamily="18" charset="0"/>
                <a:cs typeface="Arial" panose="020B0604020202020204" pitchFamily="34" charset="0"/>
                <a:hlinkClick r:id="rId7"/>
              </a:rPr>
              <a:t>умовах</a:t>
            </a:r>
            <a:r>
              <a:rPr lang="ru-RU" sz="2400" u="sng" dirty="0">
                <a:solidFill>
                  <a:srgbClr val="0000FF"/>
                </a:solidFill>
                <a:effectLst>
                  <a:outerShdw blurRad="38100" dist="38100" dir="2700000" algn="tl">
                    <a:srgbClr val="000000">
                      <a:alpha val="43137"/>
                    </a:srgbClr>
                  </a:outerShdw>
                </a:effectLst>
                <a:ea typeface="Times New Roman" panose="02020603050405020304" pitchFamily="18" charset="0"/>
                <a:cs typeface="Arial" panose="020B0604020202020204" pitchFamily="34" charset="0"/>
                <a:hlinkClick r:id="rId7"/>
              </a:rPr>
              <a:t> </a:t>
            </a:r>
            <a:r>
              <a:rPr lang="ru-RU" sz="2400" u="sng" dirty="0" err="1">
                <a:solidFill>
                  <a:srgbClr val="0000FF"/>
                </a:solidFill>
                <a:effectLst>
                  <a:outerShdw blurRad="38100" dist="38100" dir="2700000" algn="tl">
                    <a:srgbClr val="000000">
                      <a:alpha val="43137"/>
                    </a:srgbClr>
                  </a:outerShdw>
                </a:effectLst>
                <a:ea typeface="Times New Roman" panose="02020603050405020304" pitchFamily="18" charset="0"/>
                <a:cs typeface="Arial" panose="020B0604020202020204" pitchFamily="34" charset="0"/>
                <a:hlinkClick r:id="rId7"/>
              </a:rPr>
              <a:t>воєнного</a:t>
            </a:r>
            <a:r>
              <a:rPr lang="ru-RU" sz="2400" u="sng" dirty="0">
                <a:solidFill>
                  <a:srgbClr val="0000FF"/>
                </a:solidFill>
                <a:effectLst>
                  <a:outerShdw blurRad="38100" dist="38100" dir="2700000" algn="tl">
                    <a:srgbClr val="000000">
                      <a:alpha val="43137"/>
                    </a:srgbClr>
                  </a:outerShdw>
                </a:effectLst>
                <a:ea typeface="Times New Roman" panose="02020603050405020304" pitchFamily="18" charset="0"/>
                <a:cs typeface="Arial" panose="020B0604020202020204" pitchFamily="34" charset="0"/>
                <a:hlinkClick r:id="rId7"/>
              </a:rPr>
              <a:t> стану в </a:t>
            </a:r>
            <a:r>
              <a:rPr lang="ru-RU" sz="2400" u="sng" dirty="0" err="1">
                <a:solidFill>
                  <a:srgbClr val="0000FF"/>
                </a:solidFill>
                <a:effectLst>
                  <a:outerShdw blurRad="38100" dist="38100" dir="2700000" algn="tl">
                    <a:srgbClr val="000000">
                      <a:alpha val="43137"/>
                    </a:srgbClr>
                  </a:outerShdw>
                </a:effectLst>
                <a:ea typeface="Times New Roman" panose="02020603050405020304" pitchFamily="18" charset="0"/>
                <a:cs typeface="Arial" panose="020B0604020202020204" pitchFamily="34" charset="0"/>
                <a:hlinkClick r:id="rId7"/>
              </a:rPr>
              <a:t>Україні</a:t>
            </a:r>
            <a:r>
              <a:rPr lang="ru-RU" sz="2400" u="sng" dirty="0">
                <a:solidFill>
                  <a:srgbClr val="0000FF"/>
                </a:solidFill>
                <a:effectLst>
                  <a:outerShdw blurRad="38100" dist="38100" dir="2700000" algn="tl">
                    <a:srgbClr val="000000">
                      <a:alpha val="43137"/>
                    </a:srgbClr>
                  </a:outerShdw>
                </a:effectLst>
                <a:ea typeface="Times New Roman" panose="02020603050405020304" pitchFamily="18" charset="0"/>
                <a:cs typeface="Arial" panose="020B0604020202020204" pitchFamily="34" charset="0"/>
                <a:hlinkClick r:id="rId7"/>
              </a:rPr>
              <a:t>» (06.03.2025, онлайн)</a:t>
            </a:r>
            <a:endParaRPr lang="en-US" sz="2400" u="sng" dirty="0">
              <a:solidFill>
                <a:srgbClr val="0000FF"/>
              </a:solidFill>
              <a:effectLst>
                <a:outerShdw blurRad="38100" dist="38100" dir="2700000" algn="tl">
                  <a:srgbClr val="000000">
                    <a:alpha val="43137"/>
                  </a:srgbClr>
                </a:outerShdw>
              </a:effectLst>
              <a:ea typeface="Times New Roman" panose="02020603050405020304" pitchFamily="18" charset="0"/>
              <a:cs typeface="Arial" panose="020B0604020202020204" pitchFamily="34" charset="0"/>
            </a:endParaRPr>
          </a:p>
          <a:p>
            <a:pPr marL="342900" indent="-342900" algn="just">
              <a:spcBef>
                <a:spcPts val="600"/>
              </a:spcBef>
              <a:spcAft>
                <a:spcPts val="600"/>
              </a:spcAft>
              <a:buFont typeface="Arial" panose="020B0604020202020204" pitchFamily="34" charset="0"/>
              <a:buChar char="•"/>
            </a:pPr>
            <a:r>
              <a:rPr lang="uk-UA" sz="2400" u="sng" dirty="0">
                <a:solidFill>
                  <a:srgbClr val="0000FF"/>
                </a:solidFill>
                <a:effectLst>
                  <a:outerShdw blurRad="38100" dist="38100" dir="2700000" algn="tl">
                    <a:srgbClr val="000000">
                      <a:alpha val="43137"/>
                    </a:srgbClr>
                  </a:outerShdw>
                </a:effectLst>
                <a:ea typeface="Calibri" panose="020F0502020204030204" pitchFamily="34" charset="0"/>
                <a:cs typeface="Arial" panose="020B0604020202020204" pitchFamily="34" charset="0"/>
                <a:hlinkClick r:id="rId8"/>
              </a:rPr>
              <a:t>Онлайн інструкції щодо управління грантом</a:t>
            </a:r>
            <a:endParaRPr lang="en-US" sz="2400" u="sng" dirty="0">
              <a:solidFill>
                <a:srgbClr val="0000FF"/>
              </a:solidFill>
              <a:effectLst>
                <a:outerShdw blurRad="38100" dist="38100" dir="2700000" algn="tl">
                  <a:srgbClr val="000000">
                    <a:alpha val="43137"/>
                  </a:srgbClr>
                </a:outerShdw>
              </a:effectLst>
              <a:ea typeface="Calibri" panose="020F0502020204030204" pitchFamily="34" charset="0"/>
              <a:cs typeface="Arial" panose="020B0604020202020204" pitchFamily="34" charset="0"/>
            </a:endParaRPr>
          </a:p>
          <a:p>
            <a:pPr marL="342900" indent="-342900" algn="just">
              <a:spcBef>
                <a:spcPts val="600"/>
              </a:spcBef>
              <a:spcAft>
                <a:spcPts val="600"/>
              </a:spcAft>
              <a:buFont typeface="Arial" panose="020B0604020202020204" pitchFamily="34" charset="0"/>
              <a:buChar char="•"/>
            </a:pPr>
            <a:r>
              <a:rPr lang="en-US" sz="2400" dirty="0">
                <a:solidFill>
                  <a:prstClr val="black"/>
                </a:solidFill>
                <a:effectLst>
                  <a:outerShdw blurRad="38100" dist="38100" dir="2700000" algn="tl">
                    <a:srgbClr val="000000">
                      <a:alpha val="43137"/>
                    </a:srgbClr>
                  </a:outerShdw>
                </a:effectLst>
                <a:cs typeface="Arial" panose="020B0604020202020204" pitchFamily="34" charset="0"/>
                <a:hlinkClick r:id="rId9"/>
              </a:rPr>
              <a:t>Reference Documents</a:t>
            </a:r>
            <a:endParaRPr lang="uk-UA" sz="2400" dirty="0">
              <a:solidFill>
                <a:prstClr val="black"/>
              </a:solidFill>
              <a:effectLst>
                <a:outerShdw blurRad="38100" dist="38100" dir="2700000" algn="tl">
                  <a:srgbClr val="000000">
                    <a:alpha val="43137"/>
                  </a:srgbClr>
                </a:outerShdw>
              </a:effectLst>
              <a:cs typeface="Arial" panose="020B0604020202020204" pitchFamily="34" charset="0"/>
            </a:endParaRPr>
          </a:p>
        </p:txBody>
      </p:sp>
      <p:sp>
        <p:nvSpPr>
          <p:cNvPr id="6" name="Заголовок 1">
            <a:extLst>
              <a:ext uri="{FF2B5EF4-FFF2-40B4-BE49-F238E27FC236}">
                <a16:creationId xmlns:a16="http://schemas.microsoft.com/office/drawing/2014/main" id="{BD1FEC1D-5F91-435D-B591-709D8C512790}"/>
              </a:ext>
            </a:extLst>
          </p:cNvPr>
          <p:cNvSpPr>
            <a:spLocks noGrp="1"/>
          </p:cNvSpPr>
          <p:nvPr>
            <p:ph type="title"/>
          </p:nvPr>
        </p:nvSpPr>
        <p:spPr>
          <a:xfrm>
            <a:off x="330508" y="354108"/>
            <a:ext cx="4205970" cy="725545"/>
          </a:xfrm>
          <a:solidFill>
            <a:srgbClr val="FFFF00"/>
          </a:solidFill>
        </p:spPr>
        <p:txBody>
          <a:bodyPr vert="horz" lIns="91440" tIns="45720" rIns="91440" bIns="45720" rtlCol="0" anchor="ctr">
            <a:normAutofit/>
          </a:bodyPr>
          <a:lstStyle/>
          <a:p>
            <a:r>
              <a:rPr lang="uk-UA" sz="2000" b="1" dirty="0">
                <a:solidFill>
                  <a:schemeClr val="accent5">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Ресурси та корисні матеріали</a:t>
            </a:r>
          </a:p>
        </p:txBody>
      </p:sp>
    </p:spTree>
    <p:extLst>
      <p:ext uri="{BB962C8B-B14F-4D97-AF65-F5344CB8AC3E}">
        <p14:creationId xmlns:p14="http://schemas.microsoft.com/office/powerpoint/2010/main" val="6409524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9132983" cy="725545"/>
          </a:xfrm>
        </p:spPr>
        <p:txBody>
          <a:bodyPr>
            <a:normAutofit/>
          </a:bodyPr>
          <a:lstStyle/>
          <a:p>
            <a:r>
              <a:rPr lang="uk-UA" sz="2000" b="1" dirty="0">
                <a:solidFill>
                  <a:schemeClr val="bg1"/>
                </a:solidFill>
                <a:effectLst>
                  <a:outerShdw blurRad="38100" dist="38100" dir="2700000" algn="tl">
                    <a:srgbClr val="000000">
                      <a:alpha val="43137"/>
                    </a:srgbClr>
                  </a:outerShdw>
                </a:effectLst>
                <a:latin typeface="+mn-lt"/>
                <a:cs typeface="Arial" panose="020B0604020202020204" pitchFamily="34" charset="0"/>
              </a:rPr>
              <a:t>Презентацію підготовлено на основі матеріалів ЕАСЕА, НЕО в Україні та інших партнерів. Малюнки взято з відкритих ресурсів Інтернет </a:t>
            </a:r>
            <a:endParaRPr lang="uk-UA" sz="2000" dirty="0">
              <a:solidFill>
                <a:srgbClr val="FF0000"/>
              </a:solidFill>
              <a:effectLst>
                <a:outerShdw blurRad="38100" dist="38100" dir="2700000" algn="tl">
                  <a:srgbClr val="000000">
                    <a:alpha val="43137"/>
                  </a:srgbClr>
                </a:outerShdw>
              </a:effectLst>
              <a:latin typeface="+mn-lt"/>
            </a:endParaRPr>
          </a:p>
        </p:txBody>
      </p:sp>
      <p:sp>
        <p:nvSpPr>
          <p:cNvPr id="2" name="TextBox 1">
            <a:extLst>
              <a:ext uri="{FF2B5EF4-FFF2-40B4-BE49-F238E27FC236}">
                <a16:creationId xmlns:a16="http://schemas.microsoft.com/office/drawing/2014/main" id="{F78CE5BC-C1CD-41DC-939C-49FF02A8F6D0}"/>
              </a:ext>
            </a:extLst>
          </p:cNvPr>
          <p:cNvSpPr txBox="1"/>
          <p:nvPr/>
        </p:nvSpPr>
        <p:spPr>
          <a:xfrm>
            <a:off x="330507" y="1541398"/>
            <a:ext cx="10568402" cy="2376035"/>
          </a:xfrm>
          <a:prstGeom prst="rect">
            <a:avLst/>
          </a:prstGeom>
          <a:noFill/>
        </p:spPr>
        <p:txBody>
          <a:bodyPr wrap="square" rtlCol="0">
            <a:spAutoFit/>
          </a:bodyPr>
          <a:lstStyle/>
          <a:p>
            <a:pPr lvl="0" algn="just">
              <a:lnSpc>
                <a:spcPct val="90000"/>
              </a:lnSpc>
              <a:spcAft>
                <a:spcPts val="600"/>
              </a:spcAft>
              <a:defRPr/>
            </a:pPr>
            <a:r>
              <a:rPr lang="uk-UA" sz="2600" b="1" dirty="0">
                <a:solidFill>
                  <a:srgbClr val="002060"/>
                </a:solidFill>
                <a:ea typeface="+mj-ea"/>
                <a:cs typeface="+mj-cs"/>
              </a:rPr>
              <a:t>Корисні джерела:</a:t>
            </a:r>
            <a:endParaRPr kumimoji="0" lang="en-US" sz="2600" b="1" i="0" u="none" strike="noStrike" kern="1200" cap="none" spc="0" normalizeH="0" baseline="0" noProof="0" dirty="0">
              <a:ln>
                <a:noFill/>
              </a:ln>
              <a:solidFill>
                <a:srgbClr val="002060"/>
              </a:solidFill>
              <a:effectLst/>
              <a:uLnTx/>
              <a:uFillTx/>
              <a:ea typeface="+mj-ea"/>
              <a:cs typeface="+mj-cs"/>
            </a:endParaRPr>
          </a:p>
          <a:p>
            <a:pPr marL="457200" indent="-457200" algn="just">
              <a:buFont typeface="Arial" panose="020B0604020202020204" pitchFamily="34" charset="0"/>
              <a:buChar char="•"/>
            </a:pPr>
            <a:r>
              <a:rPr lang="uk-UA" sz="2400" b="1" dirty="0">
                <a:solidFill>
                  <a:srgbClr val="002060"/>
                </a:solidFill>
              </a:rPr>
              <a:t>Платформа результатів проєктів ЄС: </a:t>
            </a:r>
            <a:r>
              <a:rPr lang="en-GB" sz="2400" b="1" dirty="0">
                <a:solidFill>
                  <a:srgbClr val="002060"/>
                </a:solidFill>
                <a:hlinkClick r:id="rId2"/>
              </a:rPr>
              <a:t>Erasmus+ projects results</a:t>
            </a:r>
            <a:endParaRPr lang="uk-UA" sz="2400" b="1" dirty="0">
              <a:solidFill>
                <a:srgbClr val="002060"/>
              </a:solidFill>
            </a:endParaRPr>
          </a:p>
          <a:p>
            <a:pPr marL="457200" indent="-457200" algn="just">
              <a:buFont typeface="Arial" panose="020B0604020202020204" pitchFamily="34" charset="0"/>
              <a:buChar char="•"/>
            </a:pPr>
            <a:r>
              <a:rPr lang="uk-UA" sz="2400" b="1" dirty="0">
                <a:solidFill>
                  <a:srgbClr val="002060"/>
                </a:solidFill>
                <a:hlinkClick r:id="rId3"/>
              </a:rPr>
              <a:t>База даних проєктів Жан Моне</a:t>
            </a:r>
            <a:endParaRPr lang="uk-UA" sz="2400" b="1" dirty="0">
              <a:solidFill>
                <a:srgbClr val="002060"/>
              </a:solidFill>
            </a:endParaRPr>
          </a:p>
          <a:p>
            <a:pPr marL="457200" indent="-457200" algn="just">
              <a:buFont typeface="Arial" panose="020B0604020202020204" pitchFamily="34" charset="0"/>
              <a:buChar char="•"/>
            </a:pPr>
            <a:r>
              <a:rPr lang="uk-UA" sz="2400" b="1" dirty="0">
                <a:solidFill>
                  <a:srgbClr val="002060"/>
                </a:solidFill>
                <a:hlinkClick r:id="rId4"/>
              </a:rPr>
              <a:t>База проєктів Еразмус+ в Україні</a:t>
            </a:r>
            <a:endParaRPr lang="en-GB" sz="2400" b="1" dirty="0">
              <a:solidFill>
                <a:srgbClr val="002060"/>
              </a:solidFill>
            </a:endParaRPr>
          </a:p>
          <a:p>
            <a:pPr marL="457200" indent="-457200" algn="just">
              <a:buFont typeface="Arial" panose="020B0604020202020204" pitchFamily="34" charset="0"/>
              <a:buChar char="•"/>
            </a:pPr>
            <a:r>
              <a:rPr lang="uk-UA" sz="2400" b="1" dirty="0">
                <a:solidFill>
                  <a:srgbClr val="0070C0"/>
                </a:solidFill>
                <a:hlinkClick r:id="rId5">
                  <a:extLst>
                    <a:ext uri="{A12FA001-AC4F-418D-AE19-62706E023703}">
                      <ahyp:hlinkClr xmlns:ahyp="http://schemas.microsoft.com/office/drawing/2018/hyperlinkcolor" val="tx"/>
                    </a:ext>
                  </a:extLst>
                </a:hlinkClick>
              </a:rPr>
              <a:t>Національний Еразмус+ офіс в Україні (проєкт ЄС)</a:t>
            </a:r>
            <a:endParaRPr lang="uk-UA" sz="2400" b="1" dirty="0">
              <a:solidFill>
                <a:srgbClr val="0070C0"/>
              </a:solidFill>
            </a:endParaRPr>
          </a:p>
          <a:p>
            <a:pPr marL="457200" indent="-457200" algn="just">
              <a:buFont typeface="Arial" panose="020B0604020202020204" pitchFamily="34" charset="0"/>
              <a:buChar char="•"/>
            </a:pPr>
            <a:r>
              <a:rPr lang="uk-UA" sz="2400" b="1" dirty="0">
                <a:hlinkClick r:id="rId6"/>
              </a:rPr>
              <a:t>Еразмус+ під час війни проти України – </a:t>
            </a:r>
            <a:r>
              <a:rPr lang="en-US" sz="2400" b="1" dirty="0">
                <a:hlinkClick r:id="rId6"/>
              </a:rPr>
              <a:t>National Erasmus+ Office in Ukraine</a:t>
            </a:r>
            <a:endParaRPr lang="uk-UA" sz="2400" b="1" dirty="0">
              <a:solidFill>
                <a:srgbClr val="002060"/>
              </a:solidFill>
              <a:effectLst>
                <a:outerShdw blurRad="38100" dist="38100" dir="2700000" algn="tl">
                  <a:srgbClr val="000000">
                    <a:alpha val="43137"/>
                  </a:srgbClr>
                </a:outerShdw>
              </a:effectLst>
              <a:cs typeface="Arial" panose="020B0604020202020204" pitchFamily="34" charset="0"/>
            </a:endParaRPr>
          </a:p>
        </p:txBody>
      </p:sp>
      <p:sp>
        <p:nvSpPr>
          <p:cNvPr id="6" name="Прямоугольник 5"/>
          <p:cNvSpPr/>
          <p:nvPr/>
        </p:nvSpPr>
        <p:spPr>
          <a:xfrm>
            <a:off x="1024331" y="4350516"/>
            <a:ext cx="8250080" cy="923330"/>
          </a:xfrm>
          <a:prstGeom prst="rect">
            <a:avLst/>
          </a:prstGeom>
          <a:gradFill>
            <a:gsLst>
              <a:gs pos="56000">
                <a:srgbClr val="0070C0"/>
              </a:gs>
              <a:gs pos="100000">
                <a:schemeClr val="accent1"/>
              </a:gs>
              <a:gs pos="83000">
                <a:schemeClr val="accent1">
                  <a:lumMod val="45000"/>
                  <a:lumOff val="55000"/>
                </a:schemeClr>
              </a:gs>
              <a:gs pos="100000">
                <a:schemeClr val="accent1">
                  <a:lumMod val="30000"/>
                  <a:lumOff val="70000"/>
                </a:schemeClr>
              </a:gs>
            </a:gsLst>
            <a:lin ang="5400000" scaled="1"/>
          </a:gradFill>
        </p:spPr>
        <p:txBody>
          <a:bodyPr wrap="none" lIns="91440" tIns="45720" rIns="91440" bIns="45720">
            <a:spAutoFit/>
          </a:bodyPr>
          <a:lstStyle/>
          <a:p>
            <a:pPr algn="ctr"/>
            <a:r>
              <a:rPr lang="uk-UA" sz="5400" b="1" dirty="0">
                <a:ln w="9525">
                  <a:solidFill>
                    <a:schemeClr val="accent1"/>
                  </a:solidFill>
                  <a:prstDash val="solid"/>
                </a:ln>
                <a:gradFill>
                  <a:gsLst>
                    <a:gs pos="39000">
                      <a:srgbClr val="FFFF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a:outerShdw blurRad="12700" dist="38100" dir="2700000" algn="tl" rotWithShape="0">
                    <a:schemeClr val="accent5">
                      <a:lumMod val="60000"/>
                      <a:lumOff val="40000"/>
                    </a:schemeClr>
                  </a:outerShdw>
                </a:effectLst>
              </a:rPr>
              <a:t>Все було, є і буде Україна!</a:t>
            </a:r>
            <a:endParaRPr lang="uk-UA" sz="5400" b="1" cap="none" spc="0" dirty="0">
              <a:ln w="9525">
                <a:solidFill>
                  <a:schemeClr val="accent1"/>
                </a:solidFill>
                <a:prstDash val="solid"/>
              </a:ln>
              <a:gradFill>
                <a:gsLst>
                  <a:gs pos="39000">
                    <a:srgbClr val="FFFF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a:outerShdw blurRad="12700" dist="38100" dir="2700000" algn="tl" rotWithShape="0">
                  <a:schemeClr val="accent5">
                    <a:lumMod val="60000"/>
                    <a:lumOff val="40000"/>
                  </a:schemeClr>
                </a:outerShdw>
              </a:effectLst>
            </a:endParaRPr>
          </a:p>
        </p:txBody>
      </p:sp>
      <p:sp>
        <p:nvSpPr>
          <p:cNvPr id="7" name="Прямоугольник 6"/>
          <p:cNvSpPr/>
          <p:nvPr/>
        </p:nvSpPr>
        <p:spPr>
          <a:xfrm>
            <a:off x="330507" y="5791843"/>
            <a:ext cx="11556693" cy="369332"/>
          </a:xfrm>
          <a:prstGeom prst="rect">
            <a:avLst/>
          </a:prstGeom>
        </p:spPr>
        <p:txBody>
          <a:bodyPr wrap="square">
            <a:spAutoFit/>
          </a:bodyPr>
          <a:lstStyle/>
          <a:p>
            <a:r>
              <a:rPr lang="uk-UA"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r>
              <a:rPr lang="de-DE"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ErasmusPlus</a:t>
            </a:r>
            <a:r>
              <a:rPr lang="de-DE"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de-DE"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ErasmusUA</a:t>
            </a:r>
            <a:r>
              <a:rPr lang="de-DE"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#ErasmusPlus35yearsUkraine #</a:t>
            </a:r>
            <a:r>
              <a:rPr lang="de-DE"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StandUpWithUkraine</a:t>
            </a:r>
            <a:r>
              <a:rPr lang="de-DE"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de-DE"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ErasmusJointForces</a:t>
            </a:r>
            <a:endParaRPr lang="de-DE"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117431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975BDDD-A696-4C61-AE3E-3F0A0A751B64}"/>
              </a:ext>
            </a:extLst>
          </p:cNvPr>
          <p:cNvSpPr>
            <a:spLocks noGrp="1"/>
          </p:cNvSpPr>
          <p:nvPr>
            <p:ph type="title"/>
          </p:nvPr>
        </p:nvSpPr>
        <p:spPr>
          <a:xfrm>
            <a:off x="320407" y="1708120"/>
            <a:ext cx="6059372" cy="1399142"/>
          </a:xfrm>
        </p:spPr>
        <p:txBody>
          <a:bodyPr>
            <a:noAutofit/>
          </a:bodyPr>
          <a:lstStyle/>
          <a:p>
            <a:r>
              <a:rPr lang="uk-UA" sz="2600" b="1" dirty="0">
                <a:solidFill>
                  <a:schemeClr val="bg1"/>
                </a:solidFill>
                <a:effectLst>
                  <a:outerShdw blurRad="38100" dist="38100" dir="2700000" algn="tl">
                    <a:srgbClr val="000000">
                      <a:alpha val="43137"/>
                    </a:srgbClr>
                  </a:outerShdw>
                </a:effectLst>
                <a:latin typeface="+mn-lt"/>
              </a:rPr>
              <a:t>Бажаємо успіхів</a:t>
            </a:r>
            <a:r>
              <a:rPr lang="en-US" sz="2600" b="1" dirty="0">
                <a:solidFill>
                  <a:schemeClr val="bg1"/>
                </a:solidFill>
                <a:effectLst>
                  <a:outerShdw blurRad="38100" dist="38100" dir="2700000" algn="tl">
                    <a:srgbClr val="000000">
                      <a:alpha val="43137"/>
                    </a:srgbClr>
                  </a:outerShdw>
                </a:effectLst>
                <a:latin typeface="+mn-lt"/>
              </a:rPr>
              <a:t>!</a:t>
            </a:r>
            <a:br>
              <a:rPr lang="en-US" sz="2600" b="1" dirty="0">
                <a:solidFill>
                  <a:schemeClr val="bg1"/>
                </a:solidFill>
                <a:effectLst>
                  <a:outerShdw blurRad="38100" dist="38100" dir="2700000" algn="tl">
                    <a:srgbClr val="000000">
                      <a:alpha val="43137"/>
                    </a:srgbClr>
                  </a:outerShdw>
                </a:effectLst>
                <a:latin typeface="+mn-lt"/>
              </a:rPr>
            </a:br>
            <a:r>
              <a:rPr lang="uk-UA" sz="2600" b="1" dirty="0">
                <a:solidFill>
                  <a:schemeClr val="bg1"/>
                </a:solidFill>
                <a:effectLst>
                  <a:outerShdw blurRad="38100" dist="38100" dir="2700000" algn="tl">
                    <a:srgbClr val="000000">
                      <a:alpha val="43137"/>
                    </a:srgbClr>
                  </a:outerShdw>
                </a:effectLst>
                <a:latin typeface="+mn-lt"/>
              </a:rPr>
              <a:t>Запрошуємо звертатись до команди </a:t>
            </a:r>
            <a:br>
              <a:rPr lang="uk-UA" sz="2600" b="1" dirty="0">
                <a:solidFill>
                  <a:schemeClr val="bg1"/>
                </a:solidFill>
                <a:effectLst>
                  <a:outerShdw blurRad="38100" dist="38100" dir="2700000" algn="tl">
                    <a:srgbClr val="000000">
                      <a:alpha val="43137"/>
                    </a:srgbClr>
                  </a:outerShdw>
                </a:effectLst>
                <a:latin typeface="+mn-lt"/>
              </a:rPr>
            </a:br>
            <a:r>
              <a:rPr lang="uk-UA" sz="2600" b="1" dirty="0">
                <a:solidFill>
                  <a:schemeClr val="bg1"/>
                </a:solidFill>
                <a:effectLst>
                  <a:outerShdw blurRad="38100" dist="38100" dir="2700000" algn="tl">
                    <a:srgbClr val="000000">
                      <a:alpha val="43137"/>
                    </a:srgbClr>
                  </a:outerShdw>
                </a:effectLst>
                <a:latin typeface="+mn-lt"/>
              </a:rPr>
              <a:t>Національного Еразмус+ офісу в Україні </a:t>
            </a:r>
            <a:br>
              <a:rPr lang="uk-UA" sz="2600" b="1" dirty="0">
                <a:solidFill>
                  <a:schemeClr val="bg1"/>
                </a:solidFill>
                <a:effectLst>
                  <a:outerShdw blurRad="38100" dist="38100" dir="2700000" algn="tl">
                    <a:srgbClr val="000000">
                      <a:alpha val="43137"/>
                    </a:srgbClr>
                  </a:outerShdw>
                </a:effectLst>
                <a:latin typeface="+mn-lt"/>
              </a:rPr>
            </a:br>
            <a:r>
              <a:rPr lang="uk-UA" sz="2600" b="1" dirty="0">
                <a:solidFill>
                  <a:schemeClr val="bg1"/>
                </a:solidFill>
                <a:effectLst>
                  <a:outerShdw blurRad="38100" dist="38100" dir="2700000" algn="tl">
                    <a:srgbClr val="000000">
                      <a:alpha val="43137"/>
                    </a:srgbClr>
                  </a:outerShdw>
                </a:effectLst>
                <a:latin typeface="+mn-lt"/>
              </a:rPr>
              <a:t>за допомогою та консультаціями!</a:t>
            </a:r>
            <a:br>
              <a:rPr kumimoji="0" lang="uk-UA" sz="26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n-lt"/>
                <a:cs typeface="Arial" panose="020B0604020202020204" pitchFamily="34" charset="0"/>
              </a:rPr>
            </a:br>
            <a:endParaRPr lang="uk-UA" sz="2600" dirty="0">
              <a:solidFill>
                <a:schemeClr val="bg1"/>
              </a:solidFill>
              <a:latin typeface="+mn-lt"/>
            </a:endParaRPr>
          </a:p>
        </p:txBody>
      </p:sp>
      <p:sp>
        <p:nvSpPr>
          <p:cNvPr id="3" name="Місце для вмісту 2">
            <a:extLst>
              <a:ext uri="{FF2B5EF4-FFF2-40B4-BE49-F238E27FC236}">
                <a16:creationId xmlns:a16="http://schemas.microsoft.com/office/drawing/2014/main" id="{9CB2BC04-0C7E-42DF-B466-FD1FB633F89F}"/>
              </a:ext>
            </a:extLst>
          </p:cNvPr>
          <p:cNvSpPr>
            <a:spLocks noGrp="1"/>
          </p:cNvSpPr>
          <p:nvPr>
            <p:ph idx="1"/>
          </p:nvPr>
        </p:nvSpPr>
        <p:spPr>
          <a:xfrm>
            <a:off x="320407" y="2836907"/>
            <a:ext cx="8949717" cy="3073705"/>
          </a:xfrm>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uk-UA" sz="1800" b="0" i="0" u="none" strike="noStrike" kern="1200" cap="none" spc="0" normalizeH="0" baseline="0" noProof="0" dirty="0">
              <a:ln>
                <a:noFill/>
              </a:ln>
              <a:solidFill>
                <a:srgbClr val="5B9BD5">
                  <a:lumMod val="50000"/>
                </a:srgbClr>
              </a:solidFill>
              <a:effectLst/>
              <a:uLnTx/>
              <a:uFillTx/>
              <a:cs typeface="Arial" panose="020B0604020202020204" pitchFamily="34" charset="0"/>
            </a:endParaRP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2400" b="1" i="0" u="none" strike="noStrike" kern="1200" cap="none" spc="0" normalizeH="0" baseline="0" noProof="0" dirty="0">
                <a:ln>
                  <a:noFill/>
                </a:ln>
                <a:solidFill>
                  <a:srgbClr val="002060"/>
                </a:solidFill>
                <a:effectLst/>
                <a:uLnTx/>
                <a:uFillTx/>
                <a:cs typeface="Arial" panose="020B0604020202020204" pitchFamily="34" charset="0"/>
              </a:rPr>
              <a:t>Website</a:t>
            </a:r>
            <a:r>
              <a:rPr kumimoji="0" lang="ru-RU" sz="2400" b="1" i="0" u="none" strike="noStrike" kern="1200" cap="none" spc="0" normalizeH="0" baseline="0" noProof="0" dirty="0">
                <a:ln>
                  <a:noFill/>
                </a:ln>
                <a:solidFill>
                  <a:srgbClr val="002060"/>
                </a:solidFill>
                <a:effectLst/>
                <a:uLnTx/>
                <a:uFillTx/>
                <a:cs typeface="Arial" panose="020B0604020202020204" pitchFamily="34" charset="0"/>
              </a:rPr>
              <a:t>: </a:t>
            </a:r>
            <a:r>
              <a:rPr kumimoji="0" lang="en-US" sz="2400" b="1" i="0" u="none" strike="noStrike" kern="1200" cap="none" spc="0" normalizeH="0" baseline="0" noProof="0" dirty="0">
                <a:ln>
                  <a:noFill/>
                </a:ln>
                <a:solidFill>
                  <a:schemeClr val="bg1"/>
                </a:solidFill>
                <a:effectLst/>
                <a:uLnTx/>
                <a:uFillTx/>
                <a:cs typeface="Arial" panose="020B0604020202020204" pitchFamily="34" charset="0"/>
                <a:hlinkClick r:id="rId3" action="ppaction://hlinkfile">
                  <a:extLst>
                    <a:ext uri="{A12FA001-AC4F-418D-AE19-62706E023703}">
                      <ahyp:hlinkClr xmlns:ahyp="http://schemas.microsoft.com/office/drawing/2018/hyperlinkcolor" val="tx"/>
                    </a:ext>
                  </a:extLst>
                </a:hlinkClick>
              </a:rPr>
              <a:t>ERASMUSPLUS.ORG.UA </a:t>
            </a:r>
            <a:endParaRPr kumimoji="0" lang="en-GB" sz="2400" b="1" i="0" u="none" strike="noStrike" kern="1200" cap="none" spc="0" normalizeH="0" baseline="0" noProof="0" dirty="0">
              <a:ln>
                <a:noFill/>
              </a:ln>
              <a:solidFill>
                <a:schemeClr val="bg1"/>
              </a:solidFill>
              <a:effectLst/>
              <a:uLnTx/>
              <a:uFillTx/>
              <a:cs typeface="Arial" panose="020B0604020202020204" pitchFamily="34" charset="0"/>
            </a:endParaRP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GB" sz="2400" b="1" i="0" u="none" strike="noStrike" kern="1200" cap="none" spc="0" normalizeH="0" baseline="0" noProof="0" dirty="0">
                <a:ln>
                  <a:noFill/>
                </a:ln>
                <a:solidFill>
                  <a:srgbClr val="002060"/>
                </a:solidFill>
                <a:effectLst/>
                <a:uLnTx/>
                <a:uFillTx/>
                <a:cs typeface="Arial" panose="020B0604020202020204" pitchFamily="34" charset="0"/>
              </a:rPr>
              <a:t>E-mail: </a:t>
            </a:r>
            <a:r>
              <a:rPr kumimoji="0" lang="en-GB" sz="2400" b="1" i="0" u="none" strike="noStrike" kern="1200" cap="none" spc="0" normalizeH="0" baseline="0" noProof="0" dirty="0">
                <a:ln>
                  <a:noFill/>
                </a:ln>
                <a:solidFill>
                  <a:schemeClr val="bg1"/>
                </a:solidFill>
                <a:effectLst/>
                <a:uLnTx/>
                <a:uFillTx/>
                <a:cs typeface="Arial" panose="020B0604020202020204" pitchFamily="34" charset="0"/>
                <a:hlinkClick r:id="rId4">
                  <a:extLst>
                    <a:ext uri="{A12FA001-AC4F-418D-AE19-62706E023703}">
                      <ahyp:hlinkClr xmlns:ahyp="http://schemas.microsoft.com/office/drawing/2018/hyperlinkcolor" val="tx"/>
                    </a:ext>
                  </a:extLst>
                </a:hlinkClick>
              </a:rPr>
              <a:t>office@erasmusplus.org.ua</a:t>
            </a:r>
            <a:r>
              <a:rPr kumimoji="0" lang="uk-UA" sz="2400" b="1" i="0" u="none" strike="noStrike" kern="1200" cap="none" spc="0" normalizeH="0" baseline="0" noProof="0" dirty="0">
                <a:ln>
                  <a:noFill/>
                </a:ln>
                <a:solidFill>
                  <a:schemeClr val="bg1"/>
                </a:solidFill>
                <a:effectLst/>
                <a:uLnTx/>
                <a:uFillTx/>
                <a:cs typeface="Arial" panose="020B0604020202020204" pitchFamily="34" charset="0"/>
              </a:rPr>
              <a:t> </a:t>
            </a:r>
            <a:r>
              <a:rPr kumimoji="0" lang="en-GB" sz="2400" b="1" i="0" u="none" strike="noStrike" kern="1200" cap="none" spc="0" normalizeH="0" baseline="0" noProof="0" dirty="0">
                <a:ln>
                  <a:noFill/>
                </a:ln>
                <a:solidFill>
                  <a:schemeClr val="bg1"/>
                </a:solidFill>
                <a:effectLst/>
                <a:uLnTx/>
                <a:uFillTx/>
                <a:cs typeface="Arial" panose="020B0604020202020204" pitchFamily="34" charset="0"/>
              </a:rPr>
              <a:t> </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GB" sz="2400" b="1" i="0" u="none" strike="noStrike" kern="1200" cap="none" spc="0" normalizeH="0" baseline="0" noProof="0" dirty="0">
                <a:ln>
                  <a:noFill/>
                </a:ln>
                <a:solidFill>
                  <a:srgbClr val="002060"/>
                </a:solidFill>
                <a:effectLst/>
                <a:uLnTx/>
                <a:uFillTx/>
                <a:cs typeface="Arial" panose="020B0604020202020204" pitchFamily="34" charset="0"/>
              </a:rPr>
              <a:t>Facebook: </a:t>
            </a:r>
            <a:r>
              <a:rPr kumimoji="0" lang="en-GB" sz="2400" b="1" i="0" u="none" strike="noStrike" kern="1200" cap="none" spc="0" normalizeH="0" baseline="0" noProof="0" dirty="0" err="1">
                <a:ln>
                  <a:noFill/>
                </a:ln>
                <a:solidFill>
                  <a:schemeClr val="bg1"/>
                </a:solidFill>
                <a:effectLst/>
                <a:uLnTx/>
                <a:uFillTx/>
                <a:cs typeface="Arial" panose="020B0604020202020204" pitchFamily="34" charset="0"/>
                <a:hlinkClick r:id="rId5">
                  <a:extLst>
                    <a:ext uri="{A12FA001-AC4F-418D-AE19-62706E023703}">
                      <ahyp:hlinkClr xmlns:ahyp="http://schemas.microsoft.com/office/drawing/2018/hyperlinkcolor" val="tx"/>
                    </a:ext>
                  </a:extLst>
                </a:hlinkClick>
              </a:rPr>
              <a:t>NEOinUkraine</a:t>
            </a:r>
            <a:r>
              <a:rPr kumimoji="0" lang="uk-UA" sz="2400" b="1" i="0" u="none" strike="noStrike" kern="1200" cap="none" spc="0" normalizeH="0" baseline="0" noProof="0" dirty="0">
                <a:ln>
                  <a:noFill/>
                </a:ln>
                <a:solidFill>
                  <a:schemeClr val="bg1"/>
                </a:solidFill>
                <a:effectLst/>
                <a:uLnTx/>
                <a:uFillTx/>
                <a:cs typeface="Arial" panose="020B0604020202020204" pitchFamily="34" charset="0"/>
                <a:hlinkClick r:id="rId5">
                  <a:extLst>
                    <a:ext uri="{A12FA001-AC4F-418D-AE19-62706E023703}">
                      <ahyp:hlinkClr xmlns:ahyp="http://schemas.microsoft.com/office/drawing/2018/hyperlinkcolor" val="tx"/>
                    </a:ext>
                  </a:extLst>
                </a:hlinkClick>
              </a:rPr>
              <a:t> </a:t>
            </a:r>
            <a:r>
              <a:rPr kumimoji="0" lang="uk-UA" sz="2400" b="1" i="0" u="none" strike="noStrike" kern="1200" cap="none" spc="0" normalizeH="0" baseline="0" noProof="0" dirty="0">
                <a:ln>
                  <a:noFill/>
                </a:ln>
                <a:solidFill>
                  <a:srgbClr val="002060"/>
                </a:solidFill>
                <a:effectLst/>
                <a:uLnTx/>
                <a:uFillTx/>
                <a:cs typeface="Arial" panose="020B0604020202020204" pitchFamily="34" charset="0"/>
                <a:hlinkClick r:id="rId5">
                  <a:extLst>
                    <a:ext uri="{A12FA001-AC4F-418D-AE19-62706E023703}">
                      <ahyp:hlinkClr xmlns:ahyp="http://schemas.microsoft.com/office/drawing/2018/hyperlinkcolor" val="tx"/>
                    </a:ext>
                  </a:extLst>
                </a:hlinkClick>
              </a:rPr>
              <a:t> </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GB" sz="2400" b="1" i="0" u="none" strike="noStrike" kern="1200" cap="none" spc="0" normalizeH="0" baseline="0" noProof="0" dirty="0">
                <a:ln>
                  <a:noFill/>
                </a:ln>
                <a:solidFill>
                  <a:srgbClr val="002060"/>
                </a:solidFill>
                <a:effectLst/>
                <a:uLnTx/>
                <a:uFillTx/>
                <a:cs typeface="Arial" panose="020B0604020202020204" pitchFamily="34" charset="0"/>
              </a:rPr>
              <a:t>Skype: </a:t>
            </a:r>
            <a:r>
              <a:rPr kumimoji="0" lang="en-GB" sz="2400" b="1" i="0" u="none" strike="noStrike" kern="1200" cap="none" spc="0" normalizeH="0" baseline="0" noProof="0" dirty="0" err="1">
                <a:ln>
                  <a:noFill/>
                </a:ln>
                <a:solidFill>
                  <a:schemeClr val="bg1"/>
                </a:solidFill>
                <a:effectLst/>
                <a:uLnTx/>
                <a:uFillTx/>
                <a:cs typeface="Arial" panose="020B0604020202020204" pitchFamily="34" charset="0"/>
              </a:rPr>
              <a:t>erasmusplus_ua</a:t>
            </a:r>
            <a:r>
              <a:rPr kumimoji="0" lang="en-GB" sz="2400" b="1" i="0" u="none" strike="noStrike" kern="1200" cap="none" spc="0" normalizeH="0" baseline="0" noProof="0" dirty="0">
                <a:ln>
                  <a:noFill/>
                </a:ln>
                <a:solidFill>
                  <a:schemeClr val="bg1"/>
                </a:solidFill>
                <a:effectLst/>
                <a:uLnTx/>
                <a:uFillTx/>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uk-UA" sz="2400" b="1" i="0" u="none" strike="noStrike" kern="1200" cap="none" spc="0" normalizeH="0" baseline="0" noProof="0" dirty="0" err="1">
                <a:ln>
                  <a:noFill/>
                </a:ln>
                <a:solidFill>
                  <a:srgbClr val="002060"/>
                </a:solidFill>
                <a:effectLst/>
                <a:uLnTx/>
                <a:uFillTx/>
                <a:cs typeface="Arial" panose="020B0604020202020204" pitchFamily="34" charset="0"/>
              </a:rPr>
              <a:t>Тел</a:t>
            </a:r>
            <a:r>
              <a:rPr kumimoji="0" lang="en-GB" sz="2400" b="1" i="0" u="none" strike="noStrike" kern="1200" cap="none" spc="0" normalizeH="0" baseline="0" noProof="0" dirty="0">
                <a:ln>
                  <a:noFill/>
                </a:ln>
                <a:solidFill>
                  <a:srgbClr val="002060"/>
                </a:solidFill>
                <a:effectLst/>
                <a:uLnTx/>
                <a:uFillTx/>
                <a:cs typeface="Arial" panose="020B0604020202020204" pitchFamily="34" charset="0"/>
              </a:rPr>
              <a:t>.:</a:t>
            </a:r>
            <a:r>
              <a:rPr kumimoji="0" lang="uk-UA" sz="2400" b="1" i="0" u="none" strike="noStrike" kern="1200" cap="none" spc="0" normalizeH="0" baseline="0" noProof="0" dirty="0">
                <a:ln>
                  <a:noFill/>
                </a:ln>
                <a:solidFill>
                  <a:srgbClr val="002060"/>
                </a:solidFill>
                <a:effectLst/>
                <a:uLnTx/>
                <a:uFillTx/>
                <a:cs typeface="Arial" panose="020B0604020202020204" pitchFamily="34" charset="0"/>
              </a:rPr>
              <a:t> </a:t>
            </a:r>
            <a:r>
              <a:rPr kumimoji="0" lang="uk-UA" sz="2400" b="1" i="0" u="none" strike="noStrike" kern="1200" cap="none" spc="0" normalizeH="0" baseline="0" noProof="0" dirty="0">
                <a:ln>
                  <a:noFill/>
                </a:ln>
                <a:solidFill>
                  <a:schemeClr val="bg1"/>
                </a:solidFill>
                <a:effectLst/>
                <a:uLnTx/>
                <a:uFillTx/>
                <a:cs typeface="Arial" panose="020B0604020202020204" pitchFamily="34" charset="0"/>
              </a:rPr>
              <a:t>+38 099 332 26 45, +38 095 4586795 </a:t>
            </a:r>
            <a:r>
              <a:rPr kumimoji="0" lang="uk-UA" sz="1600" b="1" i="0" u="none" strike="noStrike" kern="1200" cap="none" spc="0" normalizeH="0" baseline="0" noProof="0" dirty="0">
                <a:ln>
                  <a:noFill/>
                </a:ln>
                <a:solidFill>
                  <a:schemeClr val="bg1"/>
                </a:solidFill>
                <a:effectLst/>
                <a:uLnTx/>
                <a:uFillTx/>
                <a:cs typeface="Arial" panose="020B0604020202020204" pitchFamily="34" charset="0"/>
              </a:rPr>
              <a:t>(</a:t>
            </a:r>
            <a:r>
              <a:rPr kumimoji="0" lang="en-US" sz="1600" b="1" i="0" u="none" strike="noStrike" kern="1200" cap="none" spc="0" normalizeH="0" baseline="0" noProof="0" dirty="0">
                <a:ln>
                  <a:noFill/>
                </a:ln>
                <a:solidFill>
                  <a:schemeClr val="bg1"/>
                </a:solidFill>
                <a:effectLst/>
                <a:uLnTx/>
                <a:uFillTx/>
                <a:cs typeface="Arial" panose="020B0604020202020204" pitchFamily="34" charset="0"/>
              </a:rPr>
              <a:t>WhatsApp, Telegram</a:t>
            </a:r>
            <a:r>
              <a:rPr kumimoji="0" lang="uk-UA" sz="1600" b="1" i="0" u="none" strike="noStrike" kern="1200" cap="none" spc="0" normalizeH="0" baseline="0" noProof="0" dirty="0">
                <a:ln>
                  <a:noFill/>
                </a:ln>
                <a:solidFill>
                  <a:schemeClr val="bg1"/>
                </a:solidFill>
                <a:effectLst/>
                <a:uLnTx/>
                <a:uFillTx/>
                <a:cs typeface="Arial" panose="020B0604020202020204" pitchFamily="34" charset="0"/>
              </a:rPr>
              <a:t>)</a:t>
            </a:r>
            <a:endParaRPr kumimoji="0" lang="en-GB" sz="1600" b="1" i="0" u="none" strike="noStrike" kern="1200" cap="none" spc="0" normalizeH="0" baseline="0" noProof="0" dirty="0">
              <a:ln>
                <a:noFill/>
              </a:ln>
              <a:solidFill>
                <a:schemeClr val="bg1"/>
              </a:solidFill>
              <a:effectLst/>
              <a:uLnTx/>
              <a:uFillTx/>
              <a:cs typeface="Arial" panose="020B0604020202020204" pitchFamily="34" charset="0"/>
            </a:endParaRPr>
          </a:p>
          <a:p>
            <a:pPr marL="0" indent="0">
              <a:lnSpc>
                <a:spcPct val="100000"/>
              </a:lnSpc>
              <a:spcBef>
                <a:spcPts val="1200"/>
              </a:spcBef>
              <a:buNone/>
              <a:defRPr/>
            </a:pPr>
            <a:r>
              <a:rPr lang="en-US" sz="2400" b="1" dirty="0">
                <a:solidFill>
                  <a:srgbClr val="002060"/>
                </a:solidFill>
                <a:cs typeface="Arial" panose="020B0604020202020204" pitchFamily="34" charset="0"/>
              </a:rPr>
              <a:t>#ErasmusPlus #ErasmusUA</a:t>
            </a:r>
            <a:endParaRPr kumimoji="0" lang="en-GB" sz="2400" b="1" i="0" u="none" strike="noStrike" kern="1200" cap="none" spc="0" normalizeH="0" baseline="0" noProof="0" dirty="0">
              <a:ln>
                <a:noFill/>
              </a:ln>
              <a:solidFill>
                <a:srgbClr val="002060"/>
              </a:solidFill>
              <a:effectLst/>
              <a:uLnTx/>
              <a:uFillTx/>
              <a:cs typeface="Arial" panose="020B0604020202020204" pitchFamily="34" charset="0"/>
            </a:endParaRPr>
          </a:p>
        </p:txBody>
      </p:sp>
    </p:spTree>
    <p:extLst>
      <p:ext uri="{BB962C8B-B14F-4D97-AF65-F5344CB8AC3E}">
        <p14:creationId xmlns:p14="http://schemas.microsoft.com/office/powerpoint/2010/main" val="1018182015"/>
      </p:ext>
    </p:extLst>
  </p:cSld>
  <p:clrMapOvr>
    <a:masterClrMapping/>
  </p:clrMapOvr>
</p:sld>
</file>

<file path=ppt/theme/theme1.xml><?xml version="1.0" encoding="utf-8"?>
<a:theme xmlns:a="http://schemas.openxmlformats.org/drawingml/2006/main" name="Тема Office">
  <a:themeElements>
    <a:clrScheme name="Офіс">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фіс">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2675</TotalTime>
  <Words>2829</Words>
  <Application>Microsoft Office PowerPoint</Application>
  <PresentationFormat>Широкий екран</PresentationFormat>
  <Paragraphs>167</Paragraphs>
  <Slides>34</Slides>
  <Notes>0</Notes>
  <HiddenSlides>0</HiddenSlides>
  <MMClips>0</MMClips>
  <ScaleCrop>false</ScaleCrop>
  <HeadingPairs>
    <vt:vector size="6" baseType="variant">
      <vt:variant>
        <vt:lpstr>Використані шрифти</vt:lpstr>
      </vt:variant>
      <vt:variant>
        <vt:i4>4</vt:i4>
      </vt:variant>
      <vt:variant>
        <vt:lpstr>Тема</vt:lpstr>
      </vt:variant>
      <vt:variant>
        <vt:i4>1</vt:i4>
      </vt:variant>
      <vt:variant>
        <vt:lpstr>Заголовки слайдів</vt:lpstr>
      </vt:variant>
      <vt:variant>
        <vt:i4>34</vt:i4>
      </vt:variant>
    </vt:vector>
  </HeadingPairs>
  <TitlesOfParts>
    <vt:vector size="39" baseType="lpstr">
      <vt:lpstr>Arial</vt:lpstr>
      <vt:lpstr>Calibri</vt:lpstr>
      <vt:lpstr>Calibri Light</vt:lpstr>
      <vt:lpstr>Times New Roman</vt:lpstr>
      <vt:lpstr>Тема Office</vt:lpstr>
      <vt:lpstr>Реалізація проєктів Програми ЄС Еразмус+, Жан Моне: від перших кроків до звітності - особливості впровадження під час воєнного стану та інституційні регуляції</vt:lpstr>
      <vt:lpstr>Впровадження проєктів – основні питання </vt:lpstr>
      <vt:lpstr>Впровадження проєктів: базові документи </vt:lpstr>
      <vt:lpstr>Впровадження проєктів: базові документи </vt:lpstr>
      <vt:lpstr>Впровадження проєктів: інші документи </vt:lpstr>
      <vt:lpstr>Документи щодо пріоритетності виплат та трансферу коштів, інші документи в умовах воєнного стану</vt:lpstr>
      <vt:lpstr>Старт та Інституціалізація проєкту</vt:lpstr>
      <vt:lpstr>Впровадження проєктів – комунікація щодо змін: </vt:lpstr>
      <vt:lpstr>Впровадження проєктів - комунікація: </vt:lpstr>
      <vt:lpstr>Впровадження проєктів - комунікація: </vt:lpstr>
      <vt:lpstr>Інституціалізація проєкту Жан Моне </vt:lpstr>
      <vt:lpstr>Проєкти Жан Моне та відповідальність ЗВО: </vt:lpstr>
      <vt:lpstr>Комунікація: інструментарій та середовище </vt:lpstr>
      <vt:lpstr>Поточна діяльність - комунікація в межах проєкту  </vt:lpstr>
      <vt:lpstr>Комунікація за межами ЗВО </vt:lpstr>
      <vt:lpstr>Впровадження проєктів - Інституціалізація проєкту: </vt:lpstr>
      <vt:lpstr>Впровадження проєктів - Інституціалізація проєкту: </vt:lpstr>
      <vt:lpstr>Державна реєстрація проєкту: </vt:lpstr>
      <vt:lpstr>Державна реєстрація проєкту: </vt:lpstr>
      <vt:lpstr>Державна реєстрація проєкту: </vt:lpstr>
      <vt:lpstr>Державна реєстрація проєкту: </vt:lpstr>
      <vt:lpstr>Впровадження проєктів - якість: </vt:lpstr>
      <vt:lpstr>Візуалізація та поширення результатів: </vt:lpstr>
      <vt:lpstr>Візуалізація та поширення результатів: </vt:lpstr>
      <vt:lpstr>Візуалізація та поширення результатів: </vt:lpstr>
      <vt:lpstr>Управління коштами в межах проєкту: </vt:lpstr>
      <vt:lpstr>Поточна звітність у межах проєкту: </vt:lpstr>
      <vt:lpstr>Поточна звітність у межах проєкту: </vt:lpstr>
      <vt:lpstr>Фінальна звітність у межах проєкту: </vt:lpstr>
      <vt:lpstr>Звітність на національному рівні: </vt:lpstr>
      <vt:lpstr>Перевірки, моніторинг та аудити: </vt:lpstr>
      <vt:lpstr>Ресурси та корисні матеріали</vt:lpstr>
      <vt:lpstr>Презентацію підготовлено на основі матеріалів ЕАСЕА, НЕО в Україні та інших партнерів. Малюнки взято з відкритих ресурсів Інтернет </vt:lpstr>
      <vt:lpstr>Бажаємо успіхів! Запрошуємо звертатись до команди  Національного Еразмус+ офісу в Україні  за допомогою та консультаціями!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Презентація PowerPoint</dc:title>
  <dc:creator>Катерина Жданова</dc:creator>
  <cp:lastModifiedBy>Petro Krainik</cp:lastModifiedBy>
  <cp:revision>213</cp:revision>
  <dcterms:created xsi:type="dcterms:W3CDTF">2021-12-15T10:56:12Z</dcterms:created>
  <dcterms:modified xsi:type="dcterms:W3CDTF">2025-03-25T09:34:59Z</dcterms:modified>
</cp:coreProperties>
</file>