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27" r:id="rId3"/>
    <p:sldId id="301" r:id="rId4"/>
    <p:sldId id="348" r:id="rId5"/>
    <p:sldId id="319" r:id="rId6"/>
    <p:sldId id="349" r:id="rId7"/>
    <p:sldId id="345" r:id="rId8"/>
    <p:sldId id="330" r:id="rId9"/>
    <p:sldId id="320" r:id="rId10"/>
    <p:sldId id="324" r:id="rId11"/>
    <p:sldId id="325" r:id="rId12"/>
    <p:sldId id="346" r:id="rId13"/>
    <p:sldId id="344" r:id="rId14"/>
    <p:sldId id="321" r:id="rId15"/>
    <p:sldId id="341" r:id="rId16"/>
    <p:sldId id="332" r:id="rId17"/>
    <p:sldId id="333" r:id="rId18"/>
    <p:sldId id="334" r:id="rId19"/>
    <p:sldId id="335" r:id="rId20"/>
    <p:sldId id="322" r:id="rId21"/>
    <p:sldId id="328" r:id="rId22"/>
    <p:sldId id="326" r:id="rId23"/>
    <p:sldId id="337" r:id="rId24"/>
    <p:sldId id="323" r:id="rId25"/>
    <p:sldId id="343" r:id="rId26"/>
    <p:sldId id="329" r:id="rId27"/>
    <p:sldId id="338" r:id="rId28"/>
    <p:sldId id="339" r:id="rId29"/>
    <p:sldId id="340" r:id="rId30"/>
    <p:sldId id="264" r:id="rId31"/>
    <p:sldId id="312" r:id="rId32"/>
    <p:sldId id="317" r:id="rId33"/>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BA576-8CE2-4FA2-B4D6-3F5286D4BB9A}" type="datetimeFigureOut">
              <a:rPr lang="ru-RU" smtClean="0"/>
              <a:t>22.04.2026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62931-248A-4A1C-BFF4-416A5E81BBF9}" type="slidenum">
              <a:rPr lang="ru-RU" smtClean="0"/>
              <a:t>‹№›</a:t>
            </a:fld>
            <a:endParaRPr lang="ru-RU"/>
          </a:p>
        </p:txBody>
      </p:sp>
    </p:spTree>
    <p:extLst>
      <p:ext uri="{BB962C8B-B14F-4D97-AF65-F5344CB8AC3E}">
        <p14:creationId xmlns:p14="http://schemas.microsoft.com/office/powerpoint/2010/main" val="404865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D8FDA4-DBAE-43D9-A2D4-16A88C85E102}"/>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3A73FBF8-A838-461A-963D-95E399660B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F5D18D-78F7-4513-AC23-E7F77EC0DD2E}"/>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3D4EFD2A-7B7B-48F0-AAAC-8E107013CDA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9CEC1F0-C5E4-41BA-902F-4BC9040C4A5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898806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A9C98-831B-4114-AC1D-F4C912AA3F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AC7D54C-73F9-4CB4-80A5-F0D7EBF3138A}"/>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DC9B70F-0CD2-4121-BFA4-F9A236651E7B}"/>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42CE3BCC-6F0A-4762-AB45-0F1B5839008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37EA967-B1C0-4BF2-89FA-32237DE7B979}"/>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8476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0D5BF9-7986-47DD-AA7A-01D21225B73F}"/>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0D2BEC0-8AAF-4F5F-83C0-B69F927FCB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AB77B049-4998-4878-8940-003974495CC9}"/>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8CB49258-E246-47E3-A49B-F12B4202363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F08C326-8696-4FE6-A34A-AB8BE00B5FD6}"/>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76361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881560-B490-4406-9201-8C922F7B99F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9AA431-6022-4F01-8870-63FCC6D47832}"/>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173E3178-71BB-4BC6-AEDD-D65D3029F3F4}"/>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7EA7C71C-21D7-439D-8196-061D5585E825}"/>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0FCE3C52-7BB2-41E9-93C2-0121AA4E704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8D21442-5E4C-4EC9-AD05-AE1DC7C1C04C}"/>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819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7648E2-4B15-45FA-A4AB-2FD086300C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D491524-7174-4ABC-B905-223091EF42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9D824589-24D9-40BB-AE7A-BB05262C743E}"/>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592DBA3-ADCC-4AFA-B17B-FF7B32846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AAB5959D-A00C-4DC7-A2EC-65060FE3F87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B380F33-F0DB-4490-80A4-A328D4ED3E01}"/>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8" name="Місце для нижнього колонтитула 7">
            <a:extLst>
              <a:ext uri="{FF2B5EF4-FFF2-40B4-BE49-F238E27FC236}">
                <a16:creationId xmlns:a16="http://schemas.microsoft.com/office/drawing/2014/main" id="{0024C500-0AC5-4593-A196-7FD54C0C9BD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71BCEB1-2156-427D-9484-1E8F3001C21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461308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65427F-B21D-4831-A3B7-B24BED91A9B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10B89A91-A167-482F-9408-51E030E40D72}"/>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4" name="Місце для нижнього колонтитула 3">
            <a:extLst>
              <a:ext uri="{FF2B5EF4-FFF2-40B4-BE49-F238E27FC236}">
                <a16:creationId xmlns:a16="http://schemas.microsoft.com/office/drawing/2014/main" id="{B22109F8-1A99-4E76-AB57-AB705F271437}"/>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4BCF84E9-4024-48FF-A9E9-AF29C793F59A}"/>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565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519A6B2-CD97-4413-AD48-237FADC5FED2}"/>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3" name="Місце для нижнього колонтитула 2">
            <a:extLst>
              <a:ext uri="{FF2B5EF4-FFF2-40B4-BE49-F238E27FC236}">
                <a16:creationId xmlns:a16="http://schemas.microsoft.com/office/drawing/2014/main" id="{43D91978-A703-435F-93E1-0CA6A4B4903B}"/>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6A4772C-FC29-4EEC-9535-0A3D0313980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7993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182AD-33C8-4196-BA93-EFA1AD52E726}"/>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15B0000-16B9-4695-A0AA-DB01EBFB24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B07DF0F-5B3F-492B-90CE-CFB33FA50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8EF102D7-A425-4F02-A799-F6081E62369B}"/>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FD9602FE-FD39-449D-8D1E-437496BD3C5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3D73A57-225B-422D-BE23-EB17F795B56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6712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F2617B-578E-4128-9FBB-7FEAC427487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B8DB5001-B3E7-4E80-9E24-0E9F1EF3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A848374-B6D8-4D6C-A682-205B939DF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F84BB17A-44EA-4DF8-B0A6-B77632E5C534}"/>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6" name="Місце для нижнього колонтитула 5">
            <a:extLst>
              <a:ext uri="{FF2B5EF4-FFF2-40B4-BE49-F238E27FC236}">
                <a16:creationId xmlns:a16="http://schemas.microsoft.com/office/drawing/2014/main" id="{04BE2D17-D51A-427E-B3D3-9D2EE112771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6CF3C10-956E-4FEE-9EF1-17D6CC601508}"/>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611612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3FA89-723D-4A4E-897B-7BFD306BE53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32F4F6B-2656-4F3A-9AE3-A6066D423FE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22C2FC4-9AD6-43D1-8B4E-0BB75ADE41B3}"/>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A9A29C3F-538D-42D9-B643-852792CFE20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2B4857C-A0EF-41E1-B32E-06EFF2B81DC3}"/>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67829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DF6513-7B6B-426C-AEFB-921712FBC699}"/>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3618B55-0AFE-46ED-BE94-09159F69C827}"/>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54FA74-3FF5-4111-898A-6640A7D56B32}"/>
              </a:ext>
            </a:extLst>
          </p:cNvPr>
          <p:cNvSpPr>
            <a:spLocks noGrp="1"/>
          </p:cNvSpPr>
          <p:nvPr>
            <p:ph type="dt" sz="half" idx="10"/>
          </p:nvPr>
        </p:nvSpPr>
        <p:spPr/>
        <p:txBody>
          <a:body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0C94D2F6-52D0-49AA-9D37-EE837E201B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5978725-B404-4E36-8FE2-0400C40CACD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5902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01E05C3-A95D-4DFF-AD6D-9BCE5B4F3F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2A68725-0AF6-4940-8420-CD8C5B563E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544BD4-7AEE-4C8F-8B49-2A6FEA6FEE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4483D-2F4C-47E5-9712-CC2C7AAE40BB}" type="datetimeFigureOut">
              <a:rPr lang="uk-UA" smtClean="0"/>
              <a:t>22.04.2026</a:t>
            </a:fld>
            <a:endParaRPr lang="uk-UA"/>
          </a:p>
        </p:txBody>
      </p:sp>
      <p:sp>
        <p:nvSpPr>
          <p:cNvPr id="5" name="Місце для нижнього колонтитула 4">
            <a:extLst>
              <a:ext uri="{FF2B5EF4-FFF2-40B4-BE49-F238E27FC236}">
                <a16:creationId xmlns:a16="http://schemas.microsoft.com/office/drawing/2014/main" id="{18CC4B97-559F-44A8-8771-9A02A12E9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271E7E13-75D1-4C25-AF31-C7967558F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E1F03-54EE-4D9C-9016-C35B6F4CD5F9}" type="slidenum">
              <a:rPr lang="uk-UA" smtClean="0"/>
              <a:t>‹№›</a:t>
            </a:fld>
            <a:endParaRPr lang="uk-UA"/>
          </a:p>
        </p:txBody>
      </p:sp>
    </p:spTree>
    <p:extLst>
      <p:ext uri="{BB962C8B-B14F-4D97-AF65-F5344CB8AC3E}">
        <p14:creationId xmlns:p14="http://schemas.microsoft.com/office/powerpoint/2010/main" val="2949072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zakon.rada.gov.ua/laws/show/153-2002-%D0%BF/print" TargetMode="External"/><Relationship Id="rId2" Type="http://schemas.openxmlformats.org/officeDocument/2006/relationships/hyperlink" Target="https://www.eacea.ec.europa.eu/index_en" TargetMode="External"/><Relationship Id="rId1" Type="http://schemas.openxmlformats.org/officeDocument/2006/relationships/slideLayout" Target="../slideLayouts/slideLayout2.xml"/><Relationship Id="rId4" Type="http://schemas.openxmlformats.org/officeDocument/2006/relationships/hyperlink" Target="https://erasmusplus.org.ua/opportunities/mozhlyvosti-dlya-organizaczij/napryam-zhan-mone/vykonavczyam-proyektiv-2021-2027/"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zakon.rada.gov.ua/laws/show/1556-18#Text" TargetMode="External"/><Relationship Id="rId2" Type="http://schemas.openxmlformats.org/officeDocument/2006/relationships/hyperlink" Target="https://zakon.rada.gov.ua/laws/show/2145-19#Text" TargetMode="External"/><Relationship Id="rId1" Type="http://schemas.openxmlformats.org/officeDocument/2006/relationships/slideLayout" Target="../slideLayouts/slideLayout2.xml"/><Relationship Id="rId4" Type="http://schemas.openxmlformats.org/officeDocument/2006/relationships/hyperlink" Target="https://zakon.rada.gov.ua/laws/show/848-19#Tex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c.europa.eu/info/funding-tenders/opportunities/docs/2021-2027/erasmus/guidance/ls-and-unit-cost-decision_erasmus_en.pdf" TargetMode="External"/><Relationship Id="rId2" Type="http://schemas.openxmlformats.org/officeDocument/2006/relationships/hyperlink" Target="https://zakon.rada.gov.ua/laws/show/994_763#Tex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zakon.rada.gov.ua/laws/show/590-2021-%D0%BF#Text" TargetMode="External"/><Relationship Id="rId2" Type="http://schemas.openxmlformats.org/officeDocument/2006/relationships/hyperlink" Target="https://www.kmu.gov.ua/npas/pro-vnesennya-zmin-do-poryadku-vikonannya-povnovazhen-derzhavnoyu-kaznachejskoyu-sluzhboyu-v-osoblivomu-rezhimi-v-umovah-voyennogo-stanu-520-290422" TargetMode="External"/><Relationship Id="rId1" Type="http://schemas.openxmlformats.org/officeDocument/2006/relationships/slideLayout" Target="../slideLayouts/slideLayout2.xml"/><Relationship Id="rId5" Type="http://schemas.openxmlformats.org/officeDocument/2006/relationships/hyperlink" Target="https://erasmusplus.org.ua/wp-content/uploads/2022/09/pamyatka_erasmus_april_2026.pdf" TargetMode="External"/><Relationship Id="rId4" Type="http://schemas.openxmlformats.org/officeDocument/2006/relationships/hyperlink" Target="https://infobox.prozorro.org/articles/roz-yasnennya-shchodo-osoblivostey-zdiysnennya-publichnih-zakupivel-na-period-diji-pravovogo-rezhimu-voyennogo-stanu-vid-mertu"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erasmusplus.org.ua/wp-content/uploads/2022/09/pamyatka_erasmus_april_2026.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ebgate.ec.europa.eu/funding-tenders-opportunities/display/IT/How+to+prepare+an+amendment" TargetMode="External"/><Relationship Id="rId2" Type="http://schemas.openxmlformats.org/officeDocument/2006/relationships/hyperlink" Target="https://webgate.ec.europa.eu/funding-tenders-opportunities/display/OM/Amendment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ebgate.ec.europa.eu/funding-tenders-opportunities/display/OM/Communication+with+the+granting+authority" TargetMode="External"/><Relationship Id="rId2" Type="http://schemas.openxmlformats.org/officeDocument/2006/relationships/hyperlink" Target="https://op.europa.eu/en/publication-detail/-/publication/429c34ff-7231-11ec-9136-01aa75ed71a1/language-en/format-PDF/source-248841143"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rasmusplus.org.ua/opportunities/mozhlyvosti-dlya-organizaczij/napryam-zhan-mone/vykonavczyam-proyektiv-2021-2027/" TargetMode="External"/><Relationship Id="rId2" Type="http://schemas.openxmlformats.org/officeDocument/2006/relationships/hyperlink" Target="https://erasmusplus.org.ua/wp-content/uploads/2025/02/ukr_-_grant-agreement-jma.docx" TargetMode="External"/><Relationship Id="rId1" Type="http://schemas.openxmlformats.org/officeDocument/2006/relationships/slideLayout" Target="../slideLayouts/slideLayout2.xml"/><Relationship Id="rId4" Type="http://schemas.openxmlformats.org/officeDocument/2006/relationships/hyperlink" Target="https://erasmusplus.org.ua/wp-content/uploads/2022/09/state_registration_recommendations_21.04.26.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EACEA-AJM@ec.europa.eu" TargetMode="External"/><Relationship Id="rId2" Type="http://schemas.openxmlformats.org/officeDocument/2006/relationships/hyperlink" Target="https://ec.europa.eu/info/funding-tenders/opportunities/portal/screen/programmes/erasmus202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erasmusplus.org.u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eacea.ec.europa.eu/about-eacea/visual-identity/visual-identity-programming-period-2021-2027_e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rasmusplus.org.ua/wp-content/uploads/2022/09/state_registration_recommendations_21.04.26.pdf" TargetMode="External"/><Relationship Id="rId2" Type="http://schemas.openxmlformats.org/officeDocument/2006/relationships/hyperlink" Target="https://zakon.rada.gov.ua/laws/show/153-2002-%D0%BF/prin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office@erasmusplus.org.ua"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eacea.ec.europa.eu/about-eacea/visual-identity/visual-identity-programming-period-2021-2027_e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lebH7sOs2wE" TargetMode="External"/><Relationship Id="rId2" Type="http://schemas.openxmlformats.org/officeDocument/2006/relationships/hyperlink" Target="https://erasmusplus.org.ua/news/vebinar-osoblyvosti-upravlinnya-koshtamy-proyektiv-programy-yes-erazmus-23-03-2023-r-onlajn/" TargetMode="External"/><Relationship Id="rId1" Type="http://schemas.openxmlformats.org/officeDocument/2006/relationships/slideLayout" Target="../slideLayouts/slideLayout2.xml"/><Relationship Id="rId4" Type="http://schemas.openxmlformats.org/officeDocument/2006/relationships/hyperlink" Target="https://ec.europa.eu/info/funding-tenders/opportunities/docs/2021-2027/erasmus/guidance/ls-and-unit-cost-decision_erasmus_en.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ebgate.ec.europa.eu/funding-tenders-opportunities/pages/viewpage.action?pageId=1867968"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ebgate.ec.europa.eu/funding-tenders-opportunities/pages/viewpage.action?pageId=186797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rasmusplus.org.ua/opportunities/mozhlyvosti-dlya-organizaczij/napryam-zhan-mone/vykonavczyam-proyektiv-2021-2027/" TargetMode="External"/><Relationship Id="rId2" Type="http://schemas.openxmlformats.org/officeDocument/2006/relationships/hyperlink" Target="https://zakon.rada.gov.ua/laws/show/153-2002-%D0%BF/prin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ec.europa.eu/info/funding-tenders/opportunities/portal/screen/how-to-participate/reference-documents?programmePeriod=2021-2027&amp;frameworkProgramme=43353764" TargetMode="External"/><Relationship Id="rId3" Type="http://schemas.openxmlformats.org/officeDocument/2006/relationships/hyperlink" Target="https://ec.europa.eu/info/funding-tenders/opportunities/portal/screen/home" TargetMode="External"/><Relationship Id="rId7" Type="http://schemas.openxmlformats.org/officeDocument/2006/relationships/hyperlink" Target="https://webgate.ec.europa.eu/funding-tenders-opportunities/display/OM/Online+Manual" TargetMode="External"/><Relationship Id="rId2" Type="http://schemas.openxmlformats.org/officeDocument/2006/relationships/hyperlink" Target="https://erasmus-plus.ec.europa.eu/" TargetMode="External"/><Relationship Id="rId1" Type="http://schemas.openxmlformats.org/officeDocument/2006/relationships/slideLayout" Target="../slideLayouts/slideLayout2.xml"/><Relationship Id="rId6" Type="http://schemas.openxmlformats.org/officeDocument/2006/relationships/hyperlink" Target="https://erasmusplus.org.ua/news/webinar-specifics-of-eus-programme-erasmus-projects-implementation-during-martial-law-in-ukraine-06-03-2025-online/" TargetMode="External"/><Relationship Id="rId5" Type="http://schemas.openxmlformats.org/officeDocument/2006/relationships/hyperlink" Target="https://erasmusplus.org.ua/wp-content/uploads/2022/09/pamyatka_erasmus_april_2026.pdf" TargetMode="External"/><Relationship Id="rId4" Type="http://schemas.openxmlformats.org/officeDocument/2006/relationships/hyperlink" Target="https://erasmus-plus.ec.europa.eu/programme-guide/erasmusplus-programme-guid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eacea.ec.europa.eu/grants/2021-2027/erasmus/jean-monnet-activities-database_en" TargetMode="External"/><Relationship Id="rId2" Type="http://schemas.openxmlformats.org/officeDocument/2006/relationships/hyperlink" Target="https://ec.europa.eu/programmes/erasmus-plus/projects/" TargetMode="External"/><Relationship Id="rId1" Type="http://schemas.openxmlformats.org/officeDocument/2006/relationships/slideLayout" Target="../slideLayouts/slideLayout2.xml"/><Relationship Id="rId6" Type="http://schemas.openxmlformats.org/officeDocument/2006/relationships/hyperlink" Target="https://erasmusplus.org.ua/opportunities/mozhlyvosti-dlya-organizaczij/erazmus-pid-chas-voyennogo-stanu-v-ukrayini/" TargetMode="External"/><Relationship Id="rId5" Type="http://schemas.openxmlformats.org/officeDocument/2006/relationships/hyperlink" Target="https://erasmusplus.org.ua/" TargetMode="External"/><Relationship Id="rId4" Type="http://schemas.openxmlformats.org/officeDocument/2006/relationships/hyperlink" Target="https://erasmusplus.org.ua/erasmus/novyny-i-baza-proektiv.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ERASMUSPLUS.ORG.UA"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www.facebook.com/NEOinUkraine/" TargetMode="External"/><Relationship Id="rId4" Type="http://schemas.openxmlformats.org/officeDocument/2006/relationships/hyperlink" Target="mailto:office@erasmusplus.org.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6096000" y="4194303"/>
            <a:ext cx="1332410" cy="400110"/>
          </a:xfrm>
          <a:prstGeom prst="rect">
            <a:avLst/>
          </a:prstGeom>
        </p:spPr>
        <p:txBody>
          <a:bodyPr wrap="square">
            <a:spAutoFit/>
          </a:bodyPr>
          <a:lstStyle/>
          <a:p>
            <a:r>
              <a:rPr lang="uk-UA" sz="2000" dirty="0">
                <a:solidFill>
                  <a:srgbClr val="FFFF00"/>
                </a:solidFill>
              </a:rPr>
              <a:t>2026 р.</a:t>
            </a:r>
          </a:p>
        </p:txBody>
      </p:sp>
      <p:sp>
        <p:nvSpPr>
          <p:cNvPr id="5" name="TextBox 4">
            <a:extLst>
              <a:ext uri="{FF2B5EF4-FFF2-40B4-BE49-F238E27FC236}">
                <a16:creationId xmlns:a16="http://schemas.microsoft.com/office/drawing/2014/main" id="{80B83B72-6F53-ACFF-2D6A-5511F52F3996}"/>
              </a:ext>
            </a:extLst>
          </p:cNvPr>
          <p:cNvSpPr txBox="1"/>
          <p:nvPr/>
        </p:nvSpPr>
        <p:spPr>
          <a:xfrm>
            <a:off x="127392" y="2006551"/>
            <a:ext cx="6337576" cy="769441"/>
          </a:xfrm>
          <a:prstGeom prst="rect">
            <a:avLst/>
          </a:prstGeom>
          <a:noFill/>
        </p:spPr>
        <p:txBody>
          <a:bodyPr wrap="square">
            <a:spAutoFit/>
          </a:bodyPr>
          <a:lstStyle/>
          <a:p>
            <a:r>
              <a:rPr lang="uk-UA" sz="2200" b="1" noProof="0" dirty="0"/>
              <a:t>Особливості впровадження проєктів ЄС Еразмус+ Жан Моне в умовах воєнного стану в Україні</a:t>
            </a:r>
          </a:p>
        </p:txBody>
      </p:sp>
      <p:sp>
        <p:nvSpPr>
          <p:cNvPr id="10" name="TextBox 9">
            <a:extLst>
              <a:ext uri="{FF2B5EF4-FFF2-40B4-BE49-F238E27FC236}">
                <a16:creationId xmlns:a16="http://schemas.microsoft.com/office/drawing/2014/main" id="{6E14272A-E1AF-B834-194D-DD1F82F289A1}"/>
              </a:ext>
            </a:extLst>
          </p:cNvPr>
          <p:cNvSpPr txBox="1"/>
          <p:nvPr/>
        </p:nvSpPr>
        <p:spPr>
          <a:xfrm>
            <a:off x="537882" y="3719464"/>
            <a:ext cx="4141693" cy="400110"/>
          </a:xfrm>
          <a:prstGeom prst="rect">
            <a:avLst/>
          </a:prstGeom>
          <a:noFill/>
        </p:spPr>
        <p:txBody>
          <a:bodyPr wrap="square">
            <a:spAutoFit/>
          </a:bodyPr>
          <a:lstStyle/>
          <a:p>
            <a:r>
              <a:rPr lang="uk-UA" sz="2000" noProof="0" dirty="0">
                <a:solidFill>
                  <a:srgbClr val="FFFF00"/>
                </a:solidFill>
              </a:rPr>
              <a:t>Для виконавців проєктів Жан Моне </a:t>
            </a:r>
          </a:p>
        </p:txBody>
      </p:sp>
    </p:spTree>
    <p:extLst>
      <p:ext uri="{BB962C8B-B14F-4D97-AF65-F5344CB8AC3E}">
        <p14:creationId xmlns:p14="http://schemas.microsoft.com/office/powerpoint/2010/main" val="219103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основні питання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836992" y="1429440"/>
            <a:ext cx="10000341" cy="4124206"/>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Базові документи</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Старт та Інституціалізація проєкту</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Поточна діяльність в межах проєкту </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Візуалізація та поширення результатів</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Управління коштами гранту</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Моніторинг, забезпечення якості, стійкості проєкту</a:t>
            </a:r>
          </a:p>
          <a:p>
            <a:pPr marL="457200" lvl="0" indent="-457200" algn="just">
              <a:spcBef>
                <a:spcPts val="600"/>
              </a:spcBef>
              <a:spcAft>
                <a:spcPts val="600"/>
              </a:spcAft>
              <a:buFont typeface="Arial" panose="020B0604020202020204" pitchFamily="34" charset="0"/>
              <a:buChar char="•"/>
              <a:defRPr/>
            </a:pPr>
            <a:r>
              <a:rPr lang="uk-UA" sz="2400" noProof="0" dirty="0">
                <a:solidFill>
                  <a:srgbClr val="002060"/>
                </a:solidFill>
              </a:rPr>
              <a:t>Поточна та фінальна звітність</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Документи проєкту</a:t>
            </a:r>
          </a:p>
        </p:txBody>
      </p:sp>
    </p:spTree>
    <p:extLst>
      <p:ext uri="{BB962C8B-B14F-4D97-AF65-F5344CB8AC3E}">
        <p14:creationId xmlns:p14="http://schemas.microsoft.com/office/powerpoint/2010/main" val="395287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базові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96948" y="1438405"/>
            <a:ext cx="10213144" cy="4231928"/>
          </a:xfrm>
          <a:prstGeom prst="rect">
            <a:avLst/>
          </a:prstGeom>
          <a:noFill/>
        </p:spPr>
        <p:txBody>
          <a:bodyPr wrap="square" rtlCol="0">
            <a:spAutoFit/>
          </a:bodyPr>
          <a:lstStyle/>
          <a:p>
            <a:pPr marL="457200" lvl="0" indent="-457200" algn="just">
              <a:spcBef>
                <a:spcPts val="600"/>
              </a:spcBef>
              <a:buFont typeface="Arial" panose="020B0604020202020204" pitchFamily="34" charset="0"/>
              <a:buChar char="•"/>
              <a:defRPr/>
            </a:pPr>
            <a:r>
              <a:rPr lang="uk-UA" sz="2400" b="1" noProof="0" dirty="0">
                <a:solidFill>
                  <a:srgbClr val="002060"/>
                </a:solidFill>
              </a:rPr>
              <a:t>Грантова угода, укладена між ЗВО України та </a:t>
            </a:r>
            <a:r>
              <a:rPr lang="uk-UA" sz="2400" b="1" noProof="0" dirty="0">
                <a:solidFill>
                  <a:srgbClr val="002060"/>
                </a:solidFill>
                <a:hlinkClick r:id="rId2"/>
              </a:rPr>
              <a:t>Європейським виконавчим агентством з питань освіти та культури (EACEA)</a:t>
            </a:r>
            <a:r>
              <a:rPr lang="uk-UA" sz="2400" b="1" noProof="0" dirty="0">
                <a:solidFill>
                  <a:srgbClr val="002060"/>
                </a:solidFill>
              </a:rPr>
              <a:t> відповідно до повноважень, делегованих Агентству Європейською Комісією - основний міжнародний договір для </a:t>
            </a:r>
            <a:r>
              <a:rPr lang="uk-UA" sz="2400" b="1" dirty="0">
                <a:solidFill>
                  <a:srgbClr val="002060"/>
                </a:solidFill>
              </a:rPr>
              <a:t>виконання взятих ЗВО зобов’язань на впровадження проєкту; звітність проєкту перед </a:t>
            </a:r>
            <a:r>
              <a:rPr lang="en-US" sz="2400" b="1" dirty="0">
                <a:solidFill>
                  <a:srgbClr val="002060"/>
                </a:solidFill>
              </a:rPr>
              <a:t>EACEA</a:t>
            </a:r>
            <a:endParaRPr lang="uk-UA" sz="2400" b="1" dirty="0">
              <a:solidFill>
                <a:srgbClr val="002060"/>
              </a:solidFill>
            </a:endParaRPr>
          </a:p>
          <a:p>
            <a:pPr marL="457200" lvl="0" indent="-457200" algn="just">
              <a:spcBef>
                <a:spcPts val="600"/>
              </a:spcBef>
              <a:buFont typeface="Arial" panose="020B0604020202020204" pitchFamily="34" charset="0"/>
              <a:buChar char="•"/>
              <a:defRPr/>
            </a:pPr>
            <a:r>
              <a:rPr lang="uk-UA" sz="2400" b="1" noProof="0" dirty="0">
                <a:solidFill>
                  <a:srgbClr val="002060"/>
                </a:solidFill>
              </a:rPr>
              <a:t>Порядок залучення, використання та моніторингу міжнародної технічної допомоги, що затверджений* </a:t>
            </a:r>
            <a:r>
              <a:rPr lang="uk-UA" sz="2400" b="1" noProof="0" dirty="0">
                <a:solidFill>
                  <a:srgbClr val="002060"/>
                </a:solidFill>
                <a:hlinkClick r:id="rId3"/>
              </a:rPr>
              <a:t>постановою Кабінету Міністрів України від 15.02.2002 № 153 „Про створення єдиної системи залучення, використання та моніторингу міжнародної технічної допомоги” (зі змінами)</a:t>
            </a:r>
            <a:r>
              <a:rPr lang="uk-UA" sz="2400" b="1" noProof="0" dirty="0">
                <a:solidFill>
                  <a:srgbClr val="002060"/>
                </a:solidFill>
              </a:rPr>
              <a:t>: </a:t>
            </a:r>
            <a:r>
              <a:rPr lang="uk-UA" sz="2400" b="1" noProof="0" dirty="0">
                <a:solidFill>
                  <a:srgbClr val="002060"/>
                </a:solidFill>
                <a:hlinkClick r:id="rId4"/>
              </a:rPr>
              <a:t>реєстрація проєкту в Секретаріаті Кабінету Міністрів України; звітність проєкту на національному рівні </a:t>
            </a:r>
            <a:endParaRPr lang="uk-UA" sz="2400" b="1" noProof="0" dirty="0">
              <a:solidFill>
                <a:srgbClr val="002060"/>
              </a:solidFill>
            </a:endParaRPr>
          </a:p>
        </p:txBody>
      </p:sp>
      <p:sp>
        <p:nvSpPr>
          <p:cNvPr id="3" name="Прямоугольник 2"/>
          <p:cNvSpPr/>
          <p:nvPr/>
        </p:nvSpPr>
        <p:spPr>
          <a:xfrm>
            <a:off x="4114800" y="6211669"/>
            <a:ext cx="6096000" cy="646331"/>
          </a:xfrm>
          <a:prstGeom prst="rect">
            <a:avLst/>
          </a:prstGeom>
        </p:spPr>
        <p:txBody>
          <a:bodyPr>
            <a:spAutoFit/>
          </a:bodyPr>
          <a:lstStyle/>
          <a:p>
            <a:r>
              <a:rPr lang="uk-UA" b="1" dirty="0"/>
              <a:t>*Гіперпосилання відкриваються правою кнопкою миші у контекстному меню – обрати «відкрити гіперпосилання»</a:t>
            </a:r>
          </a:p>
        </p:txBody>
      </p:sp>
    </p:spTree>
    <p:extLst>
      <p:ext uri="{BB962C8B-B14F-4D97-AF65-F5344CB8AC3E}">
        <p14:creationId xmlns:p14="http://schemas.microsoft.com/office/powerpoint/2010/main" val="379344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2EFA-9FA6-904F-1739-645EE2A3CDFB}"/>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3E281761-2FB1-0575-A72F-C760501047D0}"/>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базові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86FFEF37-C9D2-D304-A6BC-718514A5DC8C}"/>
              </a:ext>
            </a:extLst>
          </p:cNvPr>
          <p:cNvSpPr txBox="1"/>
          <p:nvPr/>
        </p:nvSpPr>
        <p:spPr>
          <a:xfrm>
            <a:off x="196948" y="1438405"/>
            <a:ext cx="10213144" cy="4308872"/>
          </a:xfrm>
          <a:prstGeom prst="rect">
            <a:avLst/>
          </a:prstGeom>
          <a:noFill/>
        </p:spPr>
        <p:txBody>
          <a:bodyPr wrap="square" rtlCol="0">
            <a:spAutoFit/>
          </a:bodyPr>
          <a:lstStyle/>
          <a:p>
            <a:pPr marL="457200" indent="-457200" algn="just">
              <a:spcBef>
                <a:spcPts val="600"/>
              </a:spcBef>
              <a:buFont typeface="Arial" panose="020B0604020202020204" pitchFamily="34" charset="0"/>
              <a:buChar char="•"/>
              <a:defRPr/>
            </a:pPr>
            <a:r>
              <a:rPr lang="uk-UA" sz="2400" dirty="0">
                <a:solidFill>
                  <a:srgbClr val="002060"/>
                </a:solidFill>
              </a:rPr>
              <a:t>Міжнародні проєкти Жан Моне реалізуються відповідно до чинного національного законодавства: законодавчі та нормативні акти, що регулюють поточну діяльність у освітній та науковій сфері (закони </a:t>
            </a:r>
            <a:r>
              <a:rPr lang="uk-UA" sz="2400" dirty="0">
                <a:solidFill>
                  <a:srgbClr val="002060"/>
                </a:solidFill>
                <a:hlinkClick r:id="rId2"/>
              </a:rPr>
              <a:t>про освіту</a:t>
            </a:r>
            <a:r>
              <a:rPr lang="uk-UA" sz="2400" dirty="0">
                <a:solidFill>
                  <a:srgbClr val="002060"/>
                </a:solidFill>
              </a:rPr>
              <a:t>, </a:t>
            </a:r>
            <a:r>
              <a:rPr lang="uk-UA" sz="2400" dirty="0">
                <a:solidFill>
                  <a:srgbClr val="002060"/>
                </a:solidFill>
                <a:hlinkClick r:id="rId3"/>
              </a:rPr>
              <a:t>вищу освіту</a:t>
            </a:r>
            <a:r>
              <a:rPr lang="uk-UA" sz="2400" dirty="0">
                <a:solidFill>
                  <a:srgbClr val="002060"/>
                </a:solidFill>
              </a:rPr>
              <a:t>, </a:t>
            </a:r>
            <a:r>
              <a:rPr lang="uk-UA" sz="2400" dirty="0">
                <a:solidFill>
                  <a:srgbClr val="002060"/>
                </a:solidFill>
                <a:hlinkClick r:id="rId4"/>
              </a:rPr>
              <a:t>наукову та науково-технічну діяльність</a:t>
            </a:r>
            <a:r>
              <a:rPr lang="uk-UA" sz="2400" dirty="0">
                <a:solidFill>
                  <a:srgbClr val="002060"/>
                </a:solidFill>
              </a:rPr>
              <a:t>…), накази профільних міністерств, фінансові документи…  </a:t>
            </a:r>
          </a:p>
          <a:p>
            <a:pPr marL="457200" lvl="0" indent="-457200" algn="just">
              <a:spcBef>
                <a:spcPts val="600"/>
              </a:spcBef>
              <a:buFont typeface="Arial" panose="020B0604020202020204" pitchFamily="34" charset="0"/>
              <a:buChar char="•"/>
              <a:defRPr/>
            </a:pPr>
            <a:r>
              <a:rPr lang="uk-UA" sz="2400" b="1" noProof="0" dirty="0">
                <a:solidFill>
                  <a:srgbClr val="002060"/>
                </a:solidFill>
              </a:rPr>
              <a:t>Внутрішні документи ЗВО</a:t>
            </a:r>
            <a:r>
              <a:rPr lang="uk-UA" sz="2400" noProof="0" dirty="0">
                <a:solidFill>
                  <a:srgbClr val="002060"/>
                </a:solidFill>
              </a:rPr>
              <a:t>: положення про організацію освітнього процесу, наукової діяльності, міжнародної діяльності/реалізації міжнародних проєктів; наказ про реалізацію проєкту – створення робочої групи, погодження бюджету проєкту, планування роботи на виконання грантової угоди та здійснення діяльності в межах проєкту</a:t>
            </a:r>
          </a:p>
          <a:p>
            <a:pPr marL="457200" lvl="0" indent="-457200" algn="just">
              <a:spcBef>
                <a:spcPts val="600"/>
              </a:spcBef>
              <a:buFont typeface="Arial" panose="020B0604020202020204" pitchFamily="34" charset="0"/>
              <a:buChar char="•"/>
              <a:defRPr/>
            </a:pPr>
            <a:endParaRPr lang="uk-UA" sz="2400" b="1" noProof="0" dirty="0">
              <a:solidFill>
                <a:srgbClr val="002060"/>
              </a:solidFill>
            </a:endParaRPr>
          </a:p>
        </p:txBody>
      </p:sp>
      <p:sp>
        <p:nvSpPr>
          <p:cNvPr id="3" name="Прямоугольник 2">
            <a:extLst>
              <a:ext uri="{FF2B5EF4-FFF2-40B4-BE49-F238E27FC236}">
                <a16:creationId xmlns:a16="http://schemas.microsoft.com/office/drawing/2014/main" id="{41CB08A2-B046-E2C5-B472-DB819758D607}"/>
              </a:ext>
            </a:extLst>
          </p:cNvPr>
          <p:cNvSpPr/>
          <p:nvPr/>
        </p:nvSpPr>
        <p:spPr>
          <a:xfrm>
            <a:off x="4114800" y="6211669"/>
            <a:ext cx="6096000" cy="646331"/>
          </a:xfrm>
          <a:prstGeom prst="rect">
            <a:avLst/>
          </a:prstGeom>
        </p:spPr>
        <p:txBody>
          <a:bodyPr>
            <a:spAutoFit/>
          </a:bodyPr>
          <a:lstStyle/>
          <a:p>
            <a:r>
              <a:rPr lang="uk-UA" b="1" dirty="0"/>
              <a:t>*Гіперпосилання відкриваються правою кнопкою миші у контекстному меню – обрати «відкрити гіперпосилання»</a:t>
            </a:r>
          </a:p>
        </p:txBody>
      </p:sp>
    </p:spTree>
    <p:extLst>
      <p:ext uri="{BB962C8B-B14F-4D97-AF65-F5344CB8AC3E}">
        <p14:creationId xmlns:p14="http://schemas.microsoft.com/office/powerpoint/2010/main" val="238588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інші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42802" y="2013228"/>
            <a:ext cx="9370293" cy="2831544"/>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Впровадження проєктів МТД ЄС в Україні, Програми ЄС Еразмус+ регулюються Міжнародним договором – </a:t>
            </a:r>
            <a:r>
              <a:rPr lang="uk-UA" sz="2400" b="1" dirty="0">
                <a:solidFill>
                  <a:srgbClr val="002060"/>
                </a:solidFill>
                <a:hlinkClick r:id="rId2"/>
              </a:rPr>
              <a:t>Рамковою угодою, яка ратифікована Верховною Радою України Законом № 360-VI ( 360-17 ) від 03.09.2008</a:t>
            </a:r>
            <a:r>
              <a:rPr lang="uk-UA" sz="2400" dirty="0">
                <a:solidFill>
                  <a:srgbClr val="002060"/>
                </a:solidFill>
              </a:rPr>
              <a:t> та </a:t>
            </a:r>
            <a:r>
              <a:rPr lang="uk-UA" sz="2400" b="1" dirty="0">
                <a:solidFill>
                  <a:srgbClr val="002060"/>
                </a:solidFill>
              </a:rPr>
              <a:t>Грантовою угодою</a:t>
            </a:r>
            <a:r>
              <a:rPr lang="uk-UA" sz="2400" dirty="0">
                <a:solidFill>
                  <a:srgbClr val="002060"/>
                </a:solidFill>
              </a:rPr>
              <a:t> №… проєкту</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Рішення Європейської Комісії про застосування підходів фіксованої ставки та витрат за одиницю для проєктів Програми ЄС Еразмус+ 2021-2027 рр. </a:t>
            </a:r>
            <a:r>
              <a:rPr lang="uk-UA" sz="2400" b="1" dirty="0">
                <a:solidFill>
                  <a:srgbClr val="002060"/>
                </a:solidFill>
                <a:hlinkClick r:id="rId3"/>
              </a:rPr>
              <a:t>Оригінал англійською мовою</a:t>
            </a:r>
            <a:r>
              <a:rPr lang="uk-UA" sz="2400" dirty="0">
                <a:solidFill>
                  <a:srgbClr val="002060"/>
                </a:solidFill>
              </a:rPr>
              <a:t>.</a:t>
            </a:r>
          </a:p>
        </p:txBody>
      </p:sp>
    </p:spTree>
    <p:extLst>
      <p:ext uri="{BB962C8B-B14F-4D97-AF65-F5344CB8AC3E}">
        <p14:creationId xmlns:p14="http://schemas.microsoft.com/office/powerpoint/2010/main" val="88215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CFBF-A314-EC81-E806-2FC788588FCE}"/>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DD194F28-EC72-0F5A-E24A-FCA4FF24B1E3}"/>
              </a:ext>
            </a:extLst>
          </p:cNvPr>
          <p:cNvSpPr>
            <a:spLocks noGrp="1"/>
          </p:cNvSpPr>
          <p:nvPr>
            <p:ph type="title"/>
          </p:nvPr>
        </p:nvSpPr>
        <p:spPr>
          <a:xfrm>
            <a:off x="298423" y="112295"/>
            <a:ext cx="8893703" cy="1090863"/>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Документи щодо пріоритетності виплат та трансферу коштів, інші документи в умовах воєнного стану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1994C8A6-1332-84D8-2368-627F53CC41FA}"/>
              </a:ext>
            </a:extLst>
          </p:cNvPr>
          <p:cNvSpPr txBox="1"/>
          <p:nvPr/>
        </p:nvSpPr>
        <p:spPr>
          <a:xfrm>
            <a:off x="186128" y="1356960"/>
            <a:ext cx="9952483" cy="3877985"/>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hlinkClick r:id="rId2"/>
              </a:rPr>
              <a:t>Постанова КМУ щодо пріоритетності виплат за проєктами міжнародної співпраці</a:t>
            </a:r>
            <a:r>
              <a:rPr lang="uk-UA" sz="2400" b="1" dirty="0">
                <a:solidFill>
                  <a:srgbClr val="002060"/>
                </a:solidFill>
              </a:rPr>
              <a:t>  </a:t>
            </a: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hlinkClick r:id="rId3"/>
              </a:rPr>
              <a:t>Порядок виконання повноважень Державною казначейською службою в особливому режимі в умовах воєнного стану</a:t>
            </a:r>
            <a:r>
              <a:rPr lang="uk-UA" sz="2400" b="1" dirty="0">
                <a:solidFill>
                  <a:srgbClr val="002060"/>
                </a:solidFill>
              </a:rPr>
              <a:t> </a:t>
            </a:r>
            <a:r>
              <a:rPr lang="uk-UA" sz="2400" noProof="0" dirty="0">
                <a:solidFill>
                  <a:srgbClr val="002060"/>
                </a:solidFill>
              </a:rPr>
              <a:t>(про трансфер коштів у валюті)</a:t>
            </a:r>
            <a:endParaRPr lang="uk-UA" sz="2400" dirty="0">
              <a:solidFill>
                <a:srgbClr val="002060"/>
              </a:solidFill>
            </a:endParaRP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hlinkClick r:id="rId4"/>
              </a:rPr>
              <a:t>Роз'яснення щодо особливостей здійснення публічних </a:t>
            </a:r>
            <a:r>
              <a:rPr lang="uk-UA" sz="2400" b="1" dirty="0" err="1">
                <a:solidFill>
                  <a:srgbClr val="002060"/>
                </a:solidFill>
                <a:hlinkClick r:id="rId4"/>
              </a:rPr>
              <a:t>закупівель</a:t>
            </a:r>
            <a:r>
              <a:rPr lang="uk-UA" sz="2400" b="1" dirty="0">
                <a:solidFill>
                  <a:srgbClr val="002060"/>
                </a:solidFill>
                <a:hlinkClick r:id="rId4"/>
              </a:rPr>
              <a:t> на період дії правового режиму воєнного стану від МЕРТУ</a:t>
            </a:r>
            <a:endParaRPr lang="uk-UA" sz="2400" b="1" dirty="0">
              <a:solidFill>
                <a:srgbClr val="002060"/>
              </a:solidFill>
            </a:endParaRP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Інші документи законодавчої бази зібрані в</a:t>
            </a:r>
            <a:r>
              <a:rPr lang="uk-UA" sz="2400" b="1" dirty="0">
                <a:solidFill>
                  <a:srgbClr val="002060"/>
                </a:solidFill>
              </a:rPr>
              <a:t> </a:t>
            </a:r>
            <a:r>
              <a:rPr lang="uk-UA" sz="2400" b="1" dirty="0">
                <a:solidFill>
                  <a:srgbClr val="002060"/>
                </a:solidFill>
                <a:hlinkClick r:id="rId5"/>
              </a:rPr>
              <a:t>Інформаційній довідці для виконавців щодо впровадження проєктів (Пам’ятці для виконавців)</a:t>
            </a:r>
            <a:endParaRPr lang="uk-UA" sz="2400" b="1" dirty="0">
              <a:solidFill>
                <a:srgbClr val="002060"/>
              </a:solidFill>
            </a:endParaRPr>
          </a:p>
        </p:txBody>
      </p:sp>
    </p:spTree>
    <p:extLst>
      <p:ext uri="{BB962C8B-B14F-4D97-AF65-F5344CB8AC3E}">
        <p14:creationId xmlns:p14="http://schemas.microsoft.com/office/powerpoint/2010/main" val="1254672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Старт та Інституціалізація проєкту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63221" y="1468706"/>
            <a:ext cx="10584990" cy="3877985"/>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Опрацювати грантову угоду проєкту та додатки до неї: розробити план роботи/діяльності на виконання грантової угоди та зобов'язань.</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Комунікувати з керівництвом університету щодо початку та презентації проєкту.</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Контактувати з відповідальною особою за проєкт (</a:t>
            </a:r>
            <a:r>
              <a:rPr lang="uk-UA" sz="2400" b="1" dirty="0">
                <a:solidFill>
                  <a:srgbClr val="002060"/>
                </a:solidFill>
              </a:rPr>
              <a:t>EACEA Project Officer</a:t>
            </a:r>
            <a:r>
              <a:rPr lang="uk-UA" sz="2400" dirty="0">
                <a:solidFill>
                  <a:srgbClr val="002060"/>
                </a:solidFill>
              </a:rPr>
              <a:t>) у разі консультацій, потреби чи змін у проєкті.</a:t>
            </a:r>
          </a:p>
          <a:p>
            <a:pPr marL="457200" indent="-457200" algn="just">
              <a:spcBef>
                <a:spcPts val="600"/>
              </a:spcBef>
              <a:spcAft>
                <a:spcPts val="600"/>
              </a:spcAft>
              <a:buFont typeface="Arial" panose="020B0604020202020204" pitchFamily="34" charset="0"/>
              <a:buChar char="•"/>
              <a:defRPr/>
            </a:pPr>
            <a:r>
              <a:rPr lang="uk-UA" sz="2400" dirty="0">
                <a:solidFill>
                  <a:srgbClr val="002060"/>
                </a:solidFill>
              </a:rPr>
              <a:t>Ознайомитися з </a:t>
            </a:r>
            <a:r>
              <a:rPr lang="uk-UA" sz="2400" b="1" dirty="0">
                <a:solidFill>
                  <a:srgbClr val="002060"/>
                </a:solidFill>
              </a:rPr>
              <a:t>Інформаційною довідкою для виконавців щодо особливостей впровадження проєктів в Україні</a:t>
            </a:r>
            <a:r>
              <a:rPr lang="uk-UA" sz="2400" dirty="0">
                <a:solidFill>
                  <a:srgbClr val="002060"/>
                </a:solidFill>
              </a:rPr>
              <a:t> </a:t>
            </a:r>
            <a:r>
              <a:rPr lang="uk-UA" sz="2400" b="1" dirty="0">
                <a:solidFill>
                  <a:srgbClr val="002060"/>
                </a:solidFill>
              </a:rPr>
              <a:t>(</a:t>
            </a:r>
            <a:r>
              <a:rPr lang="uk-UA" sz="2400" b="1" dirty="0">
                <a:solidFill>
                  <a:srgbClr val="002060"/>
                </a:solidFill>
                <a:hlinkClick r:id="rId2"/>
              </a:rPr>
              <a:t>Пам’яткою для виконавців</a:t>
            </a:r>
            <a:r>
              <a:rPr lang="uk-UA" sz="2400" b="1" dirty="0">
                <a:solidFill>
                  <a:srgbClr val="002060"/>
                </a:solidFill>
              </a:rPr>
              <a:t>)</a:t>
            </a:r>
          </a:p>
        </p:txBody>
      </p:sp>
    </p:spTree>
    <p:extLst>
      <p:ext uri="{BB962C8B-B14F-4D97-AF65-F5344CB8AC3E}">
        <p14:creationId xmlns:p14="http://schemas.microsoft.com/office/powerpoint/2010/main" val="2024822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щодо змін: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00655" y="1390279"/>
            <a:ext cx="11109029" cy="4947188"/>
          </a:xfrm>
          <a:prstGeom prst="rect">
            <a:avLst/>
          </a:prstGeom>
          <a:noFill/>
        </p:spPr>
        <p:txBody>
          <a:bodyPr wrap="square" rtlCol="0">
            <a:spAutoFit/>
          </a:bodyPr>
          <a:lstStyle/>
          <a:p>
            <a:pPr lvl="0" algn="just">
              <a:lnSpc>
                <a:spcPct val="110000"/>
              </a:lnSpc>
              <a:defRPr/>
            </a:pPr>
            <a:r>
              <a:rPr lang="uk-UA" sz="2400" b="1" dirty="0">
                <a:solidFill>
                  <a:srgbClr val="002060"/>
                </a:solidFill>
              </a:rPr>
              <a:t>Технічні: безпосередньо в профілі організації на Порталі</a:t>
            </a:r>
          </a:p>
          <a:p>
            <a:pPr marL="457200" lvl="0" indent="-457200" algn="just">
              <a:lnSpc>
                <a:spcPct val="110000"/>
              </a:lnSpc>
              <a:buFont typeface="Arial" panose="020B0604020202020204" pitchFamily="34" charset="0"/>
              <a:buChar char="•"/>
              <a:defRPr/>
            </a:pPr>
            <a:r>
              <a:rPr lang="uk-UA" sz="2400" dirty="0">
                <a:solidFill>
                  <a:srgbClr val="002060"/>
                </a:solidFill>
              </a:rPr>
              <a:t>Зміна правового статусу організації: назва, адреса</a:t>
            </a:r>
          </a:p>
          <a:p>
            <a:pPr marL="457200" lvl="0" indent="-457200" algn="just">
              <a:lnSpc>
                <a:spcPct val="110000"/>
              </a:lnSpc>
              <a:buFont typeface="Arial" panose="020B0604020202020204" pitchFamily="34" charset="0"/>
              <a:buChar char="•"/>
              <a:defRPr/>
            </a:pPr>
            <a:r>
              <a:rPr lang="uk-UA" sz="2400" dirty="0">
                <a:solidFill>
                  <a:srgbClr val="002060"/>
                </a:solidFill>
              </a:rPr>
              <a:t>Зміна банківських реквізитів та інших деталей</a:t>
            </a:r>
          </a:p>
          <a:p>
            <a:pPr marL="457200" lvl="0" indent="-457200" algn="just">
              <a:lnSpc>
                <a:spcPct val="110000"/>
              </a:lnSpc>
              <a:buFont typeface="Arial" panose="020B0604020202020204" pitchFamily="34" charset="0"/>
              <a:buChar char="•"/>
              <a:defRPr/>
            </a:pPr>
            <a:r>
              <a:rPr lang="uk-UA" sz="2400" dirty="0">
                <a:solidFill>
                  <a:srgbClr val="002060"/>
                </a:solidFill>
              </a:rPr>
              <a:t>Зміна керівництва, зокрема правового підпису</a:t>
            </a:r>
          </a:p>
          <a:p>
            <a:pPr lvl="0" algn="just">
              <a:lnSpc>
                <a:spcPct val="110000"/>
              </a:lnSpc>
              <a:defRPr/>
            </a:pPr>
            <a:r>
              <a:rPr lang="uk-UA" sz="2400" b="1" dirty="0">
                <a:solidFill>
                  <a:srgbClr val="002060"/>
                </a:solidFill>
              </a:rPr>
              <a:t>Технічні, але в межах проєкту, здійснює Ваш ЕАСЕА </a:t>
            </a:r>
            <a:r>
              <a:rPr lang="en-GB" sz="2400" b="1" dirty="0">
                <a:solidFill>
                  <a:srgbClr val="002060"/>
                </a:solidFill>
              </a:rPr>
              <a:t>Project Officer</a:t>
            </a:r>
            <a:r>
              <a:rPr lang="uk-UA" sz="2400" dirty="0">
                <a:solidFill>
                  <a:srgbClr val="002060"/>
                </a:solidFill>
              </a:rPr>
              <a:t> </a:t>
            </a:r>
          </a:p>
          <a:p>
            <a:pPr marL="457200" lvl="0" indent="-457200" algn="just">
              <a:lnSpc>
                <a:spcPct val="110000"/>
              </a:lnSpc>
              <a:buFont typeface="Arial" panose="020B0604020202020204" pitchFamily="34" charset="0"/>
              <a:buChar char="•"/>
              <a:defRPr/>
            </a:pPr>
            <a:r>
              <a:rPr lang="uk-UA" sz="2400" dirty="0">
                <a:solidFill>
                  <a:srgbClr val="002060"/>
                </a:solidFill>
              </a:rPr>
              <a:t>Зміна основної контактної особи</a:t>
            </a:r>
          </a:p>
          <a:p>
            <a:pPr marL="457200" lvl="0" indent="-457200" algn="just">
              <a:lnSpc>
                <a:spcPct val="110000"/>
              </a:lnSpc>
              <a:buFont typeface="Arial" panose="020B0604020202020204" pitchFamily="34" charset="0"/>
              <a:buChar char="•"/>
              <a:defRPr/>
            </a:pPr>
            <a:r>
              <a:rPr lang="uk-UA" sz="2400" dirty="0">
                <a:solidFill>
                  <a:srgbClr val="002060"/>
                </a:solidFill>
              </a:rPr>
              <a:t>Зміна крайньої дати для </a:t>
            </a:r>
            <a:r>
              <a:rPr lang="en-GB" sz="2400" dirty="0">
                <a:solidFill>
                  <a:srgbClr val="002060"/>
                </a:solidFill>
              </a:rPr>
              <a:t>deliverables</a:t>
            </a:r>
            <a:endParaRPr lang="uk-UA" sz="2400" dirty="0">
              <a:solidFill>
                <a:srgbClr val="002060"/>
              </a:solidFill>
            </a:endParaRPr>
          </a:p>
          <a:p>
            <a:pPr lvl="0" algn="just">
              <a:lnSpc>
                <a:spcPct val="110000"/>
              </a:lnSpc>
              <a:defRPr/>
            </a:pPr>
            <a:r>
              <a:rPr lang="uk-UA" sz="2400" b="1" dirty="0">
                <a:solidFill>
                  <a:srgbClr val="002060"/>
                </a:solidFill>
              </a:rPr>
              <a:t>Зміни за змістом через офіційний запит поправки до грантової угоди: комунікуйте з Вашим ЕАСЕА </a:t>
            </a:r>
            <a:r>
              <a:rPr lang="en-US" sz="2400" b="1" dirty="0">
                <a:solidFill>
                  <a:srgbClr val="002060"/>
                </a:solidFill>
              </a:rPr>
              <a:t>Project Officer </a:t>
            </a:r>
            <a:r>
              <a:rPr lang="uk-UA" sz="2400" b="1" dirty="0">
                <a:solidFill>
                  <a:srgbClr val="002060"/>
                </a:solidFill>
              </a:rPr>
              <a:t> </a:t>
            </a:r>
          </a:p>
          <a:p>
            <a:pPr marL="457200" lvl="0" indent="-457200" algn="just">
              <a:lnSpc>
                <a:spcPct val="110000"/>
              </a:lnSpc>
              <a:buFont typeface="Arial" panose="020B0604020202020204" pitchFamily="34" charset="0"/>
              <a:buChar char="•"/>
              <a:defRPr/>
            </a:pPr>
            <a:r>
              <a:rPr lang="uk-UA" sz="2400" dirty="0">
                <a:solidFill>
                  <a:srgbClr val="002060"/>
                </a:solidFill>
              </a:rPr>
              <a:t>Зміна в робочих пакетах, напр., </a:t>
            </a:r>
            <a:r>
              <a:rPr lang="en-US" sz="2400" dirty="0">
                <a:solidFill>
                  <a:srgbClr val="002060"/>
                </a:solidFill>
              </a:rPr>
              <a:t>deliverables,</a:t>
            </a:r>
            <a:r>
              <a:rPr lang="uk-UA" sz="2400" dirty="0">
                <a:solidFill>
                  <a:srgbClr val="002060"/>
                </a:solidFill>
              </a:rPr>
              <a:t> складі проєктної команди, партнерства, продовження терміну проєкту</a:t>
            </a:r>
          </a:p>
          <a:p>
            <a:pPr marL="457200" lvl="0" indent="-457200" algn="just">
              <a:lnSpc>
                <a:spcPct val="110000"/>
              </a:lnSpc>
              <a:buFont typeface="Arial" panose="020B0604020202020204" pitchFamily="34" charset="0"/>
              <a:buChar char="•"/>
              <a:defRPr/>
            </a:pPr>
            <a:r>
              <a:rPr lang="uk-UA" sz="2400" dirty="0">
                <a:solidFill>
                  <a:srgbClr val="002060"/>
                </a:solidFill>
              </a:rPr>
              <a:t>Зміна в перерозподілі коштів за робочими пакетами (для </a:t>
            </a:r>
            <a:r>
              <a:rPr lang="uk-UA" sz="2400" dirty="0" err="1">
                <a:solidFill>
                  <a:srgbClr val="002060"/>
                </a:solidFill>
              </a:rPr>
              <a:t>СоЕ</a:t>
            </a:r>
            <a:r>
              <a:rPr lang="uk-UA" sz="2400" dirty="0">
                <a:solidFill>
                  <a:srgbClr val="002060"/>
                </a:solidFill>
              </a:rPr>
              <a:t>)</a:t>
            </a:r>
          </a:p>
        </p:txBody>
      </p:sp>
    </p:spTree>
    <p:extLst>
      <p:ext uri="{BB962C8B-B14F-4D97-AF65-F5344CB8AC3E}">
        <p14:creationId xmlns:p14="http://schemas.microsoft.com/office/powerpoint/2010/main" val="1417639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34470" y="1229182"/>
            <a:ext cx="10084351" cy="4815164"/>
          </a:xfrm>
          <a:prstGeom prst="rect">
            <a:avLst/>
          </a:prstGeom>
          <a:noFill/>
        </p:spPr>
        <p:txBody>
          <a:bodyPr wrap="square" rtlCol="0">
            <a:spAutoFit/>
          </a:bodyPr>
          <a:lstStyle/>
          <a:p>
            <a:pPr lvl="0" algn="just">
              <a:lnSpc>
                <a:spcPct val="110000"/>
              </a:lnSpc>
              <a:defRPr/>
            </a:pPr>
            <a:r>
              <a:rPr lang="uk-UA" sz="2400" dirty="0">
                <a:solidFill>
                  <a:srgbClr val="002060"/>
                </a:solidFill>
              </a:rPr>
              <a:t>Потрібно комунікувати та інформувати </a:t>
            </a:r>
            <a:r>
              <a:rPr lang="en-GB" sz="2400" b="1" dirty="0">
                <a:solidFill>
                  <a:srgbClr val="002060"/>
                </a:solidFill>
              </a:rPr>
              <a:t>EACEA Project Officer </a:t>
            </a:r>
            <a:r>
              <a:rPr lang="uk-UA" sz="2400" b="1" dirty="0">
                <a:solidFill>
                  <a:srgbClr val="002060"/>
                </a:solidFill>
              </a:rPr>
              <a:t>проєкту</a:t>
            </a:r>
            <a:r>
              <a:rPr lang="uk-UA" sz="2400" dirty="0">
                <a:solidFill>
                  <a:srgbClr val="002060"/>
                </a:solidFill>
              </a:rPr>
              <a:t> про виклики, проблеми щодо здійснення активностей в межах проєкту,  пов’язані з війною, пропонувати гнучкі рішення щодо шляхів вирішення та мінімізації ризиків і обмежень; у разі неможливості реалізації проєкту підготувати офіційного листа за підписом керівництва та надіслати в ЕАСЕА з запитом про тимчасове припинення чи відтермінування реалізації проєкту на певний період. Щодо питань з визначення чинності коштів, внесення змін у фінансових документах проєкту, узгоджувати ці питання з </a:t>
            </a:r>
            <a:r>
              <a:rPr lang="en-GB" sz="2400" dirty="0">
                <a:solidFill>
                  <a:srgbClr val="002060"/>
                </a:solidFill>
              </a:rPr>
              <a:t>EACEA Project Officer</a:t>
            </a:r>
            <a:r>
              <a:rPr lang="uk-UA" sz="2400" dirty="0">
                <a:solidFill>
                  <a:srgbClr val="002060"/>
                </a:solidFill>
              </a:rPr>
              <a:t>.</a:t>
            </a:r>
            <a:endParaRPr lang="uk-UA" sz="2000" dirty="0">
              <a:solidFill>
                <a:srgbClr val="002060"/>
              </a:solidFill>
            </a:endParaRPr>
          </a:p>
          <a:p>
            <a:pPr lvl="0" algn="just">
              <a:lnSpc>
                <a:spcPct val="110000"/>
              </a:lnSpc>
              <a:defRPr/>
            </a:pPr>
            <a:r>
              <a:rPr lang="uk-UA" sz="2000" b="1" dirty="0">
                <a:solidFill>
                  <a:srgbClr val="002060"/>
                </a:solidFill>
              </a:rPr>
              <a:t>Інструкція: Поправки до грантової угоди: </a:t>
            </a:r>
            <a:r>
              <a:rPr lang="en-US" sz="2000" b="1" dirty="0">
                <a:solidFill>
                  <a:srgbClr val="002060"/>
                </a:solidFill>
                <a:hlinkClick r:id="rId2"/>
              </a:rPr>
              <a:t>https://webgate.ec.europa.eu/funding-tenders-opportunities/display/OM/Amendments</a:t>
            </a:r>
            <a:r>
              <a:rPr lang="uk-UA" sz="2000" b="1" dirty="0">
                <a:solidFill>
                  <a:srgbClr val="002060"/>
                </a:solidFill>
              </a:rPr>
              <a:t> ; </a:t>
            </a:r>
            <a:r>
              <a:rPr lang="en-US" sz="2000" b="1" dirty="0">
                <a:hlinkClick r:id="rId3"/>
              </a:rPr>
              <a:t>How to prepare an amendment - IT How To - Funding Tenders Opportunities</a:t>
            </a:r>
            <a:endParaRPr lang="uk-UA" sz="2000" b="1" dirty="0">
              <a:solidFill>
                <a:srgbClr val="002060"/>
              </a:solidFill>
            </a:endParaRPr>
          </a:p>
        </p:txBody>
      </p:sp>
    </p:spTree>
    <p:extLst>
      <p:ext uri="{BB962C8B-B14F-4D97-AF65-F5344CB8AC3E}">
        <p14:creationId xmlns:p14="http://schemas.microsoft.com/office/powerpoint/2010/main" val="65332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620246" y="1725230"/>
            <a:ext cx="9370293" cy="4134658"/>
          </a:xfrm>
          <a:prstGeom prst="rect">
            <a:avLst/>
          </a:prstGeom>
          <a:noFill/>
        </p:spPr>
        <p:txBody>
          <a:bodyPr wrap="square" rtlCol="0">
            <a:spAutoFit/>
          </a:bodyPr>
          <a:lstStyle/>
          <a:p>
            <a:pPr marL="342900" lvl="0" indent="-342900" algn="just">
              <a:lnSpc>
                <a:spcPct val="110000"/>
              </a:lnSpc>
              <a:buFont typeface="Arial" panose="020B0604020202020204" pitchFamily="34" charset="0"/>
              <a:buChar char="•"/>
              <a:defRPr/>
            </a:pPr>
            <a:r>
              <a:rPr lang="uk-UA" sz="2400" dirty="0">
                <a:solidFill>
                  <a:srgbClr val="002060"/>
                </a:solidFill>
              </a:rPr>
              <a:t>Важливо пам’ятати, якщо виникає необхідність у змінах у межах проєкту, то їх спочатку потрібно узгодити з </a:t>
            </a:r>
            <a:r>
              <a:rPr lang="en-GB" sz="2400" dirty="0">
                <a:solidFill>
                  <a:srgbClr val="002060"/>
                </a:solidFill>
              </a:rPr>
              <a:t>EACEA Project Officer</a:t>
            </a:r>
            <a:r>
              <a:rPr lang="uk-UA" sz="2400" dirty="0">
                <a:solidFill>
                  <a:srgbClr val="002060"/>
                </a:solidFill>
              </a:rPr>
              <a:t> і отримати підтвердження від ЕАСЕА та тільки потім запроваджувати. Керівник ЗВО спільно з керівником проєкту несе повну відповідальність за якість та повноту запровадження завдань проєкту і зобов’язань відповідно до Грантової угоди.</a:t>
            </a:r>
          </a:p>
          <a:p>
            <a:pPr marL="342900" lvl="0" indent="-342900" algn="just">
              <a:lnSpc>
                <a:spcPct val="110000"/>
              </a:lnSpc>
              <a:buFont typeface="Arial" panose="020B0604020202020204" pitchFamily="34" charset="0"/>
              <a:buChar char="•"/>
              <a:defRPr/>
            </a:pPr>
            <a:endParaRPr lang="uk-UA" sz="2400" b="1" dirty="0">
              <a:solidFill>
                <a:srgbClr val="002060"/>
              </a:solidFill>
            </a:endParaRPr>
          </a:p>
          <a:p>
            <a:pPr marL="342900" lvl="0" indent="-342900" algn="just">
              <a:lnSpc>
                <a:spcPct val="110000"/>
              </a:lnSpc>
              <a:buFont typeface="Arial" panose="020B0604020202020204" pitchFamily="34" charset="0"/>
              <a:buChar char="•"/>
              <a:defRPr/>
            </a:pPr>
            <a:r>
              <a:rPr lang="uk-UA" sz="2400" dirty="0">
                <a:solidFill>
                  <a:srgbClr val="002060"/>
                </a:solidFill>
              </a:rPr>
              <a:t>Як здійснювати комунікацію – покрокова інструкція</a:t>
            </a:r>
            <a:r>
              <a:rPr lang="uk-UA" sz="2400" b="1" dirty="0">
                <a:solidFill>
                  <a:srgbClr val="002060"/>
                </a:solidFill>
              </a:rPr>
              <a:t>/ </a:t>
            </a:r>
            <a:r>
              <a:rPr lang="en-US" sz="2400" b="1" dirty="0">
                <a:solidFill>
                  <a:srgbClr val="002060"/>
                </a:solidFill>
                <a:hlinkClick r:id="rId2"/>
              </a:rPr>
              <a:t>A step-by-step guide on communicating projects and their results</a:t>
            </a:r>
            <a:r>
              <a:rPr lang="uk-UA" sz="2400" b="1" dirty="0">
                <a:solidFill>
                  <a:srgbClr val="002060"/>
                </a:solidFill>
              </a:rPr>
              <a:t>  </a:t>
            </a:r>
          </a:p>
          <a:p>
            <a:pPr marL="342900" lvl="0" indent="-342900" algn="just">
              <a:lnSpc>
                <a:spcPct val="110000"/>
              </a:lnSpc>
              <a:buFont typeface="Arial" panose="020B0604020202020204" pitchFamily="34" charset="0"/>
              <a:buChar char="•"/>
              <a:defRPr/>
            </a:pPr>
            <a:r>
              <a:rPr lang="en-US" sz="2400" b="1" dirty="0">
                <a:solidFill>
                  <a:srgbClr val="002060"/>
                </a:solidFill>
                <a:hlinkClick r:id="rId3"/>
              </a:rPr>
              <a:t>Communication with the granting authority</a:t>
            </a:r>
            <a:endParaRPr lang="uk-UA" sz="2400" b="1" dirty="0">
              <a:solidFill>
                <a:srgbClr val="002060"/>
              </a:solidFill>
            </a:endParaRPr>
          </a:p>
        </p:txBody>
      </p:sp>
    </p:spTree>
    <p:extLst>
      <p:ext uri="{BB962C8B-B14F-4D97-AF65-F5344CB8AC3E}">
        <p14:creationId xmlns:p14="http://schemas.microsoft.com/office/powerpoint/2010/main" val="922401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Інституціалізація проєкту</a:t>
            </a:r>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 Жан Моне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80211" y="1559141"/>
            <a:ext cx="11823033" cy="4462760"/>
          </a:xfrm>
          <a:prstGeom prst="rect">
            <a:avLst/>
          </a:prstGeom>
          <a:noFill/>
        </p:spPr>
        <p:txBody>
          <a:bodyPr wrap="square" rtlCol="0">
            <a:spAutoFit/>
          </a:bodyPr>
          <a:lstStyle/>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Підготовка внутрішніх документів: наказ чи розпорядження керівництва університету про створення робочої групи та погодження бюджету; розробка разом з міжнародним відділом положення про реалізацію міжнародних проєктів (якщо немає). Обговорення фінансового менеджменту з бухгалтерією університету.</a:t>
            </a:r>
          </a:p>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Підготовка перекладу Грантової угоди для фінансово-економічної служби, банку, для реєстрації. </a:t>
            </a:r>
            <a:r>
              <a:rPr lang="uk-UA" sz="2400" dirty="0">
                <a:solidFill>
                  <a:srgbClr val="002060"/>
                </a:solidFill>
                <a:hlinkClick r:id="rId2"/>
              </a:rPr>
              <a:t>Шаблон перекладу</a:t>
            </a:r>
            <a:r>
              <a:rPr lang="uk-UA" sz="2400" dirty="0">
                <a:solidFill>
                  <a:srgbClr val="002060"/>
                </a:solidFill>
              </a:rPr>
              <a:t> є у </a:t>
            </a:r>
            <a:r>
              <a:rPr lang="uk-UA" sz="2400" dirty="0">
                <a:solidFill>
                  <a:srgbClr val="002060"/>
                </a:solidFill>
                <a:hlinkClick r:id="rId3"/>
              </a:rPr>
              <a:t>розділі для виконавців</a:t>
            </a:r>
            <a:r>
              <a:rPr lang="uk-UA" sz="2400" dirty="0">
                <a:solidFill>
                  <a:srgbClr val="002060"/>
                </a:solidFill>
              </a:rPr>
              <a:t> на веб-сайті НЕО в Україні</a:t>
            </a:r>
          </a:p>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Підготовка пакету документів на реєстрацію проєкту в Секретаріаті Кабінету Міністрів України: Дивіться Інформаційну довідку з детальною інформацією про кроки, процедури, відповідні приклади документів та шаблонів для якісної підготовки пакету реєстрації проєктів – </a:t>
            </a:r>
            <a:r>
              <a:rPr lang="uk-UA" sz="2400" dirty="0">
                <a:solidFill>
                  <a:srgbClr val="002060"/>
                </a:solidFill>
                <a:hlinkClick r:id="rId4"/>
              </a:rPr>
              <a:t>Інформаційна довідка для виконавців щодо реєстрації проєктів МТД</a:t>
            </a:r>
            <a:r>
              <a:rPr lang="uk-UA" sz="2400" dirty="0">
                <a:solidFill>
                  <a:srgbClr val="002060"/>
                </a:solidFill>
              </a:rPr>
              <a:t>.</a:t>
            </a:r>
          </a:p>
        </p:txBody>
      </p:sp>
    </p:spTree>
    <p:extLst>
      <p:ext uri="{BB962C8B-B14F-4D97-AF65-F5344CB8AC3E}">
        <p14:creationId xmlns:p14="http://schemas.microsoft.com/office/powerpoint/2010/main" val="2751298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Проєкти Жан Моне та відповідальність ЗВО: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438405"/>
            <a:ext cx="9370293" cy="42885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Проєкти Жан Моне є проєктами закладу вищої освіти! Якщо координатор чи хтось із виконавців вже не працює у ЗВО, то має бути лист від керівництва ЗВО до ЕАСЕА про зміну команди. Нові члени робочої групи, повинні мати достатній рівень компетентності за тематикою проєкту, зокрема обов’язкові відповідні публікації. ЕАСЕА може розглянути закриття проєкту, якщо не буде відповідної рівнозначної заміни</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Виконавцями проєкту можуть бути заклади, визнані державою, які знаходяться, або були переміщені на територію, яку контролюють органи влади України!</a:t>
            </a:r>
          </a:p>
        </p:txBody>
      </p:sp>
    </p:spTree>
    <p:extLst>
      <p:ext uri="{BB962C8B-B14F-4D97-AF65-F5344CB8AC3E}">
        <p14:creationId xmlns:p14="http://schemas.microsoft.com/office/powerpoint/2010/main" val="150127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інструментарій та середовище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56012" y="1134385"/>
            <a:ext cx="10624283" cy="4816703"/>
          </a:xfrm>
          <a:prstGeom prst="rect">
            <a:avLst/>
          </a:prstGeom>
          <a:noFill/>
        </p:spPr>
        <p:txBody>
          <a:bodyPr wrap="square" rtlCol="0">
            <a:spAutoFit/>
          </a:bodyPr>
          <a:lstStyle/>
          <a:p>
            <a:endParaRPr lang="uk-UA" dirty="0"/>
          </a:p>
          <a:p>
            <a:pPr marL="457200" indent="-457200" algn="just">
              <a:spcBef>
                <a:spcPts val="600"/>
              </a:spcBef>
              <a:spcAft>
                <a:spcPts val="600"/>
              </a:spcAft>
              <a:buFont typeface="Arial" panose="020B0604020202020204" pitchFamily="34" charset="0"/>
              <a:buChar char="•"/>
              <a:defRPr/>
            </a:pPr>
            <a:r>
              <a:rPr lang="uk-UA" sz="2400" b="1" dirty="0">
                <a:solidFill>
                  <a:srgbClr val="002060"/>
                </a:solidFill>
              </a:rPr>
              <a:t>Портал учасників - </a:t>
            </a:r>
            <a:r>
              <a:rPr lang="en-US" sz="2400" b="1" dirty="0">
                <a:solidFill>
                  <a:srgbClr val="002060"/>
                </a:solidFill>
              </a:rPr>
              <a:t>The funding and tender opportunities portal: </a:t>
            </a:r>
            <a:r>
              <a:rPr lang="en-US" sz="2400" b="1" dirty="0">
                <a:solidFill>
                  <a:srgbClr val="002060"/>
                </a:solidFill>
                <a:hlinkClick r:id="rId2"/>
              </a:rPr>
              <a:t>https://ec.europa.eu/info/funding-tenders/opportunities/portal/screen/programmes/erasmus2027</a:t>
            </a:r>
            <a:r>
              <a:rPr lang="uk-UA" sz="2400" b="1" dirty="0">
                <a:solidFill>
                  <a:srgbClr val="002060"/>
                </a:solidFill>
              </a:rPr>
              <a:t> ; робочий кабінет проєкту для менеджменту, комунікації, впровадження активностей, поточної та фінальної звітності перед ЕАСЕА</a:t>
            </a:r>
          </a:p>
          <a:p>
            <a:pPr marL="457200" indent="-457200" algn="just">
              <a:spcBef>
                <a:spcPts val="600"/>
              </a:spcBef>
              <a:spcAft>
                <a:spcPts val="600"/>
              </a:spcAft>
              <a:buFont typeface="Arial" panose="020B0604020202020204" pitchFamily="34" charset="0"/>
              <a:buChar char="•"/>
              <a:defRPr/>
            </a:pPr>
            <a:r>
              <a:rPr lang="uk-UA" sz="2400" dirty="0">
                <a:solidFill>
                  <a:srgbClr val="002060"/>
                </a:solidFill>
              </a:rPr>
              <a:t>Електронна адреса напряму Жан Моне - </a:t>
            </a:r>
            <a:r>
              <a:rPr lang="en-US" sz="2400" dirty="0">
                <a:solidFill>
                  <a:srgbClr val="002060"/>
                </a:solidFill>
              </a:rPr>
              <a:t>Jean Monnet functional mailbox in the EACEA</a:t>
            </a:r>
            <a:r>
              <a:rPr lang="en-US" sz="2400" b="1" dirty="0">
                <a:solidFill>
                  <a:srgbClr val="002060"/>
                </a:solidFill>
              </a:rPr>
              <a:t>: </a:t>
            </a:r>
            <a:r>
              <a:rPr lang="en-US" sz="2400" b="1" dirty="0">
                <a:solidFill>
                  <a:srgbClr val="002060"/>
                </a:solidFill>
                <a:hlinkClick r:id="rId3"/>
              </a:rPr>
              <a:t>EACEA-AJM@ec.europa.eu</a:t>
            </a:r>
            <a:r>
              <a:rPr lang="uk-UA" sz="2400" b="1" dirty="0">
                <a:solidFill>
                  <a:srgbClr val="002060"/>
                </a:solidFill>
              </a:rPr>
              <a:t> ; </a:t>
            </a:r>
            <a:r>
              <a:rPr lang="uk-UA" sz="2400" dirty="0">
                <a:solidFill>
                  <a:srgbClr val="002060"/>
                </a:solidFill>
              </a:rPr>
              <a:t>якщо не спрацьовує комунікація в кабінеті проєкту, тоді, у виняткових випадках, комунікувати електронним листуванням та надсилати листи</a:t>
            </a:r>
            <a:r>
              <a:rPr lang="uk-UA" sz="2400" b="1" dirty="0">
                <a:solidFill>
                  <a:srgbClr val="002060"/>
                </a:solidFill>
              </a:rPr>
              <a:t> </a:t>
            </a:r>
          </a:p>
          <a:p>
            <a:pPr marL="457200" indent="-457200" algn="just">
              <a:spcBef>
                <a:spcPts val="600"/>
              </a:spcBef>
              <a:spcAft>
                <a:spcPts val="600"/>
              </a:spcAft>
              <a:buFont typeface="Arial" panose="020B0604020202020204" pitchFamily="34" charset="0"/>
              <a:buChar char="•"/>
              <a:defRPr/>
            </a:pPr>
            <a:r>
              <a:rPr lang="uk-UA" sz="2400" dirty="0">
                <a:solidFill>
                  <a:srgbClr val="002060"/>
                </a:solidFill>
              </a:rPr>
              <a:t>Платформа, де координатори проєктів можуть комунікувати з спільнотою Жан Моне - </a:t>
            </a:r>
            <a:r>
              <a:rPr lang="en-US" sz="2400" dirty="0">
                <a:solidFill>
                  <a:srgbClr val="002060"/>
                </a:solidFill>
              </a:rPr>
              <a:t>The Jean Monnet Teams365 platform</a:t>
            </a:r>
            <a:endParaRPr lang="en-US" dirty="0"/>
          </a:p>
        </p:txBody>
      </p:sp>
    </p:spTree>
    <p:extLst>
      <p:ext uri="{BB962C8B-B14F-4D97-AF65-F5344CB8AC3E}">
        <p14:creationId xmlns:p14="http://schemas.microsoft.com/office/powerpoint/2010/main" val="176878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0" y="318249"/>
            <a:ext cx="9136222" cy="725545"/>
          </a:xfrm>
        </p:spPr>
        <p:txBody>
          <a:bodyPr>
            <a:normAutofit/>
          </a:bodyPr>
          <a:lstStyle/>
          <a:p>
            <a:r>
              <a:rPr lang="uk-UA" sz="3200" b="1" noProof="0"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діяльність - комунікація в межах проєкту  </a:t>
            </a:r>
            <a:endParaRPr lang="uk-UA" sz="3200" noProof="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325863"/>
            <a:ext cx="9370293" cy="4694811"/>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Комунікація з керівництвом ЗВО та підрозділами університету щодо важливості підтримки запровадження проєкту на принципах доброчесності, неприбутковості, можливості співфінансування, забезпечення високої якості матеріалів та їх інституціалізації (запровадження в освітній процес), подальшого використання та забезпечення стійкості результатів. Залучати їх до заходів проєкту, до роботи з цільовими групами проєкту, до комунікації зі стейкхолдерами</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Забезпечення синергії з іншими проєктами ЄС, Програми Еразмус+, напряму Жан Моне. Комунікація в соціальних мережах та чатах</a:t>
            </a:r>
          </a:p>
        </p:txBody>
      </p:sp>
    </p:spTree>
    <p:extLst>
      <p:ext uri="{BB962C8B-B14F-4D97-AF65-F5344CB8AC3E}">
        <p14:creationId xmlns:p14="http://schemas.microsoft.com/office/powerpoint/2010/main" val="435978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за межами ЗВО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72901" y="1778101"/>
            <a:ext cx="11012008" cy="42885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dirty="0" err="1">
                <a:solidFill>
                  <a:srgbClr val="002060"/>
                </a:solidFill>
              </a:rPr>
              <a:t>Міжпроєктна</a:t>
            </a:r>
            <a:r>
              <a:rPr lang="uk-UA" sz="2400" dirty="0">
                <a:solidFill>
                  <a:srgbClr val="002060"/>
                </a:solidFill>
              </a:rPr>
              <a:t> комунікація, співпраця та синергія, як з проєктами Еразмус+, так і з проєктами інших партнерів з розвитку не лише посилюють реалізацію кожного з проєктів, але й можуть вплинути на створення незапланованих заходів та результатів, запобігти дублюванню та використовувати ресурси і можливості значно ефективніше</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Комунікуйте з </a:t>
            </a:r>
            <a:r>
              <a:rPr lang="uk-UA" sz="2400" dirty="0">
                <a:solidFill>
                  <a:srgbClr val="002060"/>
                </a:solidFill>
                <a:hlinkClick r:id="rId2"/>
              </a:rPr>
              <a:t>Національним Еразмус+ офісом в Україні</a:t>
            </a:r>
            <a:r>
              <a:rPr lang="uk-UA" sz="2400" dirty="0">
                <a:solidFill>
                  <a:srgbClr val="002060"/>
                </a:solidFill>
              </a:rPr>
              <a:t> для поширення інформації</a:t>
            </a:r>
            <a:r>
              <a:rPr lang="en-US" sz="2400" dirty="0">
                <a:solidFill>
                  <a:srgbClr val="002060"/>
                </a:solidFill>
              </a:rPr>
              <a:t> </a:t>
            </a:r>
            <a:r>
              <a:rPr lang="uk-UA" sz="2400" dirty="0">
                <a:solidFill>
                  <a:srgbClr val="002060"/>
                </a:solidFill>
              </a:rPr>
              <a:t>про проєкт та заходи, надсилайте інформацію на офіс та в міністерство, для розміщення анонсів та релізів на веб-сайті НЕО в Україні та веб-сайті Міністерства освіти і науки України чи іншого міністерства, в сфері якого реалізується проєкт.  </a:t>
            </a:r>
          </a:p>
        </p:txBody>
      </p:sp>
    </p:spTree>
    <p:extLst>
      <p:ext uri="{BB962C8B-B14F-4D97-AF65-F5344CB8AC3E}">
        <p14:creationId xmlns:p14="http://schemas.microsoft.com/office/powerpoint/2010/main" val="3163649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Інституціалізація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67286" y="1691624"/>
            <a:ext cx="9819249" cy="43439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Інформування всіх зацікавлених осіб про реалізацію проєкту, його цілі, завдання, заходи, очікувані результати, можливості для студентів та інших цільових груп у різних засобах інформації, соціальних мережах!</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Розміщення логотипу Програми, інформації про проєкт на сайті ЗВО</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Дотримання </a:t>
            </a:r>
            <a:r>
              <a:rPr lang="uk-UA" sz="2400" b="1" dirty="0">
                <a:solidFill>
                  <a:srgbClr val="002060"/>
                </a:solidFill>
                <a:hlinkClick r:id="rId2"/>
              </a:rPr>
              <a:t>правил візуальної презентації та вимог до візуалізації</a:t>
            </a:r>
            <a:endParaRPr lang="uk-UA" sz="2400" b="1" dirty="0">
              <a:solidFill>
                <a:srgbClr val="002060"/>
              </a:solidFill>
            </a:endParaRP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Відповідальність та підтримка керівництва</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Горизонтальна співпраця (міжнародний офіс, викладачі, бухгалтерія, ІТ підтримка)</a:t>
            </a:r>
          </a:p>
        </p:txBody>
      </p:sp>
    </p:spTree>
    <p:extLst>
      <p:ext uri="{BB962C8B-B14F-4D97-AF65-F5344CB8AC3E}">
        <p14:creationId xmlns:p14="http://schemas.microsoft.com/office/powerpoint/2010/main" val="2100022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Інституціалізація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99851" y="1396202"/>
            <a:ext cx="9370293" cy="5099858"/>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Після створення робочої групи: розподіл відповідальностей та завдань, </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Пакет документів (наказ щодо створення робочої групи та реалізації проєкту, щорічний план виконання проєкту, план моніторингу (внутрішній) та звітності</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Затверджений бюджет (внутрішній кошторис) проєкту має охоплювати всі активності в проєкті: викладання, дослідження, публікації, роздатковий матеріал, проведення заходів, оплата праці експертів та залучених фахівців тощо </a:t>
            </a:r>
          </a:p>
          <a:p>
            <a:pPr marL="457200" lvl="0" indent="-457200" algn="just">
              <a:spcBef>
                <a:spcPts val="600"/>
              </a:spcBef>
              <a:spcAft>
                <a:spcPts val="600"/>
              </a:spcAft>
              <a:buFont typeface="Arial" panose="020B0604020202020204" pitchFamily="34" charset="0"/>
              <a:buChar char="•"/>
              <a:defRPr/>
            </a:pPr>
            <a:r>
              <a:rPr lang="uk-UA" sz="2400" dirty="0">
                <a:solidFill>
                  <a:srgbClr val="002060"/>
                </a:solidFill>
              </a:rPr>
              <a:t>План/стратегія забезпечення якості, візуалізації та стійкості результатів</a:t>
            </a:r>
          </a:p>
          <a:p>
            <a:pPr marL="457200" lvl="0" indent="-457200" algn="just">
              <a:lnSpc>
                <a:spcPct val="110000"/>
              </a:lnSpc>
              <a:buFont typeface="Arial" panose="020B0604020202020204" pitchFamily="34" charset="0"/>
              <a:buChar char="•"/>
              <a:defRPr/>
            </a:pPr>
            <a:endParaRPr lang="uk-UA" sz="2400" dirty="0">
              <a:solidFill>
                <a:srgbClr val="002060"/>
              </a:solidFill>
            </a:endParaRPr>
          </a:p>
        </p:txBody>
      </p:sp>
    </p:spTree>
    <p:extLst>
      <p:ext uri="{BB962C8B-B14F-4D97-AF65-F5344CB8AC3E}">
        <p14:creationId xmlns:p14="http://schemas.microsoft.com/office/powerpoint/2010/main" val="388166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87310" y="1339931"/>
            <a:ext cx="10319729" cy="4678204"/>
          </a:xfrm>
          <a:prstGeom prst="rect">
            <a:avLst/>
          </a:prstGeom>
          <a:noFill/>
        </p:spPr>
        <p:txBody>
          <a:bodyPr wrap="square" rtlCol="0">
            <a:spAutoFit/>
          </a:bodyPr>
          <a:lstStyle/>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Відповідно до пункту 11</a:t>
            </a:r>
            <a:r>
              <a:rPr lang="uk-UA" sz="2400" b="1" dirty="0">
                <a:solidFill>
                  <a:srgbClr val="002060"/>
                </a:solidFill>
              </a:rPr>
              <a:t> </a:t>
            </a:r>
            <a:r>
              <a:rPr lang="uk-UA" sz="2400" b="1" dirty="0">
                <a:solidFill>
                  <a:srgbClr val="002060"/>
                </a:solidFill>
                <a:hlinkClick r:id="rId2"/>
              </a:rPr>
              <a:t>Постанови Кабінету Міністрів України від 15.02.2002 № 153 «Про створення єдиної системи залучення, використання та моніторингу міжнародної технічної допомоги»</a:t>
            </a:r>
            <a:r>
              <a:rPr lang="uk-UA" sz="2400" b="1" dirty="0">
                <a:solidFill>
                  <a:srgbClr val="002060"/>
                </a:solidFill>
              </a:rPr>
              <a:t> </a:t>
            </a:r>
            <a:r>
              <a:rPr lang="uk-UA" sz="2400" dirty="0">
                <a:solidFill>
                  <a:srgbClr val="002060"/>
                </a:solidFill>
              </a:rPr>
              <a:t>(зі змінами)  підлягають обов’язковій реєстрації (перереєстрацію у разі змін) в Секретаріаті Кабінету Міністрів України з отриманням реєстраційної картки проєкту і подання Плану </a:t>
            </a:r>
            <a:r>
              <a:rPr lang="uk-UA" sz="2400" dirty="0" err="1">
                <a:solidFill>
                  <a:srgbClr val="002060"/>
                </a:solidFill>
              </a:rPr>
              <a:t>закупівель</a:t>
            </a:r>
            <a:r>
              <a:rPr lang="uk-UA" sz="2400" dirty="0">
                <a:solidFill>
                  <a:srgbClr val="002060"/>
                </a:solidFill>
              </a:rPr>
              <a:t>, якщо передбачено закупівлі товарів та послуг, або залучення з виплатами експерта – нерезидента України.</a:t>
            </a:r>
          </a:p>
          <a:p>
            <a:pPr marL="342900" lvl="0" indent="-342900" algn="just">
              <a:spcBef>
                <a:spcPts val="600"/>
              </a:spcBef>
              <a:spcAft>
                <a:spcPts val="600"/>
              </a:spcAft>
              <a:buFont typeface="Arial" panose="020B0604020202020204" pitchFamily="34" charset="0"/>
              <a:buChar char="•"/>
              <a:defRPr/>
            </a:pPr>
            <a:r>
              <a:rPr lang="uk-UA" sz="2400" noProof="0" dirty="0">
                <a:solidFill>
                  <a:srgbClr val="002060"/>
                </a:solidFill>
              </a:rPr>
              <a:t>Детальна інформація про кроки, процедури, відповідні приклади документів та форм для якісної підготовки пакету реєстрації проєкту в Секретаріаті Кабінету Міністрів України</a:t>
            </a:r>
            <a:r>
              <a:rPr lang="uk-UA" sz="2400" b="1" noProof="0" dirty="0">
                <a:solidFill>
                  <a:srgbClr val="002060"/>
                </a:solidFill>
              </a:rPr>
              <a:t> </a:t>
            </a:r>
            <a:r>
              <a:rPr lang="uk-UA" sz="2400" b="1" dirty="0">
                <a:solidFill>
                  <a:srgbClr val="002060"/>
                </a:solidFill>
              </a:rPr>
              <a:t>– </a:t>
            </a:r>
            <a:r>
              <a:rPr lang="uk-UA" sz="2400" b="1" dirty="0">
                <a:solidFill>
                  <a:srgbClr val="002060"/>
                </a:solidFill>
                <a:hlinkClick r:id="rId3"/>
              </a:rPr>
              <a:t>Інформаційна довідка для виконавців щодо реєстрації проєктів МТД</a:t>
            </a:r>
            <a:r>
              <a:rPr lang="uk-UA" sz="2400" b="1" dirty="0">
                <a:solidFill>
                  <a:srgbClr val="002060"/>
                </a:solidFill>
              </a:rPr>
              <a:t>.</a:t>
            </a:r>
          </a:p>
        </p:txBody>
      </p:sp>
    </p:spTree>
    <p:extLst>
      <p:ext uri="{BB962C8B-B14F-4D97-AF65-F5344CB8AC3E}">
        <p14:creationId xmlns:p14="http://schemas.microsoft.com/office/powerpoint/2010/main" val="1891367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25793" y="1557830"/>
            <a:ext cx="11015819" cy="4540923"/>
          </a:xfrm>
          <a:prstGeom prst="rect">
            <a:avLst/>
          </a:prstGeom>
          <a:noFill/>
        </p:spPr>
        <p:txBody>
          <a:bodyPr wrap="square" rtlCol="0">
            <a:spAutoFit/>
          </a:bodyPr>
          <a:lstStyle/>
          <a:p>
            <a:pPr marL="457200" lvl="0" indent="-457200">
              <a:lnSpc>
                <a:spcPct val="110000"/>
              </a:lnSpc>
              <a:buFont typeface="Arial" panose="020B0604020202020204" pitchFamily="34" charset="0"/>
              <a:buChar char="•"/>
              <a:defRPr/>
            </a:pPr>
            <a:r>
              <a:rPr lang="uk-UA" sz="2400" noProof="0" dirty="0">
                <a:solidFill>
                  <a:srgbClr val="002060"/>
                </a:solidFill>
              </a:rPr>
              <a:t>Якщо після ознайомлення з Інформаційною довідкою залишаться питання, менеджер НЕО в Україні може надати загальну консультацію щодо процедури реєстрації проєктів, надсилайте запитання на </a:t>
            </a:r>
            <a:r>
              <a:rPr lang="uk-UA" sz="2400" b="1" noProof="0" dirty="0">
                <a:solidFill>
                  <a:srgbClr val="002060"/>
                </a:solidFill>
                <a:hlinkClick r:id="rId2"/>
              </a:rPr>
              <a:t>office@erasmusplus.org.ua</a:t>
            </a:r>
            <a:r>
              <a:rPr lang="uk-UA" sz="2400" b="1" noProof="0" dirty="0">
                <a:solidFill>
                  <a:srgbClr val="002060"/>
                </a:solidFill>
              </a:rPr>
              <a:t> .</a:t>
            </a:r>
          </a:p>
          <a:p>
            <a:pPr lvl="0">
              <a:lnSpc>
                <a:spcPct val="110000"/>
              </a:lnSpc>
              <a:defRPr/>
            </a:pPr>
            <a:endParaRPr lang="uk-UA" sz="2400" b="1" dirty="0">
              <a:solidFill>
                <a:srgbClr val="002060"/>
              </a:solidFill>
            </a:endParaRPr>
          </a:p>
          <a:p>
            <a:pPr marL="457200" lvl="0" indent="-457200">
              <a:lnSpc>
                <a:spcPct val="110000"/>
              </a:lnSpc>
              <a:buFont typeface="Arial" panose="020B0604020202020204" pitchFamily="34" charset="0"/>
              <a:buChar char="•"/>
              <a:defRPr/>
            </a:pPr>
            <a:r>
              <a:rPr lang="uk-UA" sz="2400" b="1" noProof="0" dirty="0">
                <a:solidFill>
                  <a:srgbClr val="002060"/>
                </a:solidFill>
              </a:rPr>
              <a:t>Відповідальність за підготовку пакету документів, достовірність поданої в них інформації і подання пакету документів</a:t>
            </a:r>
            <a:r>
              <a:rPr lang="uk-UA" sz="2400" noProof="0" dirty="0">
                <a:solidFill>
                  <a:srgbClr val="002060"/>
                </a:solidFill>
              </a:rPr>
              <a:t> до Представництва ЄС в Україні (в електронному вигляді), до СКМУ (в паперовому вигляді) та листі – зверненні до Міністерства освіти і науки України/ Міністерства молоді та спорту України/ іншого профільного міністерства/ органу місцевого самоврядування, в сфері якого/яких реалізується проєкт, </a:t>
            </a:r>
            <a:r>
              <a:rPr lang="uk-UA" sz="2400" b="1" noProof="0" dirty="0">
                <a:solidFill>
                  <a:srgbClr val="002060"/>
                </a:solidFill>
              </a:rPr>
              <a:t>повністю лежить на реципієнтах (спів-виконавцях) проєкту, тобто координаторах/партнерах проєктів з України</a:t>
            </a:r>
            <a:r>
              <a:rPr lang="uk-UA" sz="2400" noProof="0" dirty="0">
                <a:solidFill>
                  <a:srgbClr val="002060"/>
                </a:solidFill>
              </a:rPr>
              <a:t>.</a:t>
            </a:r>
          </a:p>
        </p:txBody>
      </p:sp>
    </p:spTree>
    <p:extLst>
      <p:ext uri="{BB962C8B-B14F-4D97-AF65-F5344CB8AC3E}">
        <p14:creationId xmlns:p14="http://schemas.microsoft.com/office/powerpoint/2010/main" val="2340432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якість: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596800" y="1888571"/>
            <a:ext cx="9370293" cy="3322128"/>
          </a:xfrm>
          <a:prstGeom prst="rect">
            <a:avLst/>
          </a:prstGeom>
          <a:noFill/>
        </p:spPr>
        <p:txBody>
          <a:bodyPr wrap="square" rtlCol="0">
            <a:spAutoFit/>
          </a:bodyPr>
          <a:lstStyle/>
          <a:p>
            <a:pPr marL="457200" lvl="0" indent="-457200" algn="just">
              <a:lnSpc>
                <a:spcPct val="110000"/>
              </a:lnSpc>
              <a:buFont typeface="Arial" panose="020B0604020202020204" pitchFamily="34" charset="0"/>
              <a:buChar char="•"/>
              <a:defRPr/>
            </a:pPr>
            <a:r>
              <a:rPr lang="uk-UA" sz="2400" dirty="0">
                <a:solidFill>
                  <a:srgbClr val="002060"/>
                </a:solidFill>
              </a:rPr>
              <a:t>Дотримуватися повного, своєчасного, точного і якісного виконання зобов'язань за проєктом, за грантовою угодою та результатів, інакше можуть бути застосовані штрафні санкції у вигляді зменшення виплат аж до 75%; </a:t>
            </a:r>
          </a:p>
          <a:p>
            <a:pPr marL="457200" lvl="0" indent="-457200" algn="just">
              <a:lnSpc>
                <a:spcPct val="110000"/>
              </a:lnSpc>
              <a:buFont typeface="Arial" panose="020B0604020202020204" pitchFamily="34" charset="0"/>
              <a:buChar char="•"/>
              <a:defRPr/>
            </a:pPr>
            <a:endParaRPr lang="uk-UA" sz="2400" dirty="0">
              <a:solidFill>
                <a:srgbClr val="002060"/>
              </a:solidFill>
            </a:endParaRPr>
          </a:p>
          <a:p>
            <a:pPr marL="457200" lvl="0" indent="-457200" algn="just">
              <a:lnSpc>
                <a:spcPct val="110000"/>
              </a:lnSpc>
              <a:buFont typeface="Arial" panose="020B0604020202020204" pitchFamily="34" charset="0"/>
              <a:buChar char="•"/>
              <a:defRPr/>
            </a:pPr>
            <a:r>
              <a:rPr lang="uk-UA" sz="2400" dirty="0">
                <a:solidFill>
                  <a:srgbClr val="002060"/>
                </a:solidFill>
              </a:rPr>
              <a:t>дотримуватися норм та правил академічної доброчесності, запобігати плагіату</a:t>
            </a:r>
          </a:p>
          <a:p>
            <a:pPr marL="457200" lvl="0" indent="-457200" algn="just">
              <a:lnSpc>
                <a:spcPct val="110000"/>
              </a:lnSpc>
              <a:buFont typeface="Arial" panose="020B0604020202020204" pitchFamily="34" charset="0"/>
              <a:buChar char="•"/>
              <a:defRPr/>
            </a:pPr>
            <a:endParaRPr lang="uk-UA" sz="2400" b="1" dirty="0">
              <a:solidFill>
                <a:srgbClr val="002060"/>
              </a:solidFill>
            </a:endParaRPr>
          </a:p>
        </p:txBody>
      </p:sp>
    </p:spTree>
    <p:extLst>
      <p:ext uri="{BB962C8B-B14F-4D97-AF65-F5344CB8AC3E}">
        <p14:creationId xmlns:p14="http://schemas.microsoft.com/office/powerpoint/2010/main" val="1716774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96948" y="1438405"/>
            <a:ext cx="9959926" cy="4715137"/>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Відповідно до умов Грантової угоди, дотримуватися правил поширення інформації та візуалізації </a:t>
            </a:r>
            <a:r>
              <a:rPr lang="uk-UA" sz="2400" b="1" dirty="0">
                <a:solidFill>
                  <a:srgbClr val="002060"/>
                </a:solidFill>
              </a:rPr>
              <a:t>(</a:t>
            </a:r>
            <a:r>
              <a:rPr lang="en-GB" sz="2400" b="1" dirty="0">
                <a:solidFill>
                  <a:srgbClr val="002060"/>
                </a:solidFill>
              </a:rPr>
              <a:t>visibility rules</a:t>
            </a:r>
            <a:r>
              <a:rPr lang="en-US" sz="2400" b="1" dirty="0">
                <a:solidFill>
                  <a:srgbClr val="002060"/>
                </a:solidFill>
                <a:hlinkClick r:id="rId2"/>
              </a:rPr>
              <a:t>/visual identity</a:t>
            </a:r>
            <a:r>
              <a:rPr lang="en-GB" sz="2400" b="1" dirty="0">
                <a:solidFill>
                  <a:srgbClr val="002060"/>
                </a:solidFill>
              </a:rPr>
              <a:t>: Visibility of projects, logo and special phrase/disclaimer.) </a:t>
            </a:r>
            <a:r>
              <a:rPr lang="uk-UA" sz="2400" dirty="0">
                <a:solidFill>
                  <a:srgbClr val="002060"/>
                </a:solidFill>
              </a:rPr>
              <a:t>Наприклад, на сайтах, слайдах презентацій, промоційних матеріалах, банерах, розроблених матеріалах навчально-методичного комплексу тощо. У разі відсутності логотипу та відповідної фрази можуть бути застосовані штрафні санкції у вигляді зменшення гранту</a:t>
            </a:r>
          </a:p>
          <a:p>
            <a:pPr marL="457200" lvl="0" indent="-457200" algn="just">
              <a:lnSpc>
                <a:spcPct val="110000"/>
              </a:lnSpc>
              <a:spcBef>
                <a:spcPts val="600"/>
              </a:spcBef>
              <a:spcAft>
                <a:spcPts val="600"/>
              </a:spcAft>
              <a:buFont typeface="Arial" panose="020B0604020202020204" pitchFamily="34" charset="0"/>
              <a:buChar char="•"/>
              <a:defRPr/>
            </a:pPr>
            <a:r>
              <a:rPr lang="uk-UA" sz="2400" dirty="0">
                <a:solidFill>
                  <a:srgbClr val="002060"/>
                </a:solidFill>
              </a:rPr>
              <a:t>використовувати логотипи та вимоги щодо візуалізації, зазначені у Вашій Грантовій угоді. Сама угода є уніфікована</a:t>
            </a:r>
            <a:r>
              <a:rPr lang="en-US" sz="2400" dirty="0">
                <a:solidFill>
                  <a:srgbClr val="002060"/>
                </a:solidFill>
              </a:rPr>
              <a:t> </a:t>
            </a:r>
            <a:r>
              <a:rPr lang="uk-UA" sz="2400" dirty="0">
                <a:solidFill>
                  <a:srgbClr val="002060"/>
                </a:solidFill>
              </a:rPr>
              <a:t>як шаблон для багатьох проєктів, тому для Жан Моне тільки логотип</a:t>
            </a:r>
            <a:r>
              <a:rPr lang="uk-UA" sz="2400" b="1" dirty="0">
                <a:solidFill>
                  <a:srgbClr val="002060"/>
                </a:solidFill>
              </a:rPr>
              <a:t>:  </a:t>
            </a:r>
            <a:r>
              <a:rPr lang="en-US" sz="2400" b="1" u="sng" dirty="0">
                <a:solidFill>
                  <a:srgbClr val="7030A0"/>
                </a:solidFill>
              </a:rPr>
              <a:t>Co-funded by the European Union</a:t>
            </a:r>
            <a:r>
              <a:rPr lang="uk-UA" sz="2400" b="1" u="sng" dirty="0">
                <a:solidFill>
                  <a:srgbClr val="7030A0"/>
                </a:solidFill>
              </a:rPr>
              <a:t> </a:t>
            </a:r>
          </a:p>
        </p:txBody>
      </p:sp>
    </p:spTree>
    <p:extLst>
      <p:ext uri="{BB962C8B-B14F-4D97-AF65-F5344CB8AC3E}">
        <p14:creationId xmlns:p14="http://schemas.microsoft.com/office/powerpoint/2010/main" val="3388286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438405"/>
            <a:ext cx="9370293" cy="478272"/>
          </a:xfrm>
          <a:prstGeom prst="rect">
            <a:avLst/>
          </a:prstGeom>
          <a:noFill/>
        </p:spPr>
        <p:txBody>
          <a:bodyPr wrap="square" rtlCol="0">
            <a:spAutoFit/>
          </a:bodyPr>
          <a:lstStyle/>
          <a:p>
            <a:pPr lvl="0" algn="just">
              <a:lnSpc>
                <a:spcPct val="110000"/>
              </a:lnSpc>
              <a:spcBef>
                <a:spcPts val="600"/>
              </a:spcBef>
              <a:spcAft>
                <a:spcPts val="600"/>
              </a:spcAft>
              <a:defRPr/>
            </a:pPr>
            <a:r>
              <a:rPr lang="uk-UA" sz="2400" b="1" dirty="0">
                <a:solidFill>
                  <a:srgbClr val="002060"/>
                </a:solidFill>
              </a:rPr>
              <a:t>Для проєктів Жан Моне 2021-2027:</a:t>
            </a:r>
          </a:p>
        </p:txBody>
      </p:sp>
      <p:pic>
        <p:nvPicPr>
          <p:cNvPr id="1030" name="Picture 6" descr="Co-funded by the European Union logo in png for web us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08" y="1946803"/>
            <a:ext cx="6781800" cy="141922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60400" y="4451403"/>
            <a:ext cx="10363200" cy="1569660"/>
          </a:xfrm>
          <a:prstGeom prst="rect">
            <a:avLst/>
          </a:prstGeom>
        </p:spPr>
        <p:txBody>
          <a:bodyPr wrap="square">
            <a:spAutoFit/>
          </a:bodyPr>
          <a:lstStyle/>
          <a:p>
            <a:r>
              <a:rPr lang="en-US" sz="2400" b="1" dirty="0">
                <a:solidFill>
                  <a:srgbClr val="002060"/>
                </a:solidFil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uk-UA" sz="2400" b="1" dirty="0">
              <a:solidFill>
                <a:srgbClr val="002060"/>
              </a:solidFill>
            </a:endParaRPr>
          </a:p>
        </p:txBody>
      </p:sp>
      <p:sp>
        <p:nvSpPr>
          <p:cNvPr id="7" name="Прямоугольник 6"/>
          <p:cNvSpPr/>
          <p:nvPr/>
        </p:nvSpPr>
        <p:spPr>
          <a:xfrm>
            <a:off x="654391" y="3938601"/>
            <a:ext cx="6459012" cy="461665"/>
          </a:xfrm>
          <a:prstGeom prst="rect">
            <a:avLst/>
          </a:prstGeom>
        </p:spPr>
        <p:txBody>
          <a:bodyPr wrap="none">
            <a:spAutoFit/>
          </a:bodyPr>
          <a:lstStyle/>
          <a:p>
            <a:r>
              <a:rPr lang="en-US" sz="2400" b="1" i="1" u="sng" dirty="0">
                <a:solidFill>
                  <a:srgbClr val="002060"/>
                </a:solidFill>
              </a:rPr>
              <a:t>Disclaimer to use in all communication materials</a:t>
            </a:r>
            <a:r>
              <a:rPr lang="uk-UA" sz="2400" b="1" i="1" u="sng" dirty="0">
                <a:solidFill>
                  <a:srgbClr val="002060"/>
                </a:solidFill>
              </a:rPr>
              <a:t>:</a:t>
            </a:r>
            <a:endParaRPr lang="en-US" sz="2400" b="1" i="1" u="sng" dirty="0">
              <a:solidFill>
                <a:srgbClr val="002060"/>
              </a:solidFill>
            </a:endParaRPr>
          </a:p>
        </p:txBody>
      </p:sp>
    </p:spTree>
    <p:extLst>
      <p:ext uri="{BB962C8B-B14F-4D97-AF65-F5344CB8AC3E}">
        <p14:creationId xmlns:p14="http://schemas.microsoft.com/office/powerpoint/2010/main" val="502549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30507" y="2090172"/>
            <a:ext cx="10651067" cy="2677656"/>
          </a:xfrm>
          <a:prstGeom prst="rect">
            <a:avLst/>
          </a:prstGeom>
        </p:spPr>
        <p:txBody>
          <a:bodyPr wrap="square">
            <a:spAutoFit/>
          </a:bodyPr>
          <a:lstStyle/>
          <a:p>
            <a:pPr marL="457200" indent="-457200">
              <a:buFont typeface="Arial" panose="020B0604020202020204" pitchFamily="34" charset="0"/>
              <a:buChar char="•"/>
            </a:pPr>
            <a:r>
              <a:rPr lang="uk-UA" sz="2400" dirty="0">
                <a:solidFill>
                  <a:srgbClr val="002060"/>
                </a:solidFill>
              </a:rPr>
              <a:t>Інформування про проєкт (цільові групи, МОН України, стейкхолдери, колеги)</a:t>
            </a:r>
          </a:p>
          <a:p>
            <a:pPr marL="457200" indent="-457200">
              <a:buFont typeface="Arial" panose="020B0604020202020204" pitchFamily="34" charset="0"/>
              <a:buChar char="•"/>
            </a:pPr>
            <a:r>
              <a:rPr lang="uk-UA" sz="2400" dirty="0">
                <a:solidFill>
                  <a:srgbClr val="002060"/>
                </a:solidFill>
              </a:rPr>
              <a:t>Флайєри, брошури, буклети</a:t>
            </a:r>
          </a:p>
          <a:p>
            <a:pPr marL="457200" indent="-457200">
              <a:buFont typeface="Arial" panose="020B0604020202020204" pitchFamily="34" charset="0"/>
              <a:buChar char="•"/>
            </a:pPr>
            <a:r>
              <a:rPr lang="uk-UA" sz="2400" dirty="0">
                <a:solidFill>
                  <a:srgbClr val="002060"/>
                </a:solidFill>
              </a:rPr>
              <a:t>Медіа, Статті, Виступи на публічних он-лайн заходах, моніторинг проєкту</a:t>
            </a:r>
          </a:p>
          <a:p>
            <a:pPr marL="457200" indent="-457200">
              <a:buFont typeface="Arial" panose="020B0604020202020204" pitchFamily="34" charset="0"/>
              <a:buChar char="•"/>
            </a:pPr>
            <a:r>
              <a:rPr lang="uk-UA" sz="2400" dirty="0">
                <a:solidFill>
                  <a:srgbClr val="002060"/>
                </a:solidFill>
              </a:rPr>
              <a:t>Запрошення на власні заходи представників різних цільових груп, участь запрошених спікерів та фахівців (в дистанційному форматі), зокрема через засоби такі, як </a:t>
            </a:r>
            <a:r>
              <a:rPr lang="en-GB" sz="2400" dirty="0">
                <a:solidFill>
                  <a:srgbClr val="002060"/>
                </a:solidFill>
              </a:rPr>
              <a:t>Zoom</a:t>
            </a:r>
            <a:r>
              <a:rPr lang="uk-UA" sz="2400" dirty="0">
                <a:solidFill>
                  <a:srgbClr val="002060"/>
                </a:solidFill>
              </a:rPr>
              <a:t> та інші</a:t>
            </a:r>
            <a:r>
              <a:rPr lang="en-GB" sz="2400" dirty="0">
                <a:solidFill>
                  <a:srgbClr val="002060"/>
                </a:solidFill>
              </a:rPr>
              <a:t>)</a:t>
            </a:r>
          </a:p>
        </p:txBody>
      </p:sp>
    </p:spTree>
    <p:extLst>
      <p:ext uri="{BB962C8B-B14F-4D97-AF65-F5344CB8AC3E}">
        <p14:creationId xmlns:p14="http://schemas.microsoft.com/office/powerpoint/2010/main" val="3965058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Управління коштами в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30507" y="1625817"/>
            <a:ext cx="10144988" cy="4462760"/>
          </a:xfrm>
          <a:prstGeom prst="rect">
            <a:avLst/>
          </a:prstGeom>
          <a:noFill/>
        </p:spPr>
        <p:txBody>
          <a:bodyPr wrap="square" rtlCol="0">
            <a:spAutoFit/>
          </a:bodyPr>
          <a:lstStyle/>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Управлінню коштами присвячений спеціальний </a:t>
            </a:r>
            <a:r>
              <a:rPr lang="uk-UA" sz="2400" b="1" dirty="0">
                <a:solidFill>
                  <a:srgbClr val="002060"/>
                </a:solidFill>
                <a:hlinkClick r:id="rId2"/>
              </a:rPr>
              <a:t>Вебінар «Особливості управління коштами проєктів Програми ЄС Еразмус+»</a:t>
            </a:r>
            <a:r>
              <a:rPr lang="uk-UA" sz="2400" b="1" dirty="0">
                <a:solidFill>
                  <a:srgbClr val="002060"/>
                </a:solidFill>
              </a:rPr>
              <a:t> , </a:t>
            </a:r>
            <a:r>
              <a:rPr lang="uk-UA" sz="2400" dirty="0">
                <a:solidFill>
                  <a:srgbClr val="002060"/>
                </a:solidFill>
              </a:rPr>
              <a:t>де розглянуті питання управління коштами в межах проєктів з розвитку потенціалу ВО та Жан Моне, принцип фіксованої суми, а також умови та виклики впровадження проєктів на час війни в Україні. На веб-сайті НЕО в Україні, на сторінці новини про Вебінар є</a:t>
            </a:r>
            <a:r>
              <a:rPr lang="uk-UA" sz="2400" b="1" dirty="0">
                <a:solidFill>
                  <a:srgbClr val="002060"/>
                </a:solidFill>
              </a:rPr>
              <a:t> </a:t>
            </a:r>
            <a:r>
              <a:rPr lang="uk-UA" sz="2400" b="1" dirty="0">
                <a:solidFill>
                  <a:srgbClr val="002060"/>
                </a:solidFill>
                <a:hlinkClick r:id="rId3"/>
              </a:rPr>
              <a:t>відео</a:t>
            </a:r>
            <a:r>
              <a:rPr lang="uk-UA" sz="2400" b="1" dirty="0">
                <a:solidFill>
                  <a:srgbClr val="002060"/>
                </a:solidFill>
              </a:rPr>
              <a:t> та </a:t>
            </a:r>
            <a:r>
              <a:rPr lang="uk-UA" sz="2400" b="1" dirty="0">
                <a:solidFill>
                  <a:srgbClr val="002060"/>
                </a:solidFill>
                <a:hlinkClick r:id="rId2"/>
              </a:rPr>
              <a:t>презентації спікерів</a:t>
            </a:r>
            <a:r>
              <a:rPr lang="uk-UA" sz="2400" b="1" dirty="0">
                <a:solidFill>
                  <a:srgbClr val="002060"/>
                </a:solidFill>
              </a:rPr>
              <a:t>. </a:t>
            </a:r>
            <a:endParaRPr lang="en-US" sz="2400" b="1" dirty="0">
              <a:solidFill>
                <a:srgbClr val="002060"/>
              </a:solidFill>
            </a:endParaRPr>
          </a:p>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Рішення про використання коштів фіксованої суми у Програмі ЄС Еразмус+ - </a:t>
            </a:r>
            <a:r>
              <a:rPr lang="en-US" sz="2400" b="1" dirty="0">
                <a:solidFill>
                  <a:srgbClr val="002060"/>
                </a:solidFill>
                <a:hlinkClick r:id="rId4"/>
              </a:rPr>
              <a:t>DECISION </a:t>
            </a:r>
            <a:r>
              <a:rPr lang="en-US" sz="2400" b="1" dirty="0" err="1">
                <a:solidFill>
                  <a:srgbClr val="002060"/>
                </a:solidFill>
                <a:hlinkClick r:id="rId4"/>
              </a:rPr>
              <a:t>authorising</a:t>
            </a:r>
            <a:r>
              <a:rPr lang="en-US" sz="2400" b="1" dirty="0">
                <a:solidFill>
                  <a:srgbClr val="002060"/>
                </a:solidFill>
                <a:hlinkClick r:id="rId4"/>
              </a:rPr>
              <a:t> the use of lump sums and unit costs under the Erasmus+ </a:t>
            </a:r>
            <a:r>
              <a:rPr lang="en-US" sz="2400" b="1" dirty="0" err="1">
                <a:solidFill>
                  <a:srgbClr val="002060"/>
                </a:solidFill>
                <a:hlinkClick r:id="rId4"/>
              </a:rPr>
              <a:t>Programme</a:t>
            </a:r>
            <a:r>
              <a:rPr lang="en-US" sz="2400" b="1" dirty="0">
                <a:solidFill>
                  <a:srgbClr val="002060"/>
                </a:solidFill>
                <a:hlinkClick r:id="rId4"/>
              </a:rPr>
              <a:t> 2021 – 2027</a:t>
            </a:r>
            <a:r>
              <a:rPr lang="uk-UA" sz="2400" b="1" dirty="0">
                <a:solidFill>
                  <a:srgbClr val="002060"/>
                </a:solidFill>
              </a:rPr>
              <a:t> .</a:t>
            </a:r>
          </a:p>
          <a:p>
            <a:pPr marL="342900" lvl="0" indent="-342900" algn="just">
              <a:spcBef>
                <a:spcPts val="600"/>
              </a:spcBef>
              <a:spcAft>
                <a:spcPts val="600"/>
              </a:spcAft>
              <a:buFont typeface="Arial" panose="020B0604020202020204" pitchFamily="34" charset="0"/>
              <a:buChar char="•"/>
              <a:defRPr/>
            </a:pPr>
            <a:r>
              <a:rPr lang="uk-UA" sz="2400" dirty="0">
                <a:solidFill>
                  <a:srgbClr val="002060"/>
                </a:solidFill>
              </a:rPr>
              <a:t>Щодо аспектів, що стосуються управління коштами, комунікуйте перш за все з </a:t>
            </a:r>
            <a:r>
              <a:rPr lang="en-US" sz="2400" b="1" dirty="0">
                <a:solidFill>
                  <a:srgbClr val="002060"/>
                </a:solidFill>
              </a:rPr>
              <a:t>EACEA Project Officer</a:t>
            </a:r>
            <a:r>
              <a:rPr lang="uk-UA" sz="2400" dirty="0">
                <a:solidFill>
                  <a:srgbClr val="002060"/>
                </a:solidFill>
              </a:rPr>
              <a:t>, узгоджуйте з ним/нею всі необхідні питання.  </a:t>
            </a:r>
          </a:p>
        </p:txBody>
      </p:sp>
    </p:spTree>
    <p:extLst>
      <p:ext uri="{BB962C8B-B14F-4D97-AF65-F5344CB8AC3E}">
        <p14:creationId xmlns:p14="http://schemas.microsoft.com/office/powerpoint/2010/main" val="2154111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0" y="1167472"/>
            <a:ext cx="10220475" cy="2663486"/>
          </a:xfrm>
          <a:prstGeom prst="rect">
            <a:avLst/>
          </a:prstGeom>
          <a:noFill/>
        </p:spPr>
        <p:txBody>
          <a:bodyPr wrap="square" rtlCol="0">
            <a:spAutoFit/>
          </a:bodyPr>
          <a:lstStyle/>
          <a:p>
            <a:pPr lvl="0" algn="just">
              <a:lnSpc>
                <a:spcPct val="110000"/>
              </a:lnSpc>
              <a:spcBef>
                <a:spcPts val="600"/>
              </a:spcBef>
              <a:spcAft>
                <a:spcPts val="600"/>
              </a:spcAft>
              <a:defRPr/>
            </a:pPr>
            <a:r>
              <a:rPr lang="uk-UA" sz="2400" dirty="0">
                <a:solidFill>
                  <a:srgbClr val="002060"/>
                </a:solidFill>
              </a:rPr>
              <a:t>Протягом періоду реалізації проєкту є поточна/проміжна звітність, яка здійснюється на Порталі </a:t>
            </a:r>
            <a:r>
              <a:rPr lang="en-US" sz="2400" dirty="0">
                <a:solidFill>
                  <a:srgbClr val="002060"/>
                </a:solidFill>
              </a:rPr>
              <a:t>Funding and Tender Opportunities</a:t>
            </a:r>
            <a:r>
              <a:rPr lang="uk-UA" sz="2400" dirty="0">
                <a:solidFill>
                  <a:srgbClr val="002060"/>
                </a:solidFill>
              </a:rPr>
              <a:t> через застосування Вашого акаунту проєкту </a:t>
            </a:r>
            <a:r>
              <a:rPr lang="en-US" sz="2400" dirty="0">
                <a:solidFill>
                  <a:srgbClr val="002060"/>
                </a:solidFill>
              </a:rPr>
              <a:t>EU login</a:t>
            </a:r>
            <a:r>
              <a:rPr lang="uk-UA" sz="2400" dirty="0">
                <a:solidFill>
                  <a:srgbClr val="002060"/>
                </a:solidFill>
              </a:rPr>
              <a:t>, щоб зайти в робочий кабінет проєкту та керувати проєктом: </a:t>
            </a:r>
            <a:r>
              <a:rPr lang="en-US" sz="2400" dirty="0">
                <a:solidFill>
                  <a:srgbClr val="002060"/>
                </a:solidFill>
              </a:rPr>
              <a:t>Navigate to "My Project(s)" via the left hand bar, click on</a:t>
            </a:r>
            <a:r>
              <a:rPr lang="uk-UA" sz="2400" dirty="0">
                <a:solidFill>
                  <a:srgbClr val="002060"/>
                </a:solidFill>
              </a:rPr>
              <a:t> </a:t>
            </a:r>
            <a:r>
              <a:rPr lang="en-US" sz="2400" dirty="0">
                <a:solidFill>
                  <a:srgbClr val="002060"/>
                </a:solidFill>
              </a:rPr>
              <a:t>"Actions" </a:t>
            </a:r>
            <a:endParaRPr lang="uk-UA" sz="2400" dirty="0">
              <a:solidFill>
                <a:srgbClr val="002060"/>
              </a:solidFill>
            </a:endParaRPr>
          </a:p>
          <a:p>
            <a:pPr lvl="0" algn="just">
              <a:lnSpc>
                <a:spcPct val="110000"/>
              </a:lnSpc>
              <a:spcBef>
                <a:spcPts val="600"/>
              </a:spcBef>
              <a:spcAft>
                <a:spcPts val="600"/>
              </a:spcAft>
              <a:defRPr/>
            </a:pPr>
            <a:r>
              <a:rPr lang="en-US" sz="2400" dirty="0">
                <a:solidFill>
                  <a:srgbClr val="002060"/>
                </a:solidFill>
              </a:rPr>
              <a:t>and select “Manage Project".</a:t>
            </a:r>
            <a:r>
              <a:rPr lang="uk-UA" sz="2400" dirty="0">
                <a:solidFill>
                  <a:srgbClr val="002060"/>
                </a:solidFill>
              </a:rPr>
              <a:t> </a:t>
            </a:r>
          </a:p>
        </p:txBody>
      </p:sp>
      <p:pic>
        <p:nvPicPr>
          <p:cNvPr id="5" name="Рисунок 4"/>
          <p:cNvPicPr>
            <a:picLocks noChangeAspect="1"/>
          </p:cNvPicPr>
          <p:nvPr/>
        </p:nvPicPr>
        <p:blipFill>
          <a:blip r:embed="rId2"/>
          <a:stretch>
            <a:fillRect/>
          </a:stretch>
        </p:blipFill>
        <p:spPr>
          <a:xfrm>
            <a:off x="4493624" y="2874571"/>
            <a:ext cx="7376160" cy="3283728"/>
          </a:xfrm>
          <a:prstGeom prst="rect">
            <a:avLst/>
          </a:prstGeom>
        </p:spPr>
      </p:pic>
      <p:sp>
        <p:nvSpPr>
          <p:cNvPr id="6" name="TextBox 5">
            <a:extLst>
              <a:ext uri="{FF2B5EF4-FFF2-40B4-BE49-F238E27FC236}">
                <a16:creationId xmlns:a16="http://schemas.microsoft.com/office/drawing/2014/main" id="{69538769-D28A-E7AD-7A0F-3816D31F61D7}"/>
              </a:ext>
            </a:extLst>
          </p:cNvPr>
          <p:cNvSpPr txBox="1"/>
          <p:nvPr/>
        </p:nvSpPr>
        <p:spPr>
          <a:xfrm>
            <a:off x="184483" y="4100936"/>
            <a:ext cx="3585411" cy="830997"/>
          </a:xfrm>
          <a:prstGeom prst="rect">
            <a:avLst/>
          </a:prstGeom>
          <a:noFill/>
        </p:spPr>
        <p:txBody>
          <a:bodyPr wrap="square">
            <a:spAutoFit/>
          </a:bodyPr>
          <a:lstStyle/>
          <a:p>
            <a:r>
              <a:rPr lang="en-US" sz="2400" b="1" dirty="0">
                <a:solidFill>
                  <a:srgbClr val="002060"/>
                </a:solidFill>
                <a:hlinkClick r:id="rId3"/>
              </a:rPr>
              <a:t>Continuous reporting on milestones &amp; deliverables</a:t>
            </a:r>
            <a:endParaRPr lang="en-US" sz="2400" b="1" dirty="0">
              <a:solidFill>
                <a:srgbClr val="002060"/>
              </a:solidFill>
            </a:endParaRPr>
          </a:p>
        </p:txBody>
      </p:sp>
    </p:spTree>
    <p:extLst>
      <p:ext uri="{BB962C8B-B14F-4D97-AF65-F5344CB8AC3E}">
        <p14:creationId xmlns:p14="http://schemas.microsoft.com/office/powerpoint/2010/main" val="57575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829554" y="1715210"/>
            <a:ext cx="8515350" cy="4093428"/>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rPr>
              <a:t>Поточна/проміжна звітність є частиною договірних зобов’язань (див. грантову угоду</a:t>
            </a:r>
            <a:r>
              <a:rPr lang="en-GB" sz="2400" dirty="0">
                <a:solidFill>
                  <a:srgbClr val="002060"/>
                </a:solidFill>
              </a:rPr>
              <a:t>)</a:t>
            </a:r>
            <a:r>
              <a:rPr lang="uk-UA" sz="2400" dirty="0">
                <a:solidFill>
                  <a:srgbClr val="002060"/>
                </a:solidFill>
              </a:rPr>
              <a:t>.</a:t>
            </a:r>
            <a:endParaRPr lang="en-GB" sz="2400" dirty="0">
              <a:solidFill>
                <a:srgbClr val="002060"/>
              </a:solidFill>
            </a:endParaRPr>
          </a:p>
          <a:p>
            <a:pPr marL="342900" indent="-342900" algn="just">
              <a:spcBef>
                <a:spcPts val="600"/>
              </a:spcBef>
              <a:spcAft>
                <a:spcPts val="600"/>
              </a:spcAft>
              <a:buFont typeface="Arial" panose="020B0604020202020204" pitchFamily="34" charset="0"/>
              <a:buChar char="•"/>
            </a:pPr>
            <a:r>
              <a:rPr lang="uk-UA" sz="2400" dirty="0">
                <a:solidFill>
                  <a:srgbClr val="002060"/>
                </a:solidFill>
              </a:rPr>
              <a:t>Виконавці проєкту повинні постійно завантажувати результати протягом періоду реалізації проєкту у зазначені в грантовій угоді, зокрема в її додатках, терміни. Ці терміни Ви зазначили ще в аплікаційній формі, коли формували заявку на конкурс, а потім частина В та інші додатки увійшли до складу грантової угоди. </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Зміни термінів виконання, інші питання звітності мають бути погоджені/</a:t>
            </a:r>
            <a:r>
              <a:rPr lang="uk-UA" sz="2400" dirty="0" err="1">
                <a:solidFill>
                  <a:srgbClr val="002060"/>
                </a:solidFill>
                <a:effectLst>
                  <a:outerShdw blurRad="38100" dist="38100" dir="2700000" algn="tl">
                    <a:srgbClr val="000000">
                      <a:alpha val="43137"/>
                    </a:srgbClr>
                  </a:outerShdw>
                </a:effectLst>
              </a:rPr>
              <a:t>проконсультовані</a:t>
            </a:r>
            <a:r>
              <a:rPr lang="uk-UA" sz="2400" dirty="0">
                <a:solidFill>
                  <a:srgbClr val="002060"/>
                </a:solidFill>
                <a:effectLst>
                  <a:outerShdw blurRad="38100" dist="38100" dir="2700000" algn="tl">
                    <a:srgbClr val="000000">
                      <a:alpha val="43137"/>
                    </a:srgbClr>
                  </a:outerShdw>
                </a:effectLst>
              </a:rPr>
              <a:t> з </a:t>
            </a:r>
            <a:r>
              <a:rPr lang="en-US" sz="2400" dirty="0">
                <a:solidFill>
                  <a:srgbClr val="002060"/>
                </a:solidFill>
                <a:effectLst>
                  <a:outerShdw blurRad="38100" dist="38100" dir="2700000" algn="tl">
                    <a:srgbClr val="000000">
                      <a:alpha val="43137"/>
                    </a:srgbClr>
                  </a:outerShdw>
                </a:effectLst>
              </a:rPr>
              <a:t>EACEA Project Officer</a:t>
            </a:r>
            <a:endParaRPr lang="uk-UA" sz="2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0841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Фінальна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8" y="1818633"/>
            <a:ext cx="9968441" cy="3877985"/>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rPr>
              <a:t>Фінальна звітність в ЕАСЕА здійснюється по завершенню проєкту. </a:t>
            </a:r>
          </a:p>
          <a:p>
            <a:pPr marL="342900" indent="-342900" algn="just">
              <a:spcBef>
                <a:spcPts val="600"/>
              </a:spcBef>
              <a:spcAft>
                <a:spcPts val="600"/>
              </a:spcAft>
              <a:buFont typeface="Arial" panose="020B0604020202020204" pitchFamily="34" charset="0"/>
              <a:buChar char="•"/>
            </a:pPr>
            <a:r>
              <a:rPr lang="uk-UA" sz="2400" dirty="0">
                <a:solidFill>
                  <a:srgbClr val="002060"/>
                </a:solidFill>
              </a:rPr>
              <a:t>Фінальний звіт має бути поданий протягом двох місяців з дня завершення проєкту, при цьому потрібно комунікувати з ЕАСЕА </a:t>
            </a:r>
            <a:r>
              <a:rPr lang="en-US" sz="2400" dirty="0">
                <a:solidFill>
                  <a:srgbClr val="002060"/>
                </a:solidFill>
              </a:rPr>
              <a:t>Project Officer</a:t>
            </a:r>
            <a:r>
              <a:rPr lang="uk-UA" sz="2400" dirty="0">
                <a:solidFill>
                  <a:srgbClr val="002060"/>
                </a:solidFill>
              </a:rPr>
              <a:t> і уточнювати терміни, якщо інше не зазначено в кабінеті проєкту. </a:t>
            </a:r>
          </a:p>
          <a:p>
            <a:pPr marL="342900" indent="-342900" algn="just">
              <a:spcBef>
                <a:spcPts val="600"/>
              </a:spcBef>
              <a:spcAft>
                <a:spcPts val="600"/>
              </a:spcAft>
              <a:buFont typeface="Arial" panose="020B0604020202020204" pitchFamily="34" charset="0"/>
              <a:buChar char="•"/>
            </a:pPr>
            <a:r>
              <a:rPr lang="uk-UA" sz="2400" dirty="0">
                <a:solidFill>
                  <a:srgbClr val="002060"/>
                </a:solidFill>
              </a:rPr>
              <a:t>Балансовий платіж від ЕАСЕА буде здійснений після схвалення фінального звіту і остаточна сума платежу залежить від якості та ефективності впровадження проєкту та результатів схваленого фінального звіту.</a:t>
            </a:r>
          </a:p>
          <a:p>
            <a:pPr algn="just">
              <a:spcBef>
                <a:spcPts val="600"/>
              </a:spcBef>
              <a:spcAft>
                <a:spcPts val="600"/>
              </a:spcAft>
            </a:pPr>
            <a:r>
              <a:rPr lang="en-US" sz="2400" dirty="0">
                <a:solidFill>
                  <a:srgbClr val="002060"/>
                </a:solidFill>
                <a:effectLst>
                  <a:outerShdw blurRad="38100" dist="38100" dir="2700000" algn="tl">
                    <a:srgbClr val="000000">
                      <a:alpha val="43137"/>
                    </a:srgbClr>
                  </a:outerShdw>
                </a:effectLst>
                <a:hlinkClick r:id="rId2"/>
              </a:rPr>
              <a:t>Reports &amp; payment requests</a:t>
            </a:r>
            <a:endParaRPr lang="uk-UA" sz="2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48005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Звітність на національному рівні: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9" y="1818633"/>
            <a:ext cx="10053108" cy="3724096"/>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rPr>
              <a:t>Картки моніторингу (Відповідно до Порядку залучення, використання та моніторингу міжнародної технічної допомоги (</a:t>
            </a:r>
            <a:r>
              <a:rPr lang="uk-UA" sz="2400" dirty="0">
                <a:solidFill>
                  <a:srgbClr val="002060"/>
                </a:solidFill>
                <a:hlinkClick r:id="rId2">
                  <a:extLst>
                    <a:ext uri="{A12FA001-AC4F-418D-AE19-62706E023703}">
                      <ahyp:hlinkClr xmlns:ahyp="http://schemas.microsoft.com/office/drawing/2018/hyperlinkcolor" val="tx"/>
                    </a:ext>
                  </a:extLst>
                </a:hlinkClick>
              </a:rPr>
              <a:t>Постанова КМУ від 15.02.2002 №153, зі змінами</a:t>
            </a:r>
            <a:r>
              <a:rPr lang="uk-UA" sz="2400" dirty="0">
                <a:solidFill>
                  <a:srgbClr val="002060"/>
                </a:solidFill>
              </a:rPr>
              <a:t>).</a:t>
            </a:r>
          </a:p>
          <a:p>
            <a:pPr marL="342900" indent="-342900" algn="just">
              <a:spcBef>
                <a:spcPts val="600"/>
              </a:spcBef>
              <a:spcAft>
                <a:spcPts val="600"/>
              </a:spcAft>
              <a:buFont typeface="Arial" panose="020B0604020202020204" pitchFamily="34" charset="0"/>
              <a:buChar char="•"/>
            </a:pPr>
            <a:r>
              <a:rPr lang="uk-UA" sz="2400" dirty="0">
                <a:solidFill>
                  <a:srgbClr val="002060"/>
                </a:solidFill>
              </a:rPr>
              <a:t>Періоди звітності (кожних пів-року: до 10 січня за рік, до 10 липня за пів-року, фінальний звіт по завершенню проєкту). </a:t>
            </a:r>
          </a:p>
          <a:p>
            <a:pPr marL="342900" indent="-342900" algn="just">
              <a:spcBef>
                <a:spcPts val="600"/>
              </a:spcBef>
              <a:spcAft>
                <a:spcPts val="600"/>
              </a:spcAft>
              <a:buFont typeface="Arial" panose="020B0604020202020204" pitchFamily="34" charset="0"/>
              <a:buChar char="•"/>
            </a:pPr>
            <a:r>
              <a:rPr lang="uk-UA" sz="2400" noProof="0" dirty="0">
                <a:solidFill>
                  <a:srgbClr val="002060"/>
                </a:solidFill>
              </a:rPr>
              <a:t>Картки моніторингу подаються в МОН України в сканованому/в електронному та в паперовому вигляді. </a:t>
            </a:r>
            <a:r>
              <a:rPr lang="uk-UA" sz="2400" dirty="0">
                <a:solidFill>
                  <a:srgbClr val="002060"/>
                </a:solidFill>
              </a:rPr>
              <a:t>Детальна інформація щодо звітності на національному рівні</a:t>
            </a:r>
            <a:r>
              <a:rPr lang="uk-UA" sz="2400" noProof="0" dirty="0">
                <a:solidFill>
                  <a:srgbClr val="002060"/>
                </a:solidFill>
              </a:rPr>
              <a:t> є на веб-сайті Національного Еразмус+ офісу в Україні у </a:t>
            </a:r>
            <a:r>
              <a:rPr lang="uk-UA" sz="2400" dirty="0">
                <a:solidFill>
                  <a:srgbClr val="002060"/>
                </a:solidFill>
                <a:hlinkClick r:id="rId3">
                  <a:extLst>
                    <a:ext uri="{A12FA001-AC4F-418D-AE19-62706E023703}">
                      <ahyp:hlinkClr xmlns:ahyp="http://schemas.microsoft.com/office/drawing/2018/hyperlinkcolor" val="tx"/>
                    </a:ext>
                  </a:extLst>
                </a:hlinkClick>
              </a:rPr>
              <a:t>розділі ЗВІТНІСТЬ ТА КАРТКИ МОНІТОРИНГУ</a:t>
            </a:r>
            <a:r>
              <a:rPr lang="uk-UA" sz="2400" dirty="0">
                <a:solidFill>
                  <a:srgbClr val="002060"/>
                </a:solidFill>
              </a:rPr>
              <a:t>. </a:t>
            </a:r>
          </a:p>
        </p:txBody>
      </p:sp>
    </p:spTree>
    <p:extLst>
      <p:ext uri="{BB962C8B-B14F-4D97-AF65-F5344CB8AC3E}">
        <p14:creationId xmlns:p14="http://schemas.microsoft.com/office/powerpoint/2010/main" val="170813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Перевірки, моніторинг та аудити: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9" y="1818633"/>
            <a:ext cx="10357908" cy="3877985"/>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rPr>
              <a:t>Супровідна (підтверджуюча) документація:</a:t>
            </a:r>
          </a:p>
          <a:p>
            <a:pPr algn="just">
              <a:spcBef>
                <a:spcPts val="600"/>
              </a:spcBef>
              <a:spcAft>
                <a:spcPts val="600"/>
              </a:spcAft>
            </a:pPr>
            <a:r>
              <a:rPr lang="uk-UA" sz="2400" dirty="0">
                <a:solidFill>
                  <a:srgbClr val="002060"/>
                </a:solidFill>
              </a:rPr>
              <a:t>-	всі підтверджуючі документи, що стосуються реалізації проєкту (квитанції, чеки, квитки, посадкові квитки, списки учасників з підписами, реєстраційні форми, програми заходів з логотипом, накази та розпорядження, навчальні матеріали з логотипом та фразою тощо).</a:t>
            </a:r>
          </a:p>
          <a:p>
            <a:pPr marL="342900" indent="-342900" algn="just">
              <a:spcBef>
                <a:spcPts val="600"/>
              </a:spcBef>
              <a:spcAft>
                <a:spcPts val="600"/>
              </a:spcAft>
              <a:buFont typeface="Arial" panose="020B0604020202020204" pitchFamily="34" charset="0"/>
              <a:buChar char="•"/>
            </a:pPr>
            <a:r>
              <a:rPr lang="uk-UA" sz="2400" dirty="0">
                <a:solidFill>
                  <a:srgbClr val="002060"/>
                </a:solidFill>
              </a:rPr>
              <a:t>Оригінали документів, зокрема фінансових.</a:t>
            </a:r>
          </a:p>
          <a:p>
            <a:pPr marL="342900" indent="-342900" algn="just">
              <a:spcBef>
                <a:spcPts val="600"/>
              </a:spcBef>
              <a:spcAft>
                <a:spcPts val="600"/>
              </a:spcAft>
              <a:buFont typeface="Arial" panose="020B0604020202020204" pitchFamily="34" charset="0"/>
              <a:buChar char="•"/>
            </a:pPr>
            <a:r>
              <a:rPr lang="uk-UA" sz="2400" dirty="0">
                <a:solidFill>
                  <a:srgbClr val="002060"/>
                </a:solidFill>
              </a:rPr>
              <a:t>Вся документація має зберігатися протягом 3 років (для проєктів до 60 тис. євро включно), 5 років (для проєктів більше 60 тис. євро) від дати офіційного закриття проєкту, якщо інше не зазначено в грантовій угоді. </a:t>
            </a:r>
          </a:p>
        </p:txBody>
      </p:sp>
    </p:spTree>
    <p:extLst>
      <p:ext uri="{BB962C8B-B14F-4D97-AF65-F5344CB8AC3E}">
        <p14:creationId xmlns:p14="http://schemas.microsoft.com/office/powerpoint/2010/main" val="435408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8CE5BC-C1CD-41DC-939C-49FF02A8F6D0}"/>
              </a:ext>
            </a:extLst>
          </p:cNvPr>
          <p:cNvSpPr txBox="1"/>
          <p:nvPr/>
        </p:nvSpPr>
        <p:spPr>
          <a:xfrm>
            <a:off x="0" y="1456194"/>
            <a:ext cx="11887200" cy="4616648"/>
          </a:xfrm>
          <a:prstGeom prst="rect">
            <a:avLst/>
          </a:prstGeom>
          <a:noFill/>
        </p:spPr>
        <p:txBody>
          <a:bodyPr wrap="square" rtlCol="0">
            <a:spAutoFit/>
          </a:bodyPr>
          <a:lstStyle/>
          <a:p>
            <a:pPr marL="342900" lvl="0" indent="-342900" algn="just">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Портал Європейської Комісії </a:t>
            </a:r>
            <a:r>
              <a:rPr lang="uk-UA" sz="2400" b="1" dirty="0">
                <a:solidFill>
                  <a:srgbClr val="002060"/>
                </a:solidFill>
                <a:effectLst>
                  <a:outerShdw blurRad="38100" dist="38100" dir="2700000" algn="tl">
                    <a:srgbClr val="000000">
                      <a:alpha val="43137"/>
                    </a:srgbClr>
                  </a:outerShdw>
                </a:effectLst>
                <a:cs typeface="Arial" panose="020B0604020202020204" pitchFamily="34" charset="0"/>
                <a:hlinkClick r:id="rId2"/>
              </a:rPr>
              <a:t>Програми ЄС Еразмус</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lvl="0" indent="-342900" algn="just">
              <a:spcAft>
                <a:spcPts val="600"/>
              </a:spcAft>
              <a:buFont typeface="Arial" panose="020B0604020202020204" pitchFamily="34" charset="0"/>
              <a:buChar char="•"/>
            </a:pPr>
            <a:r>
              <a:rPr lang="en-US" sz="2400" dirty="0">
                <a:solidFill>
                  <a:srgbClr val="002060"/>
                </a:solidFill>
                <a:effectLst>
                  <a:outerShdw blurRad="38100" dist="38100" dir="2700000" algn="tl">
                    <a:srgbClr val="000000">
                      <a:alpha val="43137"/>
                    </a:srgbClr>
                  </a:outerShdw>
                </a:effectLst>
                <a:cs typeface="Arial" panose="020B0604020202020204" pitchFamily="34" charset="0"/>
                <a:hlinkClick r:id="rId3"/>
              </a:rPr>
              <a:t>Funding and Tender Opportunity Portal Jean Monnet actions</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a:t>
            </a:r>
            <a:r>
              <a:rPr lang="en-US" sz="2400" dirty="0">
                <a:solidFill>
                  <a:srgbClr val="002060"/>
                </a:solidFill>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для менеджменту та впровадження проєкту, вирішення та узгодження питань за сприяння Вашого </a:t>
            </a:r>
            <a:r>
              <a:rPr lang="en-GB" sz="2400" dirty="0">
                <a:solidFill>
                  <a:srgbClr val="002060"/>
                </a:solidFill>
                <a:effectLst>
                  <a:outerShdw blurRad="38100" dist="38100" dir="2700000" algn="tl">
                    <a:srgbClr val="000000">
                      <a:alpha val="43137"/>
                    </a:srgbClr>
                  </a:outerShdw>
                </a:effectLst>
                <a:cs typeface="Arial" panose="020B0604020202020204" pitchFamily="34" charset="0"/>
              </a:rPr>
              <a:t>EACEA Project Officer</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rPr>
              <a:t>Керівництво до</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Програми ЄС Еразмус+/ </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Erasmus+ </a:t>
            </a:r>
            <a:r>
              <a:rPr lang="en-US" sz="2400" b="1" dirty="0" err="1">
                <a:solidFill>
                  <a:srgbClr val="002060"/>
                </a:solidFill>
                <a:effectLst>
                  <a:outerShdw blurRad="38100" dist="38100" dir="2700000" algn="tl">
                    <a:srgbClr val="000000">
                      <a:alpha val="43137"/>
                    </a:srgbClr>
                  </a:outerShdw>
                </a:effectLst>
                <a:cs typeface="Arial" panose="020B0604020202020204" pitchFamily="34" charset="0"/>
                <a:hlinkClick r:id="rId4"/>
              </a:rPr>
              <a:t>Programme</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 Guide</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Aft>
                <a:spcPts val="600"/>
              </a:spcAft>
              <a:buFont typeface="Arial" panose="020B0604020202020204" pitchFamily="34" charset="0"/>
              <a:buChar char="•"/>
            </a:pPr>
            <a:r>
              <a:rPr lang="uk-UA" sz="2400" u="sng" kern="1800"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5"/>
              </a:rPr>
              <a:t>Інформаційна довідка для виконавців щодо впровадження проєктів (Пам’ятка для виконавців)</a:t>
            </a:r>
            <a:endParaRPr lang="uk-UA" sz="2400" u="sng" kern="1800"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endParaRPr>
          </a:p>
          <a:p>
            <a:pPr marL="342900" indent="-342900" algn="just">
              <a:spcAft>
                <a:spcPts val="600"/>
              </a:spcAft>
              <a:buFont typeface="Arial" panose="020B0604020202020204" pitchFamily="34" charset="0"/>
              <a:buChar char="•"/>
            </a:pP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Вебінар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Особливості</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реалізації</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проєктів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Програми</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ЄС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Еразмус</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умовах</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воєнного</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стану 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Україні</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rPr>
              <a:t>» (06.03.2025, онлайн)</a:t>
            </a:r>
            <a:endParaRPr lang="en-US"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endParaRPr>
          </a:p>
          <a:p>
            <a:pPr marL="342900" indent="-342900" algn="just">
              <a:spcAft>
                <a:spcPts val="600"/>
              </a:spcAft>
              <a:buFont typeface="Arial" panose="020B0604020202020204" pitchFamily="34" charset="0"/>
              <a:buChar char="•"/>
            </a:pPr>
            <a:r>
              <a:rPr lang="uk-UA" sz="2400" u="sng" dirty="0">
                <a:solidFill>
                  <a:srgbClr val="0000FF"/>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hlinkClick r:id="rId7"/>
              </a:rPr>
              <a:t>Онлайн інструкції щодо управління грантом</a:t>
            </a:r>
            <a:endParaRPr lang="en-US" sz="2400" u="sng" dirty="0">
              <a:solidFill>
                <a:srgbClr val="0000FF"/>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endParaRPr>
          </a:p>
          <a:p>
            <a:pPr marL="342900" indent="-342900" algn="just">
              <a:spcAft>
                <a:spcPts val="600"/>
              </a:spcAft>
              <a:buFont typeface="Arial" panose="020B0604020202020204" pitchFamily="34" charset="0"/>
              <a:buChar char="•"/>
            </a:pPr>
            <a:r>
              <a:rPr lang="en-US" sz="2400" dirty="0">
                <a:solidFill>
                  <a:prstClr val="black"/>
                </a:solidFill>
                <a:effectLst>
                  <a:outerShdw blurRad="38100" dist="38100" dir="2700000" algn="tl">
                    <a:srgbClr val="000000">
                      <a:alpha val="43137"/>
                    </a:srgbClr>
                  </a:outerShdw>
                </a:effectLst>
                <a:cs typeface="Arial" panose="020B0604020202020204" pitchFamily="34" charset="0"/>
                <a:hlinkClick r:id="rId8"/>
              </a:rPr>
              <a:t>Reference Documents</a:t>
            </a:r>
            <a:endParaRPr lang="uk-UA" sz="2400" dirty="0">
              <a:solidFill>
                <a:prstClr val="black"/>
              </a:solidFill>
              <a:effectLst>
                <a:outerShdw blurRad="38100" dist="38100" dir="2700000" algn="tl">
                  <a:srgbClr val="000000">
                    <a:alpha val="43137"/>
                  </a:srgbClr>
                </a:outerShdw>
              </a:effectLst>
              <a:cs typeface="Arial" panose="020B0604020202020204" pitchFamily="34" charset="0"/>
            </a:endParaRPr>
          </a:p>
        </p:txBody>
      </p:sp>
      <p:sp>
        <p:nvSpPr>
          <p:cNvPr id="6" name="Заголовок 1">
            <a:extLst>
              <a:ext uri="{FF2B5EF4-FFF2-40B4-BE49-F238E27FC236}">
                <a16:creationId xmlns:a16="http://schemas.microsoft.com/office/drawing/2014/main" id="{BD1FEC1D-5F91-435D-B591-709D8C512790}"/>
              </a:ext>
            </a:extLst>
          </p:cNvPr>
          <p:cNvSpPr>
            <a:spLocks noGrp="1"/>
          </p:cNvSpPr>
          <p:nvPr>
            <p:ph type="title"/>
          </p:nvPr>
        </p:nvSpPr>
        <p:spPr>
          <a:xfrm>
            <a:off x="330508" y="354108"/>
            <a:ext cx="4205970" cy="725545"/>
          </a:xfrm>
          <a:solidFill>
            <a:srgbClr val="FFFF00"/>
          </a:solidFill>
        </p:spPr>
        <p:txBody>
          <a:bodyPr vert="horz" lIns="91440" tIns="45720" rIns="91440" bIns="45720" rtlCol="0" anchor="ctr">
            <a:normAutofit/>
          </a:bodyPr>
          <a:lstStyle/>
          <a:p>
            <a:r>
              <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Ресурси та корисні матеріали</a:t>
            </a:r>
          </a:p>
        </p:txBody>
      </p:sp>
    </p:spTree>
    <p:extLst>
      <p:ext uri="{BB962C8B-B14F-4D97-AF65-F5344CB8AC3E}">
        <p14:creationId xmlns:p14="http://schemas.microsoft.com/office/powerpoint/2010/main" val="640952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000" b="1" dirty="0">
                <a:solidFill>
                  <a:schemeClr val="bg1"/>
                </a:solidFill>
                <a:effectLst>
                  <a:outerShdw blurRad="38100" dist="38100" dir="2700000" algn="tl">
                    <a:srgbClr val="000000">
                      <a:alpha val="43137"/>
                    </a:srgbClr>
                  </a:outerShdw>
                </a:effectLst>
                <a:latin typeface="+mn-lt"/>
                <a:cs typeface="Arial" panose="020B0604020202020204" pitchFamily="34" charset="0"/>
              </a:rPr>
              <a:t>Презентацію підготовлено на основі матеріалів ЕАСЕА, НЕО в Україні та інших партнерів. Малюнки взято з відкритих ресурсів Інтернет </a:t>
            </a:r>
            <a:endParaRPr lang="uk-UA" sz="2000" dirty="0">
              <a:solidFill>
                <a:srgbClr val="FF00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30507" y="1541398"/>
            <a:ext cx="10568402" cy="2376035"/>
          </a:xfrm>
          <a:prstGeom prst="rect">
            <a:avLst/>
          </a:prstGeom>
          <a:noFill/>
        </p:spPr>
        <p:txBody>
          <a:bodyPr wrap="square" rtlCol="0">
            <a:spAutoFit/>
          </a:bodyPr>
          <a:lstStyle/>
          <a:p>
            <a:pPr lvl="0" algn="just">
              <a:lnSpc>
                <a:spcPct val="90000"/>
              </a:lnSpc>
              <a:spcAft>
                <a:spcPts val="600"/>
              </a:spcAft>
              <a:defRPr/>
            </a:pPr>
            <a:r>
              <a:rPr lang="uk-UA" sz="2600" b="1" dirty="0">
                <a:solidFill>
                  <a:srgbClr val="002060"/>
                </a:solidFill>
                <a:ea typeface="+mj-ea"/>
                <a:cs typeface="+mj-cs"/>
              </a:rPr>
              <a:t>Корисні джерела:</a:t>
            </a:r>
            <a:endParaRPr kumimoji="0" lang="en-US" sz="2600" b="1" i="0" u="none" strike="noStrike" kern="1200" cap="none" spc="0" normalizeH="0" baseline="0" noProof="0" dirty="0">
              <a:ln>
                <a:noFill/>
              </a:ln>
              <a:solidFill>
                <a:srgbClr val="002060"/>
              </a:solidFill>
              <a:effectLst/>
              <a:uLnTx/>
              <a:uFillTx/>
              <a:ea typeface="+mj-ea"/>
              <a:cs typeface="+mj-cs"/>
            </a:endParaRPr>
          </a:p>
          <a:p>
            <a:pPr marL="457200" indent="-457200" algn="just">
              <a:buFont typeface="Arial" panose="020B0604020202020204" pitchFamily="34" charset="0"/>
              <a:buChar char="•"/>
            </a:pPr>
            <a:r>
              <a:rPr lang="uk-UA" sz="2400" b="1" dirty="0">
                <a:solidFill>
                  <a:srgbClr val="002060"/>
                </a:solidFill>
              </a:rPr>
              <a:t>Платформа результатів проєктів ЄС: </a:t>
            </a:r>
            <a:r>
              <a:rPr lang="en-GB" sz="2400" b="1" dirty="0">
                <a:solidFill>
                  <a:srgbClr val="002060"/>
                </a:solidFill>
                <a:hlinkClick r:id="rId2"/>
              </a:rPr>
              <a:t>Erasmus+ projects results</a:t>
            </a:r>
            <a:endParaRPr lang="uk-UA" sz="2400" b="1" dirty="0">
              <a:solidFill>
                <a:srgbClr val="002060"/>
              </a:solidFill>
            </a:endParaRPr>
          </a:p>
          <a:p>
            <a:pPr marL="457200" indent="-457200" algn="just">
              <a:buFont typeface="Arial" panose="020B0604020202020204" pitchFamily="34" charset="0"/>
              <a:buChar char="•"/>
            </a:pPr>
            <a:r>
              <a:rPr lang="uk-UA" sz="2400" b="1" dirty="0">
                <a:solidFill>
                  <a:srgbClr val="002060"/>
                </a:solidFill>
                <a:hlinkClick r:id="rId3"/>
              </a:rPr>
              <a:t>База даних проєктів Жан Моне</a:t>
            </a:r>
            <a:endParaRPr lang="uk-UA" sz="2400" b="1" dirty="0">
              <a:solidFill>
                <a:srgbClr val="002060"/>
              </a:solidFill>
            </a:endParaRPr>
          </a:p>
          <a:p>
            <a:pPr marL="457200" indent="-457200" algn="just">
              <a:buFont typeface="Arial" panose="020B0604020202020204" pitchFamily="34" charset="0"/>
              <a:buChar char="•"/>
            </a:pPr>
            <a:r>
              <a:rPr lang="uk-UA" sz="2400" b="1" dirty="0">
                <a:solidFill>
                  <a:srgbClr val="002060"/>
                </a:solidFill>
                <a:hlinkClick r:id="rId4"/>
              </a:rPr>
              <a:t>База проєктів Еразмус+ в Україні</a:t>
            </a:r>
            <a:endParaRPr lang="en-GB" sz="2400" b="1" dirty="0">
              <a:solidFill>
                <a:srgbClr val="002060"/>
              </a:solidFill>
            </a:endParaRPr>
          </a:p>
          <a:p>
            <a:pPr marL="457200" indent="-457200" algn="just">
              <a:buFont typeface="Arial" panose="020B0604020202020204" pitchFamily="34" charset="0"/>
              <a:buChar char="•"/>
            </a:pPr>
            <a:r>
              <a:rPr lang="uk-UA" sz="2400" b="1" dirty="0">
                <a:solidFill>
                  <a:srgbClr val="0070C0"/>
                </a:solidFill>
                <a:hlinkClick r:id="rId5">
                  <a:extLst>
                    <a:ext uri="{A12FA001-AC4F-418D-AE19-62706E023703}">
                      <ahyp:hlinkClr xmlns:ahyp="http://schemas.microsoft.com/office/drawing/2018/hyperlinkcolor" val="tx"/>
                    </a:ext>
                  </a:extLst>
                </a:hlinkClick>
              </a:rPr>
              <a:t>Національний Еразмус+ офіс в Україні (проєкт ЄС)</a:t>
            </a:r>
            <a:endParaRPr lang="uk-UA" sz="2400" b="1" dirty="0">
              <a:solidFill>
                <a:srgbClr val="0070C0"/>
              </a:solidFill>
            </a:endParaRPr>
          </a:p>
          <a:p>
            <a:pPr marL="457200" indent="-457200" algn="just">
              <a:buFont typeface="Arial" panose="020B0604020202020204" pitchFamily="34" charset="0"/>
              <a:buChar char="•"/>
            </a:pPr>
            <a:r>
              <a:rPr lang="uk-UA" sz="2400" b="1" dirty="0">
                <a:hlinkClick r:id="rId6"/>
              </a:rPr>
              <a:t>Еразмус+ під час війни проти України – </a:t>
            </a:r>
            <a:r>
              <a:rPr lang="en-US" sz="2400" b="1" dirty="0">
                <a:hlinkClick r:id="rId6"/>
              </a:rPr>
              <a:t>National Erasmus+ Office in Ukraine</a:t>
            </a:r>
            <a:endParaRPr lang="uk-UA" sz="2400" b="1" dirty="0">
              <a:solidFill>
                <a:srgbClr val="002060"/>
              </a:solidFill>
              <a:effectLst>
                <a:outerShdw blurRad="38100" dist="38100" dir="2700000" algn="tl">
                  <a:srgbClr val="000000">
                    <a:alpha val="43137"/>
                  </a:srgbClr>
                </a:outerShdw>
              </a:effectLst>
              <a:cs typeface="Arial" panose="020B0604020202020204" pitchFamily="34" charset="0"/>
            </a:endParaRPr>
          </a:p>
        </p:txBody>
      </p:sp>
      <p:sp>
        <p:nvSpPr>
          <p:cNvPr id="6" name="Прямоугольник 5"/>
          <p:cNvSpPr/>
          <p:nvPr/>
        </p:nvSpPr>
        <p:spPr>
          <a:xfrm>
            <a:off x="1024331" y="4350516"/>
            <a:ext cx="8250080" cy="923330"/>
          </a:xfrm>
          <a:prstGeom prst="rect">
            <a:avLst/>
          </a:prstGeom>
          <a:gradFill>
            <a:gsLst>
              <a:gs pos="56000">
                <a:srgbClr val="0070C0"/>
              </a:gs>
              <a:gs pos="100000">
                <a:schemeClr val="accent1"/>
              </a:gs>
              <a:gs pos="83000">
                <a:schemeClr val="accent1">
                  <a:lumMod val="45000"/>
                  <a:lumOff val="55000"/>
                </a:schemeClr>
              </a:gs>
              <a:gs pos="100000">
                <a:schemeClr val="accent1">
                  <a:lumMod val="30000"/>
                  <a:lumOff val="70000"/>
                </a:schemeClr>
              </a:gs>
            </a:gsLst>
            <a:lin ang="5400000" scaled="1"/>
          </a:gradFill>
        </p:spPr>
        <p:txBody>
          <a:bodyPr wrap="none" lIns="91440" tIns="45720" rIns="91440" bIns="45720">
            <a:spAutoFit/>
          </a:bodyPr>
          <a:lstStyle/>
          <a:p>
            <a:pPr algn="ctr"/>
            <a:r>
              <a:rPr lang="uk-UA" sz="5400" b="1"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rPr>
              <a:t>Все було, є і буде Україна!</a:t>
            </a:r>
            <a:endParaRPr lang="uk-UA" sz="5400" b="1" cap="none" spc="0"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endParaRPr>
          </a:p>
        </p:txBody>
      </p:sp>
      <p:sp>
        <p:nvSpPr>
          <p:cNvPr id="7" name="Прямоугольник 6"/>
          <p:cNvSpPr/>
          <p:nvPr/>
        </p:nvSpPr>
        <p:spPr>
          <a:xfrm>
            <a:off x="330507" y="5791843"/>
            <a:ext cx="11556693" cy="369332"/>
          </a:xfrm>
          <a:prstGeom prst="rect">
            <a:avLst/>
          </a:prstGeom>
        </p:spPr>
        <p:txBody>
          <a:bodyPr wrap="square">
            <a:spAutoFit/>
          </a:bodyPr>
          <a:lstStyle/>
          <a:p>
            <a:pPr algn="ctr"/>
            <a:r>
              <a:rPr lang="en-US"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#ErasmusPlus #ErasmusUA #ErasmusGeneration</a:t>
            </a:r>
          </a:p>
        </p:txBody>
      </p:sp>
    </p:spTree>
    <p:extLst>
      <p:ext uri="{BB962C8B-B14F-4D97-AF65-F5344CB8AC3E}">
        <p14:creationId xmlns:p14="http://schemas.microsoft.com/office/powerpoint/2010/main" val="4111743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75BDDD-A696-4C61-AE3E-3F0A0A751B64}"/>
              </a:ext>
            </a:extLst>
          </p:cNvPr>
          <p:cNvSpPr>
            <a:spLocks noGrp="1"/>
          </p:cNvSpPr>
          <p:nvPr>
            <p:ph type="title"/>
          </p:nvPr>
        </p:nvSpPr>
        <p:spPr>
          <a:xfrm>
            <a:off x="320407" y="1708120"/>
            <a:ext cx="6059372" cy="1399142"/>
          </a:xfrm>
        </p:spPr>
        <p:txBody>
          <a:bodyPr>
            <a:noAutofit/>
          </a:bodyPr>
          <a:lstStyle/>
          <a:p>
            <a:r>
              <a:rPr lang="uk-UA" sz="2600" b="1" dirty="0">
                <a:solidFill>
                  <a:schemeClr val="bg1"/>
                </a:solidFill>
                <a:effectLst>
                  <a:outerShdw blurRad="38100" dist="38100" dir="2700000" algn="tl">
                    <a:srgbClr val="000000">
                      <a:alpha val="43137"/>
                    </a:srgbClr>
                  </a:outerShdw>
                </a:effectLst>
                <a:latin typeface="+mn-lt"/>
              </a:rPr>
              <a:t>Бажаємо успіхів</a:t>
            </a:r>
            <a:r>
              <a:rPr lang="en-US" sz="2600" b="1" dirty="0">
                <a:solidFill>
                  <a:schemeClr val="bg1"/>
                </a:solidFill>
                <a:effectLst>
                  <a:outerShdw blurRad="38100" dist="38100" dir="2700000" algn="tl">
                    <a:srgbClr val="000000">
                      <a:alpha val="43137"/>
                    </a:srgbClr>
                  </a:outerShdw>
                </a:effectLst>
                <a:latin typeface="+mn-lt"/>
              </a:rPr>
              <a:t>!</a:t>
            </a:r>
            <a:br>
              <a:rPr lang="en-US"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Запрошуємо звертатись до команди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Національного Еразмус+ офісу в Україні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 допомогою та консультаціями!</a:t>
            </a:r>
            <a:br>
              <a:rPr kumimoji="0" lang="uk-UA" sz="2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cs typeface="Arial" panose="020B0604020202020204" pitchFamily="34" charset="0"/>
              </a:rPr>
            </a:br>
            <a:endParaRPr lang="uk-UA" sz="2600" dirty="0">
              <a:solidFill>
                <a:schemeClr val="bg1"/>
              </a:solidFill>
              <a:latin typeface="+mn-lt"/>
            </a:endParaRPr>
          </a:p>
        </p:txBody>
      </p:sp>
      <p:sp>
        <p:nvSpPr>
          <p:cNvPr id="3" name="Місце для вмісту 2">
            <a:extLst>
              <a:ext uri="{FF2B5EF4-FFF2-40B4-BE49-F238E27FC236}">
                <a16:creationId xmlns:a16="http://schemas.microsoft.com/office/drawing/2014/main" id="{9CB2BC04-0C7E-42DF-B466-FD1FB633F89F}"/>
              </a:ext>
            </a:extLst>
          </p:cNvPr>
          <p:cNvSpPr>
            <a:spLocks noGrp="1"/>
          </p:cNvSpPr>
          <p:nvPr>
            <p:ph idx="1"/>
          </p:nvPr>
        </p:nvSpPr>
        <p:spPr>
          <a:xfrm>
            <a:off x="320407" y="2836907"/>
            <a:ext cx="8949717" cy="307370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uk-UA" sz="1800" b="0" i="0" u="none" strike="noStrike" kern="1200" cap="none" spc="0" normalizeH="0" baseline="0" noProof="0" dirty="0">
              <a:ln>
                <a:noFill/>
              </a:ln>
              <a:solidFill>
                <a:srgbClr val="5B9BD5">
                  <a:lumMod val="50000"/>
                </a:srgbClr>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400" b="1" i="0" u="none" strike="noStrike" kern="1200" cap="none" spc="0" normalizeH="0" baseline="0" noProof="0" dirty="0">
                <a:ln>
                  <a:noFill/>
                </a:ln>
                <a:solidFill>
                  <a:srgbClr val="002060"/>
                </a:solidFill>
                <a:effectLst/>
                <a:uLnTx/>
                <a:uFillTx/>
                <a:cs typeface="Arial" panose="020B0604020202020204" pitchFamily="34" charset="0"/>
              </a:rPr>
              <a:t>Website</a:t>
            </a:r>
            <a:r>
              <a:rPr kumimoji="0" lang="ru-RU"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en-US" sz="2400" b="1" i="0" u="none" strike="noStrike" kern="1200" cap="none" spc="0" normalizeH="0" baseline="0" noProof="0" dirty="0">
                <a:ln>
                  <a:noFill/>
                </a:ln>
                <a:solidFill>
                  <a:schemeClr val="bg1"/>
                </a:solidFill>
                <a:effectLst/>
                <a:uLnTx/>
                <a:uFillTx/>
                <a:cs typeface="Arial" panose="020B0604020202020204" pitchFamily="34" charset="0"/>
                <a:hlinkClick r:id="rId3" action="ppaction://hlinkfile">
                  <a:extLst>
                    <a:ext uri="{A12FA001-AC4F-418D-AE19-62706E023703}">
                      <ahyp:hlinkClr xmlns:ahyp="http://schemas.microsoft.com/office/drawing/2018/hyperlinkcolor" val="tx"/>
                    </a:ext>
                  </a:extLst>
                </a:hlinkClick>
              </a:rPr>
              <a:t>ERASMUSPLUS.ORG.UA </a:t>
            </a:r>
            <a:endParaRPr kumimoji="0" lang="en-GB" sz="2400" b="1" i="0" u="none" strike="noStrike" kern="1200" cap="none" spc="0" normalizeH="0" baseline="0" noProof="0" dirty="0">
              <a:ln>
                <a:noFill/>
              </a:ln>
              <a:solidFill>
                <a:schemeClr val="bg1"/>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E-mail: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hlinkClick r:id="rId4">
                  <a:extLst>
                    <a:ext uri="{A12FA001-AC4F-418D-AE19-62706E023703}">
                      <ahyp:hlinkClr xmlns:ahyp="http://schemas.microsoft.com/office/drawing/2018/hyperlinkcolor" val="tx"/>
                    </a:ext>
                  </a:extLst>
                </a:hlinkClick>
              </a:rPr>
              <a:t>office@erasmusplus.org.ua</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Facebook: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NEOinUkraine</a:t>
            </a:r>
            <a:r>
              <a:rPr kumimoji="0" lang="uk-UA" sz="2400" b="1" i="0" u="none" strike="noStrike" kern="1200" cap="none" spc="0" normalizeH="0" baseline="0" noProof="0" dirty="0">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Skype: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rPr>
              <a:t>erasmusplus_ua</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err="1">
                <a:ln>
                  <a:noFill/>
                </a:ln>
                <a:solidFill>
                  <a:srgbClr val="002060"/>
                </a:solidFill>
                <a:effectLst/>
                <a:uLnTx/>
                <a:uFillTx/>
                <a:cs typeface="Arial" panose="020B0604020202020204" pitchFamily="34" charset="0"/>
              </a:rPr>
              <a:t>Тел</a:t>
            </a: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+38 099 332 26 45, +38 095 4586795 </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r>
              <a:rPr kumimoji="0" lang="en-US" sz="1600" b="1" i="0" u="none" strike="noStrike" kern="1200" cap="none" spc="0" normalizeH="0" baseline="0" noProof="0" dirty="0">
                <a:ln>
                  <a:noFill/>
                </a:ln>
                <a:solidFill>
                  <a:schemeClr val="bg1"/>
                </a:solidFill>
                <a:effectLst/>
                <a:uLnTx/>
                <a:uFillTx/>
                <a:cs typeface="Arial" panose="020B0604020202020204" pitchFamily="34" charset="0"/>
              </a:rPr>
              <a:t>WhatsApp, Telegram</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endParaRPr kumimoji="0" lang="en-GB" sz="1600" b="1" i="0" u="none" strike="noStrike" kern="1200" cap="none" spc="0" normalizeH="0" baseline="0" noProof="0" dirty="0">
              <a:ln>
                <a:noFill/>
              </a:ln>
              <a:solidFill>
                <a:schemeClr val="bg1"/>
              </a:solidFill>
              <a:effectLst/>
              <a:uLnTx/>
              <a:uFillTx/>
              <a:cs typeface="Arial" panose="020B0604020202020204" pitchFamily="34" charset="0"/>
            </a:endParaRPr>
          </a:p>
          <a:p>
            <a:pPr marL="0" indent="0">
              <a:lnSpc>
                <a:spcPct val="100000"/>
              </a:lnSpc>
              <a:spcBef>
                <a:spcPts val="1200"/>
              </a:spcBef>
              <a:buNone/>
              <a:defRPr/>
            </a:pPr>
            <a:r>
              <a:rPr lang="en-US" sz="2400" b="1" dirty="0">
                <a:solidFill>
                  <a:srgbClr val="002060"/>
                </a:solidFill>
                <a:cs typeface="Arial" panose="020B0604020202020204" pitchFamily="34" charset="0"/>
              </a:rPr>
              <a:t>#ErasmusPlus #ErasmusUA</a:t>
            </a:r>
            <a:endParaRPr kumimoji="0" lang="en-GB" sz="2400" b="1" i="0" u="none" strike="noStrike" kern="1200" cap="none" spc="0" normalizeH="0" baseline="0" noProof="0" dirty="0">
              <a:ln>
                <a:noFill/>
              </a:ln>
              <a:solidFill>
                <a:srgbClr val="002060"/>
              </a:solidFill>
              <a:effectLst/>
              <a:uLnTx/>
              <a:uFillTx/>
              <a:cs typeface="Arial" panose="020B0604020202020204" pitchFamily="34" charset="0"/>
            </a:endParaRPr>
          </a:p>
        </p:txBody>
      </p:sp>
    </p:spTree>
    <p:extLst>
      <p:ext uri="{BB962C8B-B14F-4D97-AF65-F5344CB8AC3E}">
        <p14:creationId xmlns:p14="http://schemas.microsoft.com/office/powerpoint/2010/main" val="101818201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2983</TotalTime>
  <Words>2793</Words>
  <Application>Microsoft Office PowerPoint</Application>
  <PresentationFormat>Широкий екран</PresentationFormat>
  <Paragraphs>155</Paragraphs>
  <Slides>32</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32</vt:i4>
      </vt:variant>
    </vt:vector>
  </HeadingPairs>
  <TitlesOfParts>
    <vt:vector size="37" baseType="lpstr">
      <vt:lpstr>Arial</vt:lpstr>
      <vt:lpstr>Calibri</vt:lpstr>
      <vt:lpstr>Calibri Light</vt:lpstr>
      <vt:lpstr>Times New Roman</vt:lpstr>
      <vt:lpstr>Тема Office</vt:lpstr>
      <vt:lpstr>Презентація PowerPoint</vt:lpstr>
      <vt:lpstr>Впровадження проєктів – основні питання </vt:lpstr>
      <vt:lpstr>Впровадження проєктів: базові документи </vt:lpstr>
      <vt:lpstr>Впровадження проєктів: базові документи </vt:lpstr>
      <vt:lpstr>Впровадження проєктів: інші документи </vt:lpstr>
      <vt:lpstr>Документи щодо пріоритетності виплат та трансферу коштів, інші документи в умовах воєнного стану</vt:lpstr>
      <vt:lpstr>Старт та Інституціалізація проєкту</vt:lpstr>
      <vt:lpstr>Впровадження проєктів – комунікація щодо змін: </vt:lpstr>
      <vt:lpstr>Впровадження проєктів - комунікація: </vt:lpstr>
      <vt:lpstr>Впровадження проєктів - комунікація: </vt:lpstr>
      <vt:lpstr>Інституціалізація проєкту Жан Моне </vt:lpstr>
      <vt:lpstr>Проєкти Жан Моне та відповідальність ЗВО: </vt:lpstr>
      <vt:lpstr>Комунікація: інструментарій та середовище </vt:lpstr>
      <vt:lpstr>Поточна діяльність - комунікація в межах проєкту  </vt:lpstr>
      <vt:lpstr>Комунікація за межами ЗВО </vt:lpstr>
      <vt:lpstr>Впровадження проєктів - Інституціалізація проєкту: </vt:lpstr>
      <vt:lpstr>Впровадження проєктів - Інституціалізація проєкту: </vt:lpstr>
      <vt:lpstr>Державна реєстрація проєкту: </vt:lpstr>
      <vt:lpstr>Державна реєстрація проєкту: </vt:lpstr>
      <vt:lpstr>Впровадження проєктів - якість: </vt:lpstr>
      <vt:lpstr>Візуалізація та поширення результатів: </vt:lpstr>
      <vt:lpstr>Візуалізація та поширення результатів: </vt:lpstr>
      <vt:lpstr>Візуалізація та поширення результатів: </vt:lpstr>
      <vt:lpstr>Управління коштами в межах проєкту: </vt:lpstr>
      <vt:lpstr>Поточна звітність у межах проєкту: </vt:lpstr>
      <vt:lpstr>Поточна звітність у межах проєкту: </vt:lpstr>
      <vt:lpstr>Фінальна звітність у межах проєкту: </vt:lpstr>
      <vt:lpstr>Звітність на національному рівні: </vt:lpstr>
      <vt:lpstr>Перевірки, моніторинг та аудити: </vt:lpstr>
      <vt:lpstr>Ресурси та корисні матеріали</vt:lpstr>
      <vt:lpstr>Презентацію підготовлено на основі матеріалів ЕАСЕА, НЕО в Україні та інших партнерів. Малюнки взято з відкритих ресурсів Інтернет </vt:lpstr>
      <vt:lpstr>Бажаємо успіхів! Запрошуємо звертатись до команди  Національного Еразмус+ офісу в Україні  за допомогою та консультаціями!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Катерина Жданова</dc:creator>
  <cp:lastModifiedBy>Petro Krainik</cp:lastModifiedBy>
  <cp:revision>231</cp:revision>
  <dcterms:created xsi:type="dcterms:W3CDTF">2021-12-15T10:56:12Z</dcterms:created>
  <dcterms:modified xsi:type="dcterms:W3CDTF">2026-04-22T11:28:16Z</dcterms:modified>
</cp:coreProperties>
</file>