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316" r:id="rId3"/>
    <p:sldId id="301" r:id="rId4"/>
    <p:sldId id="319" r:id="rId5"/>
    <p:sldId id="327" r:id="rId6"/>
    <p:sldId id="331" r:id="rId7"/>
    <p:sldId id="353" r:id="rId8"/>
    <p:sldId id="347" r:id="rId9"/>
    <p:sldId id="348" r:id="rId10"/>
    <p:sldId id="349" r:id="rId11"/>
    <p:sldId id="350" r:id="rId12"/>
    <p:sldId id="352" r:id="rId13"/>
    <p:sldId id="345" r:id="rId14"/>
    <p:sldId id="330" r:id="rId15"/>
    <p:sldId id="318" r:id="rId16"/>
    <p:sldId id="354" r:id="rId17"/>
    <p:sldId id="312" r:id="rId18"/>
    <p:sldId id="317" r:id="rId19"/>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78" y="11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BA576-8CE2-4FA2-B4D6-3F5286D4BB9A}" type="datetimeFigureOut">
              <a:rPr lang="ru-RU" smtClean="0"/>
              <a:t>20.04.2026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362931-248A-4A1C-BFF4-416A5E81BBF9}" type="slidenum">
              <a:rPr lang="ru-RU" smtClean="0"/>
              <a:t>‹№›</a:t>
            </a:fld>
            <a:endParaRPr lang="ru-RU"/>
          </a:p>
        </p:txBody>
      </p:sp>
    </p:spTree>
    <p:extLst>
      <p:ext uri="{BB962C8B-B14F-4D97-AF65-F5344CB8AC3E}">
        <p14:creationId xmlns:p14="http://schemas.microsoft.com/office/powerpoint/2010/main" val="4048657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D8FDA4-DBAE-43D9-A2D4-16A88C85E102}"/>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3A73FBF8-A838-461A-963D-95E399660B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D3F5D18D-78F7-4513-AC23-E7F77EC0DD2E}"/>
              </a:ext>
            </a:extLst>
          </p:cNvPr>
          <p:cNvSpPr>
            <a:spLocks noGrp="1"/>
          </p:cNvSpPr>
          <p:nvPr>
            <p:ph type="dt" sz="half" idx="10"/>
          </p:nvPr>
        </p:nvSpPr>
        <p:spPr/>
        <p:txBody>
          <a:bodyPr/>
          <a:lstStyle/>
          <a:p>
            <a:fld id="{5CC4483D-2F4C-47E5-9712-CC2C7AAE40BB}" type="datetimeFigureOut">
              <a:rPr lang="uk-UA" smtClean="0"/>
              <a:t>20.04.2026</a:t>
            </a:fld>
            <a:endParaRPr lang="uk-UA"/>
          </a:p>
        </p:txBody>
      </p:sp>
      <p:sp>
        <p:nvSpPr>
          <p:cNvPr id="5" name="Місце для нижнього колонтитула 4">
            <a:extLst>
              <a:ext uri="{FF2B5EF4-FFF2-40B4-BE49-F238E27FC236}">
                <a16:creationId xmlns:a16="http://schemas.microsoft.com/office/drawing/2014/main" id="{3D4EFD2A-7B7B-48F0-AAAC-8E107013CDA2}"/>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9CEC1F0-C5E4-41BA-902F-4BC9040C4A50}"/>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3898806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0A9C98-831B-4114-AC1D-F4C912AA3F7B}"/>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7AC7D54C-73F9-4CB4-80A5-F0D7EBF3138A}"/>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CDC9B70F-0CD2-4121-BFA4-F9A236651E7B}"/>
              </a:ext>
            </a:extLst>
          </p:cNvPr>
          <p:cNvSpPr>
            <a:spLocks noGrp="1"/>
          </p:cNvSpPr>
          <p:nvPr>
            <p:ph type="dt" sz="half" idx="10"/>
          </p:nvPr>
        </p:nvSpPr>
        <p:spPr/>
        <p:txBody>
          <a:bodyPr/>
          <a:lstStyle/>
          <a:p>
            <a:fld id="{5CC4483D-2F4C-47E5-9712-CC2C7AAE40BB}" type="datetimeFigureOut">
              <a:rPr lang="uk-UA" smtClean="0"/>
              <a:t>20.04.2026</a:t>
            </a:fld>
            <a:endParaRPr lang="uk-UA"/>
          </a:p>
        </p:txBody>
      </p:sp>
      <p:sp>
        <p:nvSpPr>
          <p:cNvPr id="5" name="Місце для нижнього колонтитула 4">
            <a:extLst>
              <a:ext uri="{FF2B5EF4-FFF2-40B4-BE49-F238E27FC236}">
                <a16:creationId xmlns:a16="http://schemas.microsoft.com/office/drawing/2014/main" id="{42CE3BCC-6F0A-4762-AB45-0F1B5839008C}"/>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37EA967-B1C0-4BF2-89FA-32237DE7B979}"/>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2684760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B0D5BF9-7986-47DD-AA7A-01D21225B73F}"/>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10D2BEC0-8AAF-4F5F-83C0-B69F927FCB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AB77B049-4998-4878-8940-003974495CC9}"/>
              </a:ext>
            </a:extLst>
          </p:cNvPr>
          <p:cNvSpPr>
            <a:spLocks noGrp="1"/>
          </p:cNvSpPr>
          <p:nvPr>
            <p:ph type="dt" sz="half" idx="10"/>
          </p:nvPr>
        </p:nvSpPr>
        <p:spPr/>
        <p:txBody>
          <a:bodyPr/>
          <a:lstStyle/>
          <a:p>
            <a:fld id="{5CC4483D-2F4C-47E5-9712-CC2C7AAE40BB}" type="datetimeFigureOut">
              <a:rPr lang="uk-UA" smtClean="0"/>
              <a:t>20.04.2026</a:t>
            </a:fld>
            <a:endParaRPr lang="uk-UA"/>
          </a:p>
        </p:txBody>
      </p:sp>
      <p:sp>
        <p:nvSpPr>
          <p:cNvPr id="5" name="Місце для нижнього колонтитула 4">
            <a:extLst>
              <a:ext uri="{FF2B5EF4-FFF2-40B4-BE49-F238E27FC236}">
                <a16:creationId xmlns:a16="http://schemas.microsoft.com/office/drawing/2014/main" id="{8CB49258-E246-47E3-A49B-F12B42023631}"/>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4F08C326-8696-4FE6-A34A-AB8BE00B5FD6}"/>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3763619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881560-B490-4406-9201-8C922F7B99FC}"/>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2F9AA431-6022-4F01-8870-63FCC6D47832}"/>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173E3178-71BB-4BC6-AEDD-D65D3029F3F4}"/>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7EA7C71C-21D7-439D-8196-061D5585E825}"/>
              </a:ext>
            </a:extLst>
          </p:cNvPr>
          <p:cNvSpPr>
            <a:spLocks noGrp="1"/>
          </p:cNvSpPr>
          <p:nvPr>
            <p:ph type="dt" sz="half" idx="10"/>
          </p:nvPr>
        </p:nvSpPr>
        <p:spPr/>
        <p:txBody>
          <a:bodyPr/>
          <a:lstStyle/>
          <a:p>
            <a:fld id="{5CC4483D-2F4C-47E5-9712-CC2C7AAE40BB}" type="datetimeFigureOut">
              <a:rPr lang="uk-UA" smtClean="0"/>
              <a:t>20.04.2026</a:t>
            </a:fld>
            <a:endParaRPr lang="uk-UA"/>
          </a:p>
        </p:txBody>
      </p:sp>
      <p:sp>
        <p:nvSpPr>
          <p:cNvPr id="6" name="Місце для нижнього колонтитула 5">
            <a:extLst>
              <a:ext uri="{FF2B5EF4-FFF2-40B4-BE49-F238E27FC236}">
                <a16:creationId xmlns:a16="http://schemas.microsoft.com/office/drawing/2014/main" id="{0FCE3C52-7BB2-41E9-93C2-0121AA4E7041}"/>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48D21442-5E4C-4EC9-AD05-AE1DC7C1C04C}"/>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1038196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7648E2-4B15-45FA-A4AB-2FD086300C6D}"/>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7D491524-7174-4ABC-B905-223091EF42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9D824589-24D9-40BB-AE7A-BB05262C743E}"/>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C592DBA3-ADCC-4AFA-B17B-FF7B328463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AAB5959D-A00C-4DC7-A2EC-65060FE3F870}"/>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8B380F33-F0DB-4490-80A4-A328D4ED3E01}"/>
              </a:ext>
            </a:extLst>
          </p:cNvPr>
          <p:cNvSpPr>
            <a:spLocks noGrp="1"/>
          </p:cNvSpPr>
          <p:nvPr>
            <p:ph type="dt" sz="half" idx="10"/>
          </p:nvPr>
        </p:nvSpPr>
        <p:spPr/>
        <p:txBody>
          <a:bodyPr/>
          <a:lstStyle/>
          <a:p>
            <a:fld id="{5CC4483D-2F4C-47E5-9712-CC2C7AAE40BB}" type="datetimeFigureOut">
              <a:rPr lang="uk-UA" smtClean="0"/>
              <a:t>20.04.2026</a:t>
            </a:fld>
            <a:endParaRPr lang="uk-UA"/>
          </a:p>
        </p:txBody>
      </p:sp>
      <p:sp>
        <p:nvSpPr>
          <p:cNvPr id="8" name="Місце для нижнього колонтитула 7">
            <a:extLst>
              <a:ext uri="{FF2B5EF4-FFF2-40B4-BE49-F238E27FC236}">
                <a16:creationId xmlns:a16="http://schemas.microsoft.com/office/drawing/2014/main" id="{0024C500-0AC5-4593-A196-7FD54C0C9BD2}"/>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F71BCEB1-2156-427D-9484-1E8F3001C211}"/>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3461308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65427F-B21D-4831-A3B7-B24BED91A9BD}"/>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10B89A91-A167-482F-9408-51E030E40D72}"/>
              </a:ext>
            </a:extLst>
          </p:cNvPr>
          <p:cNvSpPr>
            <a:spLocks noGrp="1"/>
          </p:cNvSpPr>
          <p:nvPr>
            <p:ph type="dt" sz="half" idx="10"/>
          </p:nvPr>
        </p:nvSpPr>
        <p:spPr/>
        <p:txBody>
          <a:bodyPr/>
          <a:lstStyle/>
          <a:p>
            <a:fld id="{5CC4483D-2F4C-47E5-9712-CC2C7AAE40BB}" type="datetimeFigureOut">
              <a:rPr lang="uk-UA" smtClean="0"/>
              <a:t>20.04.2026</a:t>
            </a:fld>
            <a:endParaRPr lang="uk-UA"/>
          </a:p>
        </p:txBody>
      </p:sp>
      <p:sp>
        <p:nvSpPr>
          <p:cNvPr id="4" name="Місце для нижнього колонтитула 3">
            <a:extLst>
              <a:ext uri="{FF2B5EF4-FFF2-40B4-BE49-F238E27FC236}">
                <a16:creationId xmlns:a16="http://schemas.microsoft.com/office/drawing/2014/main" id="{B22109F8-1A99-4E76-AB57-AB705F271437}"/>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4BCF84E9-4024-48FF-A9E9-AF29C793F59A}"/>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1035654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6519A6B2-CD97-4413-AD48-237FADC5FED2}"/>
              </a:ext>
            </a:extLst>
          </p:cNvPr>
          <p:cNvSpPr>
            <a:spLocks noGrp="1"/>
          </p:cNvSpPr>
          <p:nvPr>
            <p:ph type="dt" sz="half" idx="10"/>
          </p:nvPr>
        </p:nvSpPr>
        <p:spPr/>
        <p:txBody>
          <a:bodyPr/>
          <a:lstStyle/>
          <a:p>
            <a:fld id="{5CC4483D-2F4C-47E5-9712-CC2C7AAE40BB}" type="datetimeFigureOut">
              <a:rPr lang="uk-UA" smtClean="0"/>
              <a:t>20.04.2026</a:t>
            </a:fld>
            <a:endParaRPr lang="uk-UA"/>
          </a:p>
        </p:txBody>
      </p:sp>
      <p:sp>
        <p:nvSpPr>
          <p:cNvPr id="3" name="Місце для нижнього колонтитула 2">
            <a:extLst>
              <a:ext uri="{FF2B5EF4-FFF2-40B4-BE49-F238E27FC236}">
                <a16:creationId xmlns:a16="http://schemas.microsoft.com/office/drawing/2014/main" id="{43D91978-A703-435F-93E1-0CA6A4B4903B}"/>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D6A4772C-FC29-4EEC-9535-0A3D03139800}"/>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2679936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3182AD-33C8-4196-BA93-EFA1AD52E726}"/>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F15B0000-16B9-4695-A0AA-DB01EBFB24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6B07DF0F-5B3F-492B-90CE-CFB33FA50D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8EF102D7-A425-4F02-A799-F6081E62369B}"/>
              </a:ext>
            </a:extLst>
          </p:cNvPr>
          <p:cNvSpPr>
            <a:spLocks noGrp="1"/>
          </p:cNvSpPr>
          <p:nvPr>
            <p:ph type="dt" sz="half" idx="10"/>
          </p:nvPr>
        </p:nvSpPr>
        <p:spPr/>
        <p:txBody>
          <a:bodyPr/>
          <a:lstStyle/>
          <a:p>
            <a:fld id="{5CC4483D-2F4C-47E5-9712-CC2C7AAE40BB}" type="datetimeFigureOut">
              <a:rPr lang="uk-UA" smtClean="0"/>
              <a:t>20.04.2026</a:t>
            </a:fld>
            <a:endParaRPr lang="uk-UA"/>
          </a:p>
        </p:txBody>
      </p:sp>
      <p:sp>
        <p:nvSpPr>
          <p:cNvPr id="6" name="Місце для нижнього колонтитула 5">
            <a:extLst>
              <a:ext uri="{FF2B5EF4-FFF2-40B4-BE49-F238E27FC236}">
                <a16:creationId xmlns:a16="http://schemas.microsoft.com/office/drawing/2014/main" id="{FD9602FE-FD39-449D-8D1E-437496BD3C5F}"/>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D3D73A57-225B-422D-BE23-EB17F795B561}"/>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1067124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F2617B-578E-4128-9FBB-7FEAC4274875}"/>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B8DB5001-B3E7-4E80-9E24-0E9F1EF376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9A848374-B6D8-4D6C-A682-205B939DFE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F84BB17A-44EA-4DF8-B0A6-B77632E5C534}"/>
              </a:ext>
            </a:extLst>
          </p:cNvPr>
          <p:cNvSpPr>
            <a:spLocks noGrp="1"/>
          </p:cNvSpPr>
          <p:nvPr>
            <p:ph type="dt" sz="half" idx="10"/>
          </p:nvPr>
        </p:nvSpPr>
        <p:spPr/>
        <p:txBody>
          <a:bodyPr/>
          <a:lstStyle/>
          <a:p>
            <a:fld id="{5CC4483D-2F4C-47E5-9712-CC2C7AAE40BB}" type="datetimeFigureOut">
              <a:rPr lang="uk-UA" smtClean="0"/>
              <a:t>20.04.2026</a:t>
            </a:fld>
            <a:endParaRPr lang="uk-UA"/>
          </a:p>
        </p:txBody>
      </p:sp>
      <p:sp>
        <p:nvSpPr>
          <p:cNvPr id="6" name="Місце для нижнього колонтитула 5">
            <a:extLst>
              <a:ext uri="{FF2B5EF4-FFF2-40B4-BE49-F238E27FC236}">
                <a16:creationId xmlns:a16="http://schemas.microsoft.com/office/drawing/2014/main" id="{04BE2D17-D51A-427E-B3D3-9D2EE1127714}"/>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16CF3C10-956E-4FEE-9EF1-17D6CC601508}"/>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3611612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33FA89-723D-4A4E-897B-7BFD306BE533}"/>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932F4F6B-2656-4F3A-9AE3-A6066D423FEB}"/>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522C2FC4-9AD6-43D1-8B4E-0BB75ADE41B3}"/>
              </a:ext>
            </a:extLst>
          </p:cNvPr>
          <p:cNvSpPr>
            <a:spLocks noGrp="1"/>
          </p:cNvSpPr>
          <p:nvPr>
            <p:ph type="dt" sz="half" idx="10"/>
          </p:nvPr>
        </p:nvSpPr>
        <p:spPr/>
        <p:txBody>
          <a:bodyPr/>
          <a:lstStyle/>
          <a:p>
            <a:fld id="{5CC4483D-2F4C-47E5-9712-CC2C7AAE40BB}" type="datetimeFigureOut">
              <a:rPr lang="uk-UA" smtClean="0"/>
              <a:t>20.04.2026</a:t>
            </a:fld>
            <a:endParaRPr lang="uk-UA"/>
          </a:p>
        </p:txBody>
      </p:sp>
      <p:sp>
        <p:nvSpPr>
          <p:cNvPr id="5" name="Місце для нижнього колонтитула 4">
            <a:extLst>
              <a:ext uri="{FF2B5EF4-FFF2-40B4-BE49-F238E27FC236}">
                <a16:creationId xmlns:a16="http://schemas.microsoft.com/office/drawing/2014/main" id="{A9A29C3F-538D-42D9-B643-852792CFE20E}"/>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2B4857C-A0EF-41E1-B32E-06EFF2B81DC3}"/>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1678292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A5DF6513-7B6B-426C-AEFB-921712FBC699}"/>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73618B55-0AFE-46ED-BE94-09159F69C827}"/>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DF54FA74-3FF5-4111-898A-6640A7D56B32}"/>
              </a:ext>
            </a:extLst>
          </p:cNvPr>
          <p:cNvSpPr>
            <a:spLocks noGrp="1"/>
          </p:cNvSpPr>
          <p:nvPr>
            <p:ph type="dt" sz="half" idx="10"/>
          </p:nvPr>
        </p:nvSpPr>
        <p:spPr/>
        <p:txBody>
          <a:bodyPr/>
          <a:lstStyle/>
          <a:p>
            <a:fld id="{5CC4483D-2F4C-47E5-9712-CC2C7AAE40BB}" type="datetimeFigureOut">
              <a:rPr lang="uk-UA" smtClean="0"/>
              <a:t>20.04.2026</a:t>
            </a:fld>
            <a:endParaRPr lang="uk-UA"/>
          </a:p>
        </p:txBody>
      </p:sp>
      <p:sp>
        <p:nvSpPr>
          <p:cNvPr id="5" name="Місце для нижнього колонтитула 4">
            <a:extLst>
              <a:ext uri="{FF2B5EF4-FFF2-40B4-BE49-F238E27FC236}">
                <a16:creationId xmlns:a16="http://schemas.microsoft.com/office/drawing/2014/main" id="{0C94D2F6-52D0-49AA-9D37-EE837E201BE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5978725-B404-4E36-8FE2-0400C40CACD1}"/>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590285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501E05C3-A95D-4DFF-AD6D-9BCE5B4F3F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32A68725-0AF6-4940-8420-CD8C5B563E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B3544BD4-7AEE-4C8F-8B49-2A6FEA6FEE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C4483D-2F4C-47E5-9712-CC2C7AAE40BB}" type="datetimeFigureOut">
              <a:rPr lang="uk-UA" smtClean="0"/>
              <a:t>20.04.2026</a:t>
            </a:fld>
            <a:endParaRPr lang="uk-UA"/>
          </a:p>
        </p:txBody>
      </p:sp>
      <p:sp>
        <p:nvSpPr>
          <p:cNvPr id="5" name="Місце для нижнього колонтитула 4">
            <a:extLst>
              <a:ext uri="{FF2B5EF4-FFF2-40B4-BE49-F238E27FC236}">
                <a16:creationId xmlns:a16="http://schemas.microsoft.com/office/drawing/2014/main" id="{18CC4B97-559F-44A8-8771-9A02A12E93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271E7E13-75D1-4C25-AF31-C7967558F3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AE1F03-54EE-4D9C-9016-C35B6F4CD5F9}" type="slidenum">
              <a:rPr lang="uk-UA" smtClean="0"/>
              <a:t>‹№›</a:t>
            </a:fld>
            <a:endParaRPr lang="uk-UA"/>
          </a:p>
        </p:txBody>
      </p:sp>
    </p:spTree>
    <p:extLst>
      <p:ext uri="{BB962C8B-B14F-4D97-AF65-F5344CB8AC3E}">
        <p14:creationId xmlns:p14="http://schemas.microsoft.com/office/powerpoint/2010/main" val="29490721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rasmusplus.org.ua/wp-content/uploads/2023/12/erasmus-picoid_for_newcomers_as-of-december23.pdf" TargetMode="External"/><Relationship Id="rId2" Type="http://schemas.openxmlformats.org/officeDocument/2006/relationships/hyperlink" Target="https://ec.europa.eu/info/funding-tenders/opportunities/portal/screen/home" TargetMode="External"/><Relationship Id="rId1" Type="http://schemas.openxmlformats.org/officeDocument/2006/relationships/slideLayout" Target="../slideLayouts/slideLayout2.xml"/><Relationship Id="rId4" Type="http://schemas.openxmlformats.org/officeDocument/2006/relationships/hyperlink" Target="https://erasmusplus.org.ua/wp-content/uploads/2023/12/ftop_validation_declaration_as-of-december23.pdf"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ebgate.ec.europa.eu/funding-tenders-opportunities/display/OM/Grant+preparation" TargetMode="External"/><Relationship Id="rId1" Type="http://schemas.openxmlformats.org/officeDocument/2006/relationships/slideLayout" Target="../slideLayouts/slideLayout2.xml"/><Relationship Id="rId4" Type="http://schemas.openxmlformats.org/officeDocument/2006/relationships/hyperlink" Target="https://erasmusplus.org.ua/images/phocadownload/Ongoing_projects/GAP%20User%20guidelines_JM%202021.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rasmusplus.org.ua/news/materialy-vebinaru-proyekty-zhan-mone-obovyazkovi-kroky-dlya-pidpysannya-grantovoyi-ugody-12-08-2022/" TargetMode="External"/><Relationship Id="rId2" Type="http://schemas.openxmlformats.org/officeDocument/2006/relationships/hyperlink" Target="https://ec.europa.eu/info/funding-tenders/opportunities/portal/screen/hom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ec.europa.eu/info/funding-tenders/opportunities/portal/screen/hom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op.europa.eu/en/publication-detail/-/publication/429c34ff-7231-11ec-9136-01aa75ed71a1/language-en/format-PDF/source-248841143"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office@erasmusplus.org.u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erasmusplus.org.ua/news/realizacziya-proyektiv-programy-yes-erazmus-zhan-mone-vid-pershyh-krokiv-do-zvitnosti-osoblyvosti-vprovadzhennya-pid-chas-voyennogo-stanu-ta-instytuczijni-regulyacziyi-25-03-2025-r-onlaj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erasmusplus.org.ua/wp-content/uploads/2023/05/pamyatka_ka2_dec_2024.pdf" TargetMode="External"/><Relationship Id="rId2" Type="http://schemas.openxmlformats.org/officeDocument/2006/relationships/hyperlink" Target="https://erasmusplus.org.ua/opportunities/mozhlyvosti-dlya-organizaczij/napryam-zhan-mone/vykonavczyam-proyektiv-2021-2027/" TargetMode="External"/><Relationship Id="rId1" Type="http://schemas.openxmlformats.org/officeDocument/2006/relationships/slideLayout" Target="../slideLayouts/slideLayout2.xml"/><Relationship Id="rId6" Type="http://schemas.openxmlformats.org/officeDocument/2006/relationships/hyperlink" Target="https://erasmusplus.org.ua/news/oficzijne-vidkryttya-proyektiv-programy-yes-erazmus-zhan-mone-07-04-22-r-onlajn/" TargetMode="External"/><Relationship Id="rId5" Type="http://schemas.openxmlformats.org/officeDocument/2006/relationships/hyperlink" Target="https://www.youtube.com/watch?v=gfN6igvLqmo&amp;list=PLrCzbAjUi70sN5SZ2pDjtA9reXXh5ziAg&amp;index=11" TargetMode="External"/><Relationship Id="rId4" Type="http://schemas.openxmlformats.org/officeDocument/2006/relationships/hyperlink" Target="https://erasmusplus.org.ua/news/realizacziya-proyektiv-programy-yes-erazmus-zhan-mone-vid-pershyh-krokiv-do-zvitnosti-osoblyvosti-vprovadzhennya-pid-chas-voyennogo-stanu-ta-instytuczijni-regulyacziyi-25-03-2025-r-onlajn/"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ec.europa.eu/info/funding-tenders/opportunities/docs/2021-2027/common/guidance/aga_en.pdf" TargetMode="External"/><Relationship Id="rId2" Type="http://schemas.openxmlformats.org/officeDocument/2006/relationships/hyperlink" Target="https://ec.europa.eu/info/funding-tenders/opportunities/docs/2021-2027/common/guidance/om_en.pdf" TargetMode="External"/><Relationship Id="rId1" Type="http://schemas.openxmlformats.org/officeDocument/2006/relationships/slideLayout" Target="../slideLayouts/slideLayout2.xml"/><Relationship Id="rId5" Type="http://schemas.openxmlformats.org/officeDocument/2006/relationships/hyperlink" Target="https://ec.europa.eu/info/funding-tenders/opportunities/docs/2021-2027/erasmus/guidance/ls-and-unit-cost-decision_erasmus_en.pdf" TargetMode="External"/><Relationship Id="rId4" Type="http://schemas.openxmlformats.org/officeDocument/2006/relationships/hyperlink" Target="https://creativeeurope.in.ua/storage/documents/19102021/aga_ukr.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ec.europa.eu/info/funding-tenders/opportunities/portal/screen/home" TargetMode="External"/><Relationship Id="rId2" Type="http://schemas.openxmlformats.org/officeDocument/2006/relationships/hyperlink" Target="https://erasmus-plus.ec.europa.eu/" TargetMode="External"/><Relationship Id="rId1" Type="http://schemas.openxmlformats.org/officeDocument/2006/relationships/slideLayout" Target="../slideLayouts/slideLayout2.xml"/><Relationship Id="rId4" Type="http://schemas.openxmlformats.org/officeDocument/2006/relationships/hyperlink" Target="https://erasmus-plus.ec.europa.eu/erasmus-programme-guid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ERASMUSPLUS.ORG.UA" TargetMode="External"/><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hyperlink" Target="https://www.facebook.com/NEOinUkraine/" TargetMode="External"/><Relationship Id="rId4" Type="http://schemas.openxmlformats.org/officeDocument/2006/relationships/hyperlink" Target="mailto:office@erasmusplus.org.u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67E802-7E7B-4C1F-972E-0CC794F5E777}"/>
              </a:ext>
            </a:extLst>
          </p:cNvPr>
          <p:cNvSpPr>
            <a:spLocks noGrp="1"/>
          </p:cNvSpPr>
          <p:nvPr>
            <p:ph type="ctrTitle"/>
          </p:nvPr>
        </p:nvSpPr>
        <p:spPr>
          <a:xfrm>
            <a:off x="137211" y="3474720"/>
            <a:ext cx="7336252" cy="1211521"/>
          </a:xfrm>
          <a:solidFill>
            <a:srgbClr val="FFFF00"/>
          </a:solidFill>
        </p:spPr>
        <p:txBody>
          <a:bodyPr vert="horz" lIns="91440" tIns="45720" rIns="91440" bIns="45720" rtlCol="0" anchor="ctr">
            <a:noAutofit/>
          </a:bodyPr>
          <a:lstStyle/>
          <a:p>
            <a:pPr algn="l"/>
            <a:r>
              <a:rPr lang="uk-UA" sz="3000" b="1" dirty="0">
                <a:solidFill>
                  <a:schemeClr val="accent5">
                    <a:lumMod val="50000"/>
                  </a:schemeClr>
                </a:solidFill>
                <a:effectLst>
                  <a:outerShdw blurRad="38100" dist="38100" dir="2700000" algn="tl">
                    <a:srgbClr val="000000">
                      <a:alpha val="43137"/>
                    </a:srgbClr>
                  </a:outerShdw>
                </a:effectLst>
                <a:latin typeface="+mn-lt"/>
                <a:cs typeface="Arial" panose="020B0604020202020204" pitchFamily="34" charset="0"/>
              </a:rPr>
              <a:t>Перші кроки ЗВО</a:t>
            </a:r>
            <a:r>
              <a:rPr lang="en-US" sz="3000" b="1" dirty="0">
                <a:solidFill>
                  <a:schemeClr val="accent5">
                    <a:lumMod val="50000"/>
                  </a:schemeClr>
                </a:solidFill>
                <a:effectLst>
                  <a:outerShdw blurRad="38100" dist="38100" dir="2700000" algn="tl">
                    <a:srgbClr val="000000">
                      <a:alpha val="43137"/>
                    </a:srgbClr>
                  </a:outerShdw>
                </a:effectLst>
                <a:latin typeface="+mn-lt"/>
                <a:cs typeface="Arial" panose="020B0604020202020204" pitchFamily="34" charset="0"/>
              </a:rPr>
              <a:t> </a:t>
            </a:r>
            <a:r>
              <a:rPr lang="uk-UA" sz="3000" b="1" dirty="0">
                <a:solidFill>
                  <a:schemeClr val="accent5">
                    <a:lumMod val="50000"/>
                  </a:schemeClr>
                </a:solidFill>
                <a:effectLst>
                  <a:outerShdw blurRad="38100" dist="38100" dir="2700000" algn="tl">
                    <a:srgbClr val="000000">
                      <a:alpha val="43137"/>
                    </a:srgbClr>
                  </a:outerShdw>
                </a:effectLst>
                <a:latin typeface="+mn-lt"/>
                <a:cs typeface="Arial" panose="020B0604020202020204" pitchFamily="34" charset="0"/>
              </a:rPr>
              <a:t>та проєктної команди після рішення ЕАСЕА про схвалення заявки проєкту Жан Моне</a:t>
            </a:r>
          </a:p>
        </p:txBody>
      </p:sp>
      <p:sp>
        <p:nvSpPr>
          <p:cNvPr id="4" name="Прямоугольник 3"/>
          <p:cNvSpPr/>
          <p:nvPr/>
        </p:nvSpPr>
        <p:spPr>
          <a:xfrm>
            <a:off x="3352801" y="4882384"/>
            <a:ext cx="1332410" cy="430887"/>
          </a:xfrm>
          <a:prstGeom prst="rect">
            <a:avLst/>
          </a:prstGeom>
        </p:spPr>
        <p:txBody>
          <a:bodyPr wrap="square">
            <a:spAutoFit/>
          </a:bodyPr>
          <a:lstStyle/>
          <a:p>
            <a:r>
              <a:rPr lang="uk-UA" sz="2200" b="1" dirty="0">
                <a:solidFill>
                  <a:schemeClr val="accent4">
                    <a:lumMod val="60000"/>
                    <a:lumOff val="40000"/>
                  </a:schemeClr>
                </a:solidFill>
              </a:rPr>
              <a:t>202</a:t>
            </a:r>
            <a:r>
              <a:rPr lang="en-US" sz="2200" b="1" dirty="0">
                <a:solidFill>
                  <a:schemeClr val="accent4">
                    <a:lumMod val="60000"/>
                    <a:lumOff val="40000"/>
                  </a:schemeClr>
                </a:solidFill>
              </a:rPr>
              <a:t>5</a:t>
            </a:r>
            <a:r>
              <a:rPr lang="uk-UA" sz="2200" b="1" dirty="0">
                <a:solidFill>
                  <a:schemeClr val="accent4">
                    <a:lumMod val="60000"/>
                    <a:lumOff val="40000"/>
                  </a:schemeClr>
                </a:solidFill>
              </a:rPr>
              <a:t> р.</a:t>
            </a:r>
          </a:p>
        </p:txBody>
      </p:sp>
    </p:spTree>
    <p:extLst>
      <p:ext uri="{BB962C8B-B14F-4D97-AF65-F5344CB8AC3E}">
        <p14:creationId xmlns:p14="http://schemas.microsoft.com/office/powerpoint/2010/main" val="2191033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6" y="354108"/>
            <a:ext cx="8476609" cy="725545"/>
          </a:xfrm>
          <a:solidFill>
            <a:srgbClr val="FFFF00"/>
          </a:solidFill>
        </p:spPr>
        <p:txBody>
          <a:bodyPr>
            <a:noAutofit/>
          </a:bodyPr>
          <a:lstStyle/>
          <a:p>
            <a:r>
              <a:rPr lang="uk-UA" sz="2900" b="1" dirty="0">
                <a:solidFill>
                  <a:schemeClr val="accent5">
                    <a:lumMod val="50000"/>
                  </a:schemeClr>
                </a:solidFill>
                <a:effectLst>
                  <a:outerShdw blurRad="38100" dist="38100" dir="2700000" algn="tl">
                    <a:srgbClr val="000000">
                      <a:alpha val="43137"/>
                    </a:srgbClr>
                  </a:outerShdw>
                </a:effectLst>
                <a:latin typeface="+mn-lt"/>
                <a:cs typeface="Arial" panose="020B0604020202020204" pitchFamily="34" charset="0"/>
              </a:rPr>
              <a:t>Ознайомлення з листом – запрошенням від </a:t>
            </a:r>
            <a:r>
              <a:rPr lang="ru-RU" sz="2900" b="1" dirty="0">
                <a:solidFill>
                  <a:schemeClr val="accent5">
                    <a:lumMod val="50000"/>
                  </a:schemeClr>
                </a:solidFill>
                <a:effectLst>
                  <a:outerShdw blurRad="38100" dist="38100" dir="2700000" algn="tl">
                    <a:srgbClr val="000000">
                      <a:alpha val="43137"/>
                    </a:srgbClr>
                  </a:outerShdw>
                </a:effectLst>
                <a:latin typeface="+mn-lt"/>
                <a:cs typeface="Arial" panose="020B0604020202020204" pitchFamily="34" charset="0"/>
              </a:rPr>
              <a:t>ЕАСЕА </a:t>
            </a:r>
            <a:endParaRPr lang="uk-UA" sz="2900" b="1" dirty="0">
              <a:solidFill>
                <a:schemeClr val="accent5">
                  <a:lumMod val="50000"/>
                </a:schemeClr>
              </a:solidFill>
              <a:effectLst>
                <a:outerShdw blurRad="38100" dist="38100" dir="2700000" algn="tl">
                  <a:srgbClr val="000000">
                    <a:alpha val="43137"/>
                  </a:srgbClr>
                </a:outerShdw>
              </a:effectLst>
              <a:latin typeface="+mn-lt"/>
              <a:cs typeface="Arial" panose="020B0604020202020204" pitchFamily="34" charset="0"/>
            </a:endParaRPr>
          </a:p>
        </p:txBody>
      </p:sp>
      <p:sp>
        <p:nvSpPr>
          <p:cNvPr id="2" name="Прямоугольник 1"/>
          <p:cNvSpPr/>
          <p:nvPr/>
        </p:nvSpPr>
        <p:spPr>
          <a:xfrm>
            <a:off x="195525" y="1512788"/>
            <a:ext cx="10392507" cy="4462760"/>
          </a:xfrm>
          <a:prstGeom prst="rect">
            <a:avLst/>
          </a:prstGeom>
        </p:spPr>
        <p:txBody>
          <a:bodyPr wrap="square">
            <a:spAutoFit/>
          </a:bodyPr>
          <a:lstStyle/>
          <a:p>
            <a:pPr algn="just"/>
            <a:r>
              <a:rPr lang="uk-UA" sz="2800" b="1" dirty="0">
                <a:solidFill>
                  <a:srgbClr val="243F6B"/>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Зайти на  </a:t>
            </a:r>
            <a:r>
              <a:rPr lang="en-US" sz="2800" b="1" dirty="0">
                <a:solidFill>
                  <a:srgbClr val="243F6B"/>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Портал ЄС FTOP - Funding and Tender Opportunity Portal </a:t>
            </a:r>
            <a:r>
              <a:rPr lang="uk-UA" sz="2800" b="1" dirty="0">
                <a:solidFill>
                  <a:srgbClr val="243F6B"/>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uk-UA" sz="2800" dirty="0">
                <a:solidFill>
                  <a:srgbClr val="243F6B"/>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uk-UA" sz="2800" b="1" u="sng" dirty="0">
                <a:solidFill>
                  <a:srgbClr val="0065A2"/>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hlinkClick r:id="rId2"/>
              </a:rPr>
              <a:t>за посиланням тут</a:t>
            </a:r>
            <a:r>
              <a:rPr lang="uk-UA" sz="2800" dirty="0">
                <a:solidFill>
                  <a:srgbClr val="243F6B"/>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Лист повідомлення може прийти також на електронну пошту апліканта, зазначену в проєктній заявці, з посиланням.</a:t>
            </a:r>
          </a:p>
          <a:p>
            <a:pPr algn="just"/>
            <a:endParaRPr lang="uk-UA" sz="2800" dirty="0">
              <a:solidFill>
                <a:srgbClr val="243F6B"/>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just"/>
            <a:r>
              <a:rPr lang="uk-UA" sz="2800" b="1" dirty="0">
                <a:solidFill>
                  <a:srgbClr val="243F6B"/>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Зайти у логін акаунт, через який подавалася заявка, та ознайомитися з листом - запрошенням до підписання грантової угоди, зазначеними рекомендаціями та посиланнями.</a:t>
            </a:r>
          </a:p>
          <a:p>
            <a:pPr algn="just"/>
            <a:r>
              <a:rPr lang="uk-UA" sz="1600" b="1" i="0" dirty="0">
                <a:solidFill>
                  <a:srgbClr val="002060"/>
                </a:solidFill>
                <a:effectLst/>
                <a:highlight>
                  <a:srgbClr val="FFFFFF"/>
                </a:highlight>
              </a:rPr>
              <a:t>Презентація щодо реєстрації PIC&amp;OID для новачків </a:t>
            </a:r>
            <a:r>
              <a:rPr lang="uk-UA" sz="1600" b="1" i="0" dirty="0" err="1">
                <a:solidFill>
                  <a:srgbClr val="002060"/>
                </a:solidFill>
                <a:effectLst/>
                <a:highlight>
                  <a:srgbClr val="FFFFFF"/>
                </a:highlight>
              </a:rPr>
              <a:t>укр</a:t>
            </a:r>
            <a:r>
              <a:rPr lang="uk-UA" sz="1600" b="1" i="0" dirty="0">
                <a:solidFill>
                  <a:srgbClr val="002060"/>
                </a:solidFill>
                <a:effectLst/>
                <a:highlight>
                  <a:srgbClr val="FFFFFF"/>
                </a:highlight>
              </a:rPr>
              <a:t>. мовою – </a:t>
            </a:r>
            <a:r>
              <a:rPr lang="uk-UA" sz="1600" b="1" i="0" u="sng" dirty="0">
                <a:solidFill>
                  <a:srgbClr val="002060"/>
                </a:solidFill>
                <a:effectLst/>
                <a:highlight>
                  <a:srgbClr val="FFFFFF"/>
                </a:highlight>
                <a:hlinkClick r:id="rId3">
                  <a:extLst>
                    <a:ext uri="{A12FA001-AC4F-418D-AE19-62706E023703}">
                      <ahyp:hlinkClr xmlns:ahyp="http://schemas.microsoft.com/office/drawing/2018/hyperlinkcolor" val="tx"/>
                    </a:ext>
                  </a:extLst>
                </a:hlinkClick>
              </a:rPr>
              <a:t>завантажити тут.</a:t>
            </a:r>
            <a:br>
              <a:rPr lang="uk-UA" sz="1600" b="1" i="0" dirty="0">
                <a:solidFill>
                  <a:srgbClr val="002060"/>
                </a:solidFill>
                <a:effectLst/>
                <a:highlight>
                  <a:srgbClr val="FFFFFF"/>
                </a:highlight>
              </a:rPr>
            </a:br>
            <a:r>
              <a:rPr lang="uk-UA" sz="1600" b="1" i="0" dirty="0">
                <a:solidFill>
                  <a:srgbClr val="002060"/>
                </a:solidFill>
                <a:effectLst/>
                <a:highlight>
                  <a:srgbClr val="FFFFFF"/>
                </a:highlight>
              </a:rPr>
              <a:t>Презентація щодо валідації і підписання </a:t>
            </a:r>
            <a:r>
              <a:rPr lang="en-US" sz="1600" b="1" i="0" dirty="0">
                <a:solidFill>
                  <a:srgbClr val="002060"/>
                </a:solidFill>
                <a:effectLst/>
                <a:highlight>
                  <a:srgbClr val="FFFFFF"/>
                </a:highlight>
              </a:rPr>
              <a:t>Declaration of Honor</a:t>
            </a:r>
            <a:r>
              <a:rPr lang="uk-UA" sz="1600" b="1" i="0" dirty="0">
                <a:solidFill>
                  <a:srgbClr val="002060"/>
                </a:solidFill>
                <a:effectLst/>
                <a:highlight>
                  <a:srgbClr val="FFFFFF"/>
                </a:highlight>
              </a:rPr>
              <a:t> </a:t>
            </a:r>
            <a:r>
              <a:rPr lang="uk-UA" sz="1600" b="1" i="0" dirty="0" err="1">
                <a:solidFill>
                  <a:srgbClr val="002060"/>
                </a:solidFill>
                <a:effectLst/>
                <a:highlight>
                  <a:srgbClr val="FFFFFF"/>
                </a:highlight>
              </a:rPr>
              <a:t>укр</a:t>
            </a:r>
            <a:r>
              <a:rPr lang="uk-UA" sz="1600" b="1" i="0" dirty="0">
                <a:solidFill>
                  <a:srgbClr val="002060"/>
                </a:solidFill>
                <a:effectLst/>
                <a:highlight>
                  <a:srgbClr val="FFFFFF"/>
                </a:highlight>
              </a:rPr>
              <a:t>. мовою –</a:t>
            </a:r>
            <a:r>
              <a:rPr lang="uk-UA" sz="1600" b="0" i="0" dirty="0">
                <a:solidFill>
                  <a:srgbClr val="002060"/>
                </a:solidFill>
                <a:effectLst/>
                <a:highlight>
                  <a:srgbClr val="FFFFFF"/>
                </a:highlight>
              </a:rPr>
              <a:t> </a:t>
            </a:r>
            <a:r>
              <a:rPr lang="uk-UA" sz="1600" b="1" i="0" u="sng" dirty="0">
                <a:solidFill>
                  <a:srgbClr val="002060"/>
                </a:solidFill>
                <a:effectLst/>
                <a:highlight>
                  <a:srgbClr val="FFFFFF"/>
                </a:highlight>
                <a:hlinkClick r:id="rId4">
                  <a:extLst>
                    <a:ext uri="{A12FA001-AC4F-418D-AE19-62706E023703}">
                      <ahyp:hlinkClr xmlns:ahyp="http://schemas.microsoft.com/office/drawing/2018/hyperlinkcolor" val="tx"/>
                    </a:ext>
                  </a:extLst>
                </a:hlinkClick>
              </a:rPr>
              <a:t>завантажити тут</a:t>
            </a:r>
            <a:endParaRPr lang="uk-UA" sz="1600" dirty="0">
              <a:solidFill>
                <a:srgbClr val="002060"/>
              </a:solidFill>
              <a:effectLst>
                <a:outerShdw blurRad="38100" dist="38100" dir="2700000" algn="tl">
                  <a:srgbClr val="000000">
                    <a:alpha val="43137"/>
                  </a:srgbClr>
                </a:outerShdw>
              </a:effectLst>
              <a:cs typeface="Arial" panose="020B0604020202020204" pitchFamily="34" charset="0"/>
            </a:endParaRPr>
          </a:p>
        </p:txBody>
      </p:sp>
    </p:spTree>
    <p:extLst>
      <p:ext uri="{BB962C8B-B14F-4D97-AF65-F5344CB8AC3E}">
        <p14:creationId xmlns:p14="http://schemas.microsoft.com/office/powerpoint/2010/main" val="1330229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29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Портал ЄС </a:t>
            </a:r>
            <a:r>
              <a:rPr lang="en-GB" sz="2900" b="1" dirty="0">
                <a:solidFill>
                  <a:srgbClr val="FFFF00"/>
                </a:solidFill>
                <a:effectLst>
                  <a:outerShdw blurRad="38100" dist="38100" dir="2700000" algn="tl">
                    <a:srgbClr val="000000">
                      <a:alpha val="43137"/>
                    </a:srgbClr>
                  </a:outerShdw>
                </a:effectLst>
                <a:latin typeface="+mn-lt"/>
                <a:cs typeface="Arial" panose="020B0604020202020204" pitchFamily="34" charset="0"/>
              </a:rPr>
              <a:t>FTOP</a:t>
            </a:r>
            <a:r>
              <a:rPr lang="uk-UA" sz="2900" b="1" dirty="0">
                <a:solidFill>
                  <a:srgbClr val="FFFF00"/>
                </a:solidFill>
                <a:effectLst>
                  <a:outerShdw blurRad="38100" dist="38100" dir="2700000" algn="tl">
                    <a:srgbClr val="000000">
                      <a:alpha val="43137"/>
                    </a:srgbClr>
                  </a:outerShdw>
                </a:effectLst>
                <a:latin typeface="+mn-lt"/>
                <a:cs typeface="Arial" panose="020B0604020202020204" pitchFamily="34" charset="0"/>
              </a:rPr>
              <a:t>: </a:t>
            </a:r>
            <a:endParaRPr lang="uk-UA" sz="2900" dirty="0">
              <a:solidFill>
                <a:srgbClr val="FFFF00"/>
              </a:solidFill>
              <a:effectLst>
                <a:outerShdw blurRad="38100" dist="38100" dir="2700000" algn="tl">
                  <a:srgbClr val="000000">
                    <a:alpha val="43137"/>
                  </a:srgbClr>
                </a:outerShdw>
              </a:effectLst>
              <a:latin typeface="+mn-lt"/>
            </a:endParaRPr>
          </a:p>
        </p:txBody>
      </p:sp>
      <p:sp>
        <p:nvSpPr>
          <p:cNvPr id="3" name="Прямоугольник 2"/>
          <p:cNvSpPr/>
          <p:nvPr/>
        </p:nvSpPr>
        <p:spPr>
          <a:xfrm>
            <a:off x="4114800" y="6211669"/>
            <a:ext cx="6096000" cy="646331"/>
          </a:xfrm>
          <a:prstGeom prst="rect">
            <a:avLst/>
          </a:prstGeom>
        </p:spPr>
        <p:txBody>
          <a:bodyPr>
            <a:spAutoFit/>
          </a:bodyPr>
          <a:lstStyle/>
          <a:p>
            <a:r>
              <a:rPr lang="uk-UA" b="1" dirty="0">
                <a:solidFill>
                  <a:srgbClr val="7030A0"/>
                </a:solidFill>
              </a:rPr>
              <a:t>*Гіперпосилання відкриваються правою кнопкою миші у контекстному меню – обрати «відкрити гіперпосилання»</a:t>
            </a:r>
          </a:p>
        </p:txBody>
      </p:sp>
      <p:pic>
        <p:nvPicPr>
          <p:cNvPr id="6" name="Рисунок 5">
            <a:extLst>
              <a:ext uri="{FF2B5EF4-FFF2-40B4-BE49-F238E27FC236}">
                <a16:creationId xmlns:a16="http://schemas.microsoft.com/office/drawing/2014/main" id="{B09BDD72-2CBC-F20F-FFBD-8E4F26A59525}"/>
              </a:ext>
            </a:extLst>
          </p:cNvPr>
          <p:cNvPicPr>
            <a:picLocks noChangeAspect="1"/>
          </p:cNvPicPr>
          <p:nvPr/>
        </p:nvPicPr>
        <p:blipFill>
          <a:blip r:embed="rId2"/>
          <a:stretch>
            <a:fillRect/>
          </a:stretch>
        </p:blipFill>
        <p:spPr>
          <a:xfrm>
            <a:off x="444956" y="1299642"/>
            <a:ext cx="8608428" cy="4912027"/>
          </a:xfrm>
          <a:prstGeom prst="rect">
            <a:avLst/>
          </a:prstGeom>
        </p:spPr>
      </p:pic>
    </p:spTree>
    <p:extLst>
      <p:ext uri="{BB962C8B-B14F-4D97-AF65-F5344CB8AC3E}">
        <p14:creationId xmlns:p14="http://schemas.microsoft.com/office/powerpoint/2010/main" val="3793448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fontScale="90000"/>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hlinkClick r:id="rId2"/>
              </a:rPr>
              <a:t>Онлайн Інструкція</a:t>
            </a:r>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 щодо підготовки грантової угоди: </a:t>
            </a:r>
            <a:endParaRPr lang="uk-UA" sz="3200" dirty="0">
              <a:solidFill>
                <a:srgbClr val="FFFF00"/>
              </a:solidFill>
              <a:effectLst>
                <a:outerShdw blurRad="38100" dist="38100" dir="2700000" algn="tl">
                  <a:srgbClr val="000000">
                    <a:alpha val="43137"/>
                  </a:srgbClr>
                </a:outerShdw>
              </a:effectLst>
              <a:latin typeface="+mn-lt"/>
            </a:endParaRPr>
          </a:p>
        </p:txBody>
      </p:sp>
      <p:pic>
        <p:nvPicPr>
          <p:cNvPr id="3" name="Рисунок 2">
            <a:extLst>
              <a:ext uri="{FF2B5EF4-FFF2-40B4-BE49-F238E27FC236}">
                <a16:creationId xmlns:a16="http://schemas.microsoft.com/office/drawing/2014/main" id="{EFF3C0B6-B300-90F0-2F4C-AE139363F61A}"/>
              </a:ext>
            </a:extLst>
          </p:cNvPr>
          <p:cNvPicPr>
            <a:picLocks noChangeAspect="1"/>
          </p:cNvPicPr>
          <p:nvPr/>
        </p:nvPicPr>
        <p:blipFill>
          <a:blip r:embed="rId3"/>
          <a:stretch>
            <a:fillRect/>
          </a:stretch>
        </p:blipFill>
        <p:spPr>
          <a:xfrm>
            <a:off x="1107064" y="1341755"/>
            <a:ext cx="8685329" cy="4885554"/>
          </a:xfrm>
          <a:prstGeom prst="rect">
            <a:avLst/>
          </a:prstGeom>
        </p:spPr>
      </p:pic>
      <p:sp>
        <p:nvSpPr>
          <p:cNvPr id="10" name="TextBox 9">
            <a:extLst>
              <a:ext uri="{FF2B5EF4-FFF2-40B4-BE49-F238E27FC236}">
                <a16:creationId xmlns:a16="http://schemas.microsoft.com/office/drawing/2014/main" id="{3AEF743B-B847-2807-5370-C22A644DAEFA}"/>
              </a:ext>
            </a:extLst>
          </p:cNvPr>
          <p:cNvSpPr txBox="1"/>
          <p:nvPr/>
        </p:nvSpPr>
        <p:spPr>
          <a:xfrm>
            <a:off x="4638503" y="6218402"/>
            <a:ext cx="4987635" cy="523220"/>
          </a:xfrm>
          <a:prstGeom prst="rect">
            <a:avLst/>
          </a:prstGeom>
          <a:noFill/>
        </p:spPr>
        <p:txBody>
          <a:bodyPr wrap="square">
            <a:spAutoFit/>
          </a:bodyPr>
          <a:lstStyle/>
          <a:p>
            <a:r>
              <a:rPr lang="uk-UA" sz="2800" b="1" dirty="0">
                <a:solidFill>
                  <a:srgbClr val="002060"/>
                </a:solidFill>
                <a:hlinkClick r:id="rId4"/>
              </a:rPr>
              <a:t>Додаткова</a:t>
            </a:r>
            <a:r>
              <a:rPr lang="uk-UA" dirty="0">
                <a:hlinkClick r:id="rId4"/>
              </a:rPr>
              <a:t> </a:t>
            </a:r>
            <a:r>
              <a:rPr lang="uk-UA" sz="2800" b="1" dirty="0">
                <a:solidFill>
                  <a:srgbClr val="002060"/>
                </a:solidFill>
                <a:hlinkClick r:id="rId4"/>
              </a:rPr>
              <a:t>коротка  інструкція</a:t>
            </a:r>
            <a:endParaRPr lang="uk-UA" sz="2800" b="1" dirty="0">
              <a:solidFill>
                <a:srgbClr val="002060"/>
              </a:solidFill>
            </a:endParaRPr>
          </a:p>
        </p:txBody>
      </p:sp>
    </p:spTree>
    <p:extLst>
      <p:ext uri="{BB962C8B-B14F-4D97-AF65-F5344CB8AC3E}">
        <p14:creationId xmlns:p14="http://schemas.microsoft.com/office/powerpoint/2010/main" val="882156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fontScale="90000"/>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Підписання та кінцеві терміни, формальне погодження фінансування: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24126" y="1793081"/>
            <a:ext cx="10000341" cy="3847207"/>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Підписання Декларації доброчесності та Грантової угоди відбувається онлайн в системі Порталу</a:t>
            </a: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Дотримуйтеся необхідних процедур та визначених термінів (дедлайнів)</a:t>
            </a: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Офіційне рішення про надання гранту буде прийняте за результатами підписання Грантової угоди та здійснення всіх необхідних та запитуваних кроків, зокрема перевірки завантажених у системі документів. </a:t>
            </a:r>
          </a:p>
        </p:txBody>
      </p:sp>
    </p:spTree>
    <p:extLst>
      <p:ext uri="{BB962C8B-B14F-4D97-AF65-F5344CB8AC3E}">
        <p14:creationId xmlns:p14="http://schemas.microsoft.com/office/powerpoint/2010/main" val="3952877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29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Підготовка грантової угоди – </a:t>
            </a:r>
            <a:r>
              <a:rPr lang="ru-RU" sz="29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перші кроки</a:t>
            </a:r>
            <a:endParaRPr lang="uk-UA" sz="29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250077" y="1383499"/>
            <a:ext cx="10000341" cy="4708981"/>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Перевірити статус університету/ організації у профілі на </a:t>
            </a:r>
            <a:r>
              <a:rPr lang="uk-UA" sz="2800" b="1" dirty="0">
                <a:solidFill>
                  <a:srgbClr val="002060"/>
                </a:solidFill>
                <a:hlinkClick r:id="rId2"/>
              </a:rPr>
              <a:t>Порталі</a:t>
            </a:r>
            <a:r>
              <a:rPr lang="uk-UA" sz="2800" b="1" dirty="0">
                <a:solidFill>
                  <a:srgbClr val="002060"/>
                </a:solidFill>
              </a:rPr>
              <a:t> . Перевірити фінансові документи, чи зазначений </a:t>
            </a:r>
            <a:r>
              <a:rPr lang="uk-UA" sz="2800" b="1" dirty="0" err="1">
                <a:solidFill>
                  <a:srgbClr val="002060"/>
                </a:solidFill>
              </a:rPr>
              <a:t>валідний</a:t>
            </a:r>
            <a:r>
              <a:rPr lang="uk-UA" sz="2800" b="1" dirty="0">
                <a:solidFill>
                  <a:srgbClr val="002060"/>
                </a:solidFill>
              </a:rPr>
              <a:t>/діючий валютний рахунок університету.</a:t>
            </a: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Контактувати з відповідальною особою за проєкт від Європейського виконавчого агентства з питань освіти і культури (ЕАСЕА)</a:t>
            </a:r>
            <a:r>
              <a:rPr lang="en-US" sz="2800" b="1" dirty="0">
                <a:solidFill>
                  <a:srgbClr val="002060"/>
                </a:solidFill>
              </a:rPr>
              <a:t> - EACEA Project Officer </a:t>
            </a:r>
            <a:r>
              <a:rPr lang="uk-UA" sz="2800" b="1" dirty="0">
                <a:solidFill>
                  <a:srgbClr val="002060"/>
                </a:solidFill>
              </a:rPr>
              <a:t>щодо підготовки Грантової угоди: у кабінеті проєкту – логін акаунт, через який подавалася заявка  </a:t>
            </a: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Підписати Декларацію доброчесності, підготувати та укласти грантову угоду. Вебінар </a:t>
            </a:r>
            <a:r>
              <a:rPr lang="uk-UA" sz="2800" b="1" dirty="0">
                <a:solidFill>
                  <a:srgbClr val="002060"/>
                </a:solidFill>
                <a:hlinkClick r:id="rId3"/>
              </a:rPr>
              <a:t>тут</a:t>
            </a:r>
            <a:r>
              <a:rPr lang="uk-UA" sz="2800" b="1" dirty="0">
                <a:solidFill>
                  <a:srgbClr val="002060"/>
                </a:solidFill>
              </a:rPr>
              <a:t>.</a:t>
            </a:r>
          </a:p>
        </p:txBody>
      </p:sp>
    </p:spTree>
    <p:extLst>
      <p:ext uri="{BB962C8B-B14F-4D97-AF65-F5344CB8AC3E}">
        <p14:creationId xmlns:p14="http://schemas.microsoft.com/office/powerpoint/2010/main" val="271563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547AC-FE8D-7E5E-8233-B2573B5E4235}"/>
            </a:ext>
          </a:extLst>
        </p:cNvPr>
        <p:cNvGrpSpPr/>
        <p:nvPr/>
      </p:nvGrpSpPr>
      <p:grpSpPr>
        <a:xfrm>
          <a:off x="0" y="0"/>
          <a:ext cx="0" cy="0"/>
          <a:chOff x="0" y="0"/>
          <a:chExt cx="0" cy="0"/>
        </a:xfrm>
      </p:grpSpPr>
      <p:sp>
        <p:nvSpPr>
          <p:cNvPr id="4" name="Заголовок 1">
            <a:extLst>
              <a:ext uri="{FF2B5EF4-FFF2-40B4-BE49-F238E27FC236}">
                <a16:creationId xmlns:a16="http://schemas.microsoft.com/office/drawing/2014/main" id="{D6C25614-E463-A62C-8206-119A9B679BAA}"/>
              </a:ext>
            </a:extLst>
          </p:cNvPr>
          <p:cNvSpPr>
            <a:spLocks noGrp="1"/>
          </p:cNvSpPr>
          <p:nvPr>
            <p:ph type="title"/>
          </p:nvPr>
        </p:nvSpPr>
        <p:spPr>
          <a:xfrm>
            <a:off x="330507" y="354108"/>
            <a:ext cx="9132983" cy="725545"/>
          </a:xfrm>
        </p:spPr>
        <p:txBody>
          <a:bodyPr>
            <a:normAutofit/>
          </a:bodyPr>
          <a:lstStyle/>
          <a:p>
            <a:r>
              <a:rPr lang="uk-UA" sz="29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Підготовка грантової угоди – </a:t>
            </a:r>
            <a:r>
              <a:rPr lang="ru-RU" sz="29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перші кроки</a:t>
            </a:r>
            <a:endParaRPr lang="uk-UA" sz="29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01A17D7A-DB99-EEE7-4A39-E4F463571C2B}"/>
              </a:ext>
            </a:extLst>
          </p:cNvPr>
          <p:cNvSpPr txBox="1"/>
          <p:nvPr/>
        </p:nvSpPr>
        <p:spPr>
          <a:xfrm>
            <a:off x="167699" y="1960148"/>
            <a:ext cx="10467350" cy="3262432"/>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highlight>
                  <a:srgbClr val="00FF00"/>
                </a:highlight>
              </a:rPr>
              <a:t>Надважливо!!!</a:t>
            </a:r>
            <a:r>
              <a:rPr lang="uk-UA" sz="2800" b="1" dirty="0">
                <a:solidFill>
                  <a:srgbClr val="002060"/>
                </a:solidFill>
              </a:rPr>
              <a:t> У разі зміни назви університету, його статусу, чи оновленого номеру РІС, привести все у відповідність у профілі університету на </a:t>
            </a:r>
            <a:r>
              <a:rPr lang="uk-UA" sz="2800" b="1" dirty="0">
                <a:solidFill>
                  <a:srgbClr val="002060"/>
                </a:solidFill>
                <a:hlinkClick r:id="rId2"/>
              </a:rPr>
              <a:t>Порталі</a:t>
            </a:r>
            <a:r>
              <a:rPr lang="uk-UA" sz="2800" b="1" dirty="0">
                <a:solidFill>
                  <a:srgbClr val="002060"/>
                </a:solidFill>
              </a:rPr>
              <a:t> перед підписанням Декларації доброчесності та підготовкою і укладанням грантової угоди. </a:t>
            </a: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У Декларації доброчесності та Грантовій угоді мають бути внесені оновлені актуальні дані про університет.</a:t>
            </a:r>
          </a:p>
        </p:txBody>
      </p:sp>
    </p:spTree>
    <p:extLst>
      <p:ext uri="{BB962C8B-B14F-4D97-AF65-F5344CB8AC3E}">
        <p14:creationId xmlns:p14="http://schemas.microsoft.com/office/powerpoint/2010/main" val="1820307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fontScale="90000"/>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Комунікація та співпраця у процесі підготовки документів</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75338" y="1346804"/>
            <a:ext cx="10000341" cy="4708981"/>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Знайдіть контакти </a:t>
            </a:r>
            <a:r>
              <a:rPr lang="en-GB" sz="2800" b="1" dirty="0">
                <a:solidFill>
                  <a:srgbClr val="002060"/>
                </a:solidFill>
              </a:rPr>
              <a:t>LEAR, </a:t>
            </a:r>
            <a:r>
              <a:rPr lang="uk-UA" sz="2800" b="1" dirty="0">
                <a:solidFill>
                  <a:srgbClr val="002060"/>
                </a:solidFill>
              </a:rPr>
              <a:t>який має працювати з Вами у синергії, комунікуйте з керівництвом, щоб все підписати та подати вчасно. Інформація переноситься координатором чи </a:t>
            </a:r>
            <a:r>
              <a:rPr lang="en-GB" sz="2800" b="1" dirty="0">
                <a:solidFill>
                  <a:srgbClr val="002060"/>
                </a:solidFill>
              </a:rPr>
              <a:t>LEAR </a:t>
            </a:r>
            <a:r>
              <a:rPr lang="uk-UA" sz="2800" b="1" dirty="0">
                <a:solidFill>
                  <a:srgbClr val="002060"/>
                </a:solidFill>
              </a:rPr>
              <a:t>з проєктної заявки в систему - детально за деякими розділами. </a:t>
            </a: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Комунікуйте з </a:t>
            </a:r>
            <a:r>
              <a:rPr lang="en-GB" sz="2800" b="1" dirty="0">
                <a:solidFill>
                  <a:srgbClr val="002060"/>
                </a:solidFill>
              </a:rPr>
              <a:t>EACEA Project Officer – </a:t>
            </a:r>
            <a:r>
              <a:rPr lang="uk-UA" sz="2800" b="1" dirty="0">
                <a:solidFill>
                  <a:srgbClr val="002060"/>
                </a:solidFill>
              </a:rPr>
              <a:t>комунікація тільки через логін акаунт: Портал дозволяє завантажувати документи, надсилати меседжі та офіційні повідомлення.</a:t>
            </a:r>
          </a:p>
          <a:p>
            <a:pPr marL="457200" indent="-457200" algn="just">
              <a:spcBef>
                <a:spcPts val="600"/>
              </a:spcBef>
              <a:spcAft>
                <a:spcPts val="600"/>
              </a:spcAft>
              <a:buFont typeface="Arial" panose="020B0604020202020204" pitchFamily="34" charset="0"/>
              <a:buChar char="•"/>
              <a:defRPr/>
            </a:pPr>
            <a:r>
              <a:rPr lang="uk-UA" sz="2800" b="1" dirty="0">
                <a:solidFill>
                  <a:srgbClr val="002060"/>
                </a:solidFill>
              </a:rPr>
              <a:t>Як здійснювати комунікацію – покрокова інструкція/ </a:t>
            </a:r>
            <a:r>
              <a:rPr lang="en-US" sz="2800" b="1" dirty="0">
                <a:solidFill>
                  <a:srgbClr val="002060"/>
                </a:solidFill>
                <a:hlinkClick r:id="rId2"/>
              </a:rPr>
              <a:t>A step-by-step guide on communicating projects and their results</a:t>
            </a:r>
            <a:r>
              <a:rPr lang="uk-UA" sz="2800" b="1" dirty="0">
                <a:solidFill>
                  <a:srgbClr val="002060"/>
                </a:solidFill>
              </a:rPr>
              <a:t>  </a:t>
            </a:r>
          </a:p>
        </p:txBody>
      </p:sp>
    </p:spTree>
    <p:extLst>
      <p:ext uri="{BB962C8B-B14F-4D97-AF65-F5344CB8AC3E}">
        <p14:creationId xmlns:p14="http://schemas.microsoft.com/office/powerpoint/2010/main" val="2069470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fontScale="90000"/>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Комунікація та співпраця у процесі підготовки документів</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47785" y="1826995"/>
            <a:ext cx="10000341" cy="4124206"/>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Повідомте керівництво закладу та колег з фінансово-економічної служби про особливості підписання документів, деталі діяльності проєкту, виклики та ризики, які є (зверніть увагу на чинність зазначених у профілі організації усіх документів, зокрема фінансових). </a:t>
            </a: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Звертаємо увагу, що виконавцями проєкту можуть бути заклади, визнані державою, які знаходяться, або були переміщені на територію, яку контролюють органи влади України!!!</a:t>
            </a:r>
          </a:p>
        </p:txBody>
      </p:sp>
    </p:spTree>
    <p:extLst>
      <p:ext uri="{BB962C8B-B14F-4D97-AF65-F5344CB8AC3E}">
        <p14:creationId xmlns:p14="http://schemas.microsoft.com/office/powerpoint/2010/main" val="3162073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2900" b="1" dirty="0">
                <a:solidFill>
                  <a:srgbClr val="FFFF00"/>
                </a:solidFill>
                <a:effectLst>
                  <a:outerShdw blurRad="38100" dist="38100" dir="2700000" algn="tl">
                    <a:srgbClr val="000000">
                      <a:alpha val="43137"/>
                    </a:srgbClr>
                  </a:outerShdw>
                </a:effectLst>
                <a:latin typeface="+mn-lt"/>
                <a:cs typeface="Arial" panose="020B0604020202020204" pitchFamily="34" charset="0"/>
              </a:rPr>
              <a:t>Заміна учасника команди проєкту</a:t>
            </a:r>
            <a:endParaRPr lang="uk-UA" sz="29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31160" y="1993249"/>
            <a:ext cx="10000341" cy="3539430"/>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Проєкти Жан Моне є проєктами закладу вищої освіти! Якщо координатор, чи хтось із виконавців вже не працює у ЗВО, то має бути лист від керівництва ЗВО до ЕАСЕА про заміну вибулого новим працівником. Проте нові члени команди, повинні мати достатній рівень компетентності за тематикою проєкту, зокрема обов’язкові відповідні публікації. ЕАСЕА може розглянути закриття проєкту, якщо не буде відповідної рівнозначної заміни.</a:t>
            </a:r>
          </a:p>
        </p:txBody>
      </p:sp>
    </p:spTree>
    <p:extLst>
      <p:ext uri="{BB962C8B-B14F-4D97-AF65-F5344CB8AC3E}">
        <p14:creationId xmlns:p14="http://schemas.microsoft.com/office/powerpoint/2010/main" val="3146346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2900" b="1" dirty="0">
                <a:solidFill>
                  <a:srgbClr val="FFFF00"/>
                </a:solidFill>
                <a:effectLst>
                  <a:outerShdw blurRad="38100" dist="38100" dir="2700000" algn="tl">
                    <a:srgbClr val="000000">
                      <a:alpha val="43137"/>
                    </a:srgbClr>
                  </a:outerShdw>
                </a:effectLst>
                <a:latin typeface="+mn-lt"/>
                <a:cs typeface="Arial" panose="020B0604020202020204" pitchFamily="34" charset="0"/>
              </a:rPr>
              <a:t>Аналіз ризиків щодо реалізації проєкту</a:t>
            </a:r>
            <a:endParaRPr lang="uk-UA" sz="29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31160" y="1993249"/>
            <a:ext cx="10000341" cy="3108543"/>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Проаналізуйте ризики пов’язані з війною, у разі неможливості реалізації проєкту, порадьтесь з НЕО в Україні, підготуйте офіційного листа за підписом керівництва та надішліть в ЕАСЕА з запитом про тимчасове призупинення чи відтермінування реалізації проєкту на певний період, ставте </a:t>
            </a:r>
            <a:r>
              <a:rPr lang="en-GB" sz="2800" b="1" dirty="0">
                <a:solidFill>
                  <a:srgbClr val="002060"/>
                </a:solidFill>
                <a:hlinkClick r:id="rId2"/>
              </a:rPr>
              <a:t>office@erasmusplus.org.ua</a:t>
            </a:r>
            <a:r>
              <a:rPr lang="uk-UA" sz="2800" b="1" dirty="0">
                <a:solidFill>
                  <a:srgbClr val="002060"/>
                </a:solidFill>
              </a:rPr>
              <a:t> в копію у разі потреби.</a:t>
            </a:r>
          </a:p>
        </p:txBody>
      </p:sp>
    </p:spTree>
    <p:extLst>
      <p:ext uri="{BB962C8B-B14F-4D97-AF65-F5344CB8AC3E}">
        <p14:creationId xmlns:p14="http://schemas.microsoft.com/office/powerpoint/2010/main" val="800111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fontScale="90000"/>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РЕКОМЕНДАЦІЇ щодо впровадження проєкту та управління грантом</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31160" y="1993249"/>
            <a:ext cx="10000341" cy="3539430"/>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Відповідно до умов, зазначених у Грантовій угоді, дотримуватися правил поширення інформації та візуалізації (</a:t>
            </a:r>
            <a:r>
              <a:rPr lang="en-US" sz="2800" b="1" dirty="0">
                <a:solidFill>
                  <a:srgbClr val="002060"/>
                </a:solidFill>
              </a:rPr>
              <a:t>visibility rules: Visibility of projects, logo and special phrase). </a:t>
            </a:r>
            <a:r>
              <a:rPr lang="uk-UA" sz="2800" b="1" dirty="0">
                <a:solidFill>
                  <a:srgbClr val="002060"/>
                </a:solidFill>
              </a:rPr>
              <a:t>Наприклад, на сайтах, слайдах презентацій, промоційних матеріалах, банерах, розроблених матеріалах навчально-методичного комплексу тощо. У разі відсутності логотипу та відповідної фрази можуть бути застосовані штрафні санкції у вигляді зменшення гранту</a:t>
            </a:r>
          </a:p>
        </p:txBody>
      </p:sp>
    </p:spTree>
    <p:extLst>
      <p:ext uri="{BB962C8B-B14F-4D97-AF65-F5344CB8AC3E}">
        <p14:creationId xmlns:p14="http://schemas.microsoft.com/office/powerpoint/2010/main" val="410693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29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a:t>
            </a:r>
            <a:r>
              <a:rPr lang="ru-RU" sz="29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перші кроки</a:t>
            </a:r>
            <a:endParaRPr lang="uk-UA" sz="29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38075" y="1513799"/>
            <a:ext cx="11635095" cy="4431983"/>
          </a:xfrm>
          <a:prstGeom prst="rect">
            <a:avLst/>
          </a:prstGeom>
          <a:noFill/>
        </p:spPr>
        <p:txBody>
          <a:bodyPr wrap="square" rtlCol="0">
            <a:spAutoFit/>
          </a:bodyPr>
          <a:lstStyle/>
          <a:p>
            <a:pPr lvl="0" algn="just">
              <a:spcBef>
                <a:spcPts val="600"/>
              </a:spcBef>
              <a:spcAft>
                <a:spcPts val="600"/>
              </a:spcAft>
              <a:defRPr/>
            </a:pPr>
            <a:r>
              <a:rPr lang="uk-UA" sz="2800" b="1" dirty="0">
                <a:solidFill>
                  <a:srgbClr val="002060"/>
                </a:solidFill>
              </a:rPr>
              <a:t>Вивчити грантову угоду проєкту та додатки до неї</a:t>
            </a:r>
          </a:p>
          <a:p>
            <a:pPr algn="just">
              <a:spcBef>
                <a:spcPts val="600"/>
              </a:spcBef>
              <a:spcAft>
                <a:spcPts val="600"/>
              </a:spcAft>
              <a:defRPr/>
            </a:pPr>
            <a:r>
              <a:rPr lang="uk-UA" sz="2800" b="1" dirty="0">
                <a:solidFill>
                  <a:srgbClr val="002060"/>
                </a:solidFill>
              </a:rPr>
              <a:t>Контактувати з відповідальною особою за проєкт (EACEA Project Officer) у разі консультацій, потреби чи змін у проєкті</a:t>
            </a:r>
          </a:p>
          <a:p>
            <a:pPr algn="just">
              <a:spcBef>
                <a:spcPts val="600"/>
              </a:spcBef>
              <a:spcAft>
                <a:spcPts val="600"/>
              </a:spcAft>
              <a:defRPr/>
            </a:pPr>
            <a:r>
              <a:rPr lang="uk-UA" sz="2800" b="1" dirty="0">
                <a:solidFill>
                  <a:srgbClr val="002060"/>
                </a:solidFill>
              </a:rPr>
              <a:t>Переглянути матеріали </a:t>
            </a:r>
            <a:r>
              <a:rPr lang="uk-UA" sz="2800" b="1" dirty="0">
                <a:solidFill>
                  <a:srgbClr val="002060"/>
                </a:solidFill>
                <a:hlinkClick r:id="rId2"/>
              </a:rPr>
              <a:t>тренінгу “Реалізація проєктів Програми ЄС Еразмус+ напряму Жан Моне: від перших кроків до звітності – особливості впровадження під час воєнного стану та інституційні регуляції” (25.03.2025 р., онлайн)</a:t>
            </a:r>
            <a:endParaRPr lang="uk-UA" sz="2800" b="1" dirty="0">
              <a:solidFill>
                <a:srgbClr val="002060"/>
              </a:solidFill>
            </a:endParaRPr>
          </a:p>
          <a:p>
            <a:pPr lvl="0" algn="just">
              <a:spcBef>
                <a:spcPts val="600"/>
              </a:spcBef>
              <a:spcAft>
                <a:spcPts val="600"/>
              </a:spcAft>
              <a:defRPr/>
            </a:pPr>
            <a:r>
              <a:rPr lang="uk-UA" sz="2800" b="1" dirty="0">
                <a:solidFill>
                  <a:srgbClr val="002060"/>
                </a:solidFill>
              </a:rPr>
              <a:t>Комунікувати з керівництвом університету щодо початку та презентації проєкту</a:t>
            </a:r>
          </a:p>
        </p:txBody>
      </p:sp>
    </p:spTree>
    <p:extLst>
      <p:ext uri="{BB962C8B-B14F-4D97-AF65-F5344CB8AC3E}">
        <p14:creationId xmlns:p14="http://schemas.microsoft.com/office/powerpoint/2010/main" val="2024822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29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комунікація щодо змін: </a:t>
            </a:r>
            <a:endParaRPr lang="uk-UA" sz="29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633792" y="1438405"/>
            <a:ext cx="10000341" cy="4561249"/>
          </a:xfrm>
          <a:prstGeom prst="rect">
            <a:avLst/>
          </a:prstGeom>
          <a:noFill/>
        </p:spPr>
        <p:txBody>
          <a:bodyPr wrap="square" rtlCol="0">
            <a:spAutoFit/>
          </a:bodyPr>
          <a:lstStyle/>
          <a:p>
            <a:pPr lvl="0" algn="just">
              <a:lnSpc>
                <a:spcPct val="110000"/>
              </a:lnSpc>
              <a:defRPr/>
            </a:pPr>
            <a:r>
              <a:rPr lang="uk-UA" sz="2400" b="1" dirty="0">
                <a:solidFill>
                  <a:srgbClr val="002060"/>
                </a:solidFill>
              </a:rPr>
              <a:t>Технічні: безпосередньо в профілі організації на Порталі</a:t>
            </a:r>
          </a:p>
          <a:p>
            <a:pPr marL="457200" lvl="0" indent="-457200" algn="just">
              <a:lnSpc>
                <a:spcPct val="110000"/>
              </a:lnSpc>
              <a:buFont typeface="Arial" panose="020B0604020202020204" pitchFamily="34" charset="0"/>
              <a:buChar char="•"/>
              <a:defRPr/>
            </a:pPr>
            <a:r>
              <a:rPr lang="uk-UA" sz="2400" dirty="0">
                <a:solidFill>
                  <a:srgbClr val="002060"/>
                </a:solidFill>
              </a:rPr>
              <a:t>Зміна правового статусу організації: назва, адреса</a:t>
            </a:r>
          </a:p>
          <a:p>
            <a:pPr marL="457200" lvl="0" indent="-457200" algn="just">
              <a:lnSpc>
                <a:spcPct val="110000"/>
              </a:lnSpc>
              <a:buFont typeface="Arial" panose="020B0604020202020204" pitchFamily="34" charset="0"/>
              <a:buChar char="•"/>
              <a:defRPr/>
            </a:pPr>
            <a:r>
              <a:rPr lang="uk-UA" sz="2400" dirty="0">
                <a:solidFill>
                  <a:srgbClr val="002060"/>
                </a:solidFill>
              </a:rPr>
              <a:t>Зміна банківських реквізитів та інших деталей</a:t>
            </a:r>
          </a:p>
          <a:p>
            <a:pPr marL="457200" lvl="0" indent="-457200" algn="just">
              <a:lnSpc>
                <a:spcPct val="110000"/>
              </a:lnSpc>
              <a:buFont typeface="Arial" panose="020B0604020202020204" pitchFamily="34" charset="0"/>
              <a:buChar char="•"/>
              <a:defRPr/>
            </a:pPr>
            <a:r>
              <a:rPr lang="uk-UA" sz="2400" dirty="0">
                <a:solidFill>
                  <a:srgbClr val="002060"/>
                </a:solidFill>
              </a:rPr>
              <a:t>Зміна керівництва, зокрема правового підпису</a:t>
            </a:r>
          </a:p>
          <a:p>
            <a:pPr lvl="0" algn="just">
              <a:lnSpc>
                <a:spcPct val="110000"/>
              </a:lnSpc>
              <a:defRPr/>
            </a:pPr>
            <a:r>
              <a:rPr lang="uk-UA" sz="2400" b="1" dirty="0">
                <a:solidFill>
                  <a:srgbClr val="002060"/>
                </a:solidFill>
              </a:rPr>
              <a:t>Технічні, але в межах проєкту, здійснює Ваш </a:t>
            </a:r>
            <a:r>
              <a:rPr lang="en-US" sz="2400" b="1" dirty="0">
                <a:solidFill>
                  <a:srgbClr val="002060"/>
                </a:solidFill>
              </a:rPr>
              <a:t>EACEA </a:t>
            </a:r>
            <a:r>
              <a:rPr lang="en-GB" sz="2400" b="1" dirty="0">
                <a:solidFill>
                  <a:srgbClr val="002060"/>
                </a:solidFill>
              </a:rPr>
              <a:t>Project Officer</a:t>
            </a:r>
            <a:r>
              <a:rPr lang="uk-UA" sz="2400" dirty="0">
                <a:solidFill>
                  <a:srgbClr val="002060"/>
                </a:solidFill>
              </a:rPr>
              <a:t> </a:t>
            </a:r>
          </a:p>
          <a:p>
            <a:pPr marL="457200" lvl="0" indent="-457200" algn="just">
              <a:lnSpc>
                <a:spcPct val="110000"/>
              </a:lnSpc>
              <a:buFont typeface="Arial" panose="020B0604020202020204" pitchFamily="34" charset="0"/>
              <a:buChar char="•"/>
              <a:defRPr/>
            </a:pPr>
            <a:r>
              <a:rPr lang="uk-UA" sz="2400" dirty="0">
                <a:solidFill>
                  <a:srgbClr val="002060"/>
                </a:solidFill>
              </a:rPr>
              <a:t>Зміна основної контактної особи</a:t>
            </a:r>
          </a:p>
          <a:p>
            <a:pPr marL="457200" lvl="0" indent="-457200" algn="just">
              <a:lnSpc>
                <a:spcPct val="110000"/>
              </a:lnSpc>
              <a:buFont typeface="Arial" panose="020B0604020202020204" pitchFamily="34" charset="0"/>
              <a:buChar char="•"/>
              <a:defRPr/>
            </a:pPr>
            <a:r>
              <a:rPr lang="uk-UA" sz="2400" dirty="0">
                <a:solidFill>
                  <a:srgbClr val="002060"/>
                </a:solidFill>
              </a:rPr>
              <a:t>Зміна крайньої дати для </a:t>
            </a:r>
            <a:r>
              <a:rPr lang="en-GB" sz="2400" dirty="0">
                <a:solidFill>
                  <a:srgbClr val="002060"/>
                </a:solidFill>
              </a:rPr>
              <a:t>deliverables</a:t>
            </a:r>
            <a:endParaRPr lang="uk-UA" sz="2400" dirty="0">
              <a:solidFill>
                <a:srgbClr val="002060"/>
              </a:solidFill>
            </a:endParaRPr>
          </a:p>
          <a:p>
            <a:pPr lvl="0" algn="just">
              <a:lnSpc>
                <a:spcPct val="110000"/>
              </a:lnSpc>
              <a:defRPr/>
            </a:pPr>
            <a:r>
              <a:rPr lang="uk-UA" sz="2400" b="1" dirty="0">
                <a:solidFill>
                  <a:srgbClr val="002060"/>
                </a:solidFill>
              </a:rPr>
              <a:t>Зміни за змістом через офіційний запит поправки до грантової угоди</a:t>
            </a:r>
          </a:p>
          <a:p>
            <a:pPr marL="457200" lvl="0" indent="-457200" algn="just">
              <a:lnSpc>
                <a:spcPct val="110000"/>
              </a:lnSpc>
              <a:buFont typeface="Arial" panose="020B0604020202020204" pitchFamily="34" charset="0"/>
              <a:buChar char="•"/>
              <a:defRPr/>
            </a:pPr>
            <a:r>
              <a:rPr lang="uk-UA" sz="2400" dirty="0">
                <a:solidFill>
                  <a:srgbClr val="002060"/>
                </a:solidFill>
              </a:rPr>
              <a:t>Зміна в робочих пакетах, напр., </a:t>
            </a:r>
            <a:r>
              <a:rPr lang="en-US" sz="2400" dirty="0">
                <a:solidFill>
                  <a:srgbClr val="002060"/>
                </a:solidFill>
              </a:rPr>
              <a:t>deliverables,</a:t>
            </a:r>
            <a:r>
              <a:rPr lang="uk-UA" sz="2400" dirty="0">
                <a:solidFill>
                  <a:srgbClr val="002060"/>
                </a:solidFill>
              </a:rPr>
              <a:t> складі проєктної команди, партнерства</a:t>
            </a:r>
          </a:p>
          <a:p>
            <a:pPr marL="457200" lvl="0" indent="-457200" algn="just">
              <a:lnSpc>
                <a:spcPct val="110000"/>
              </a:lnSpc>
              <a:buFont typeface="Arial" panose="020B0604020202020204" pitchFamily="34" charset="0"/>
              <a:buChar char="•"/>
              <a:defRPr/>
            </a:pPr>
            <a:r>
              <a:rPr lang="uk-UA" sz="2400" dirty="0">
                <a:solidFill>
                  <a:srgbClr val="002060"/>
                </a:solidFill>
              </a:rPr>
              <a:t>Зміна в перерозподілі коштів за робочими пакетами</a:t>
            </a:r>
          </a:p>
        </p:txBody>
      </p:sp>
    </p:spTree>
    <p:extLst>
      <p:ext uri="{BB962C8B-B14F-4D97-AF65-F5344CB8AC3E}">
        <p14:creationId xmlns:p14="http://schemas.microsoft.com/office/powerpoint/2010/main" val="1417639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23265" y="354108"/>
            <a:ext cx="8952621" cy="725545"/>
          </a:xfrm>
          <a:solidFill>
            <a:srgbClr val="FFFF00"/>
          </a:solidFill>
        </p:spPr>
        <p:txBody>
          <a:bodyPr>
            <a:normAutofit/>
          </a:bodyPr>
          <a:lstStyle/>
          <a:p>
            <a:r>
              <a:rPr lang="uk-UA" sz="2900" b="1" dirty="0">
                <a:solidFill>
                  <a:schemeClr val="accent5">
                    <a:lumMod val="50000"/>
                  </a:schemeClr>
                </a:solidFill>
                <a:effectLst>
                  <a:outerShdw blurRad="38100" dist="38100" dir="2700000" algn="tl">
                    <a:srgbClr val="000000">
                      <a:alpha val="43137"/>
                    </a:srgbClr>
                  </a:outerShdw>
                </a:effectLst>
                <a:latin typeface="+mn-lt"/>
                <a:cs typeface="Arial" panose="020B0604020202020204" pitchFamily="34" charset="0"/>
              </a:rPr>
              <a:t>Корисні матеріали та посилання</a:t>
            </a:r>
            <a:endParaRPr lang="uk-UA" sz="2900" dirty="0">
              <a:solidFill>
                <a:schemeClr val="accent5">
                  <a:lumMod val="50000"/>
                </a:schemeClr>
              </a:solidFill>
              <a:effectLst>
                <a:outerShdw blurRad="38100" dist="38100" dir="2700000" algn="tl">
                  <a:srgbClr val="000000">
                    <a:alpha val="43137"/>
                  </a:srgbClr>
                </a:outerShdw>
              </a:effectLst>
              <a:latin typeface="+mn-lt"/>
              <a:cs typeface="Arial" panose="020B0604020202020204" pitchFamily="34" charset="0"/>
            </a:endParaRPr>
          </a:p>
        </p:txBody>
      </p:sp>
      <p:sp>
        <p:nvSpPr>
          <p:cNvPr id="5" name="TextBox 4">
            <a:extLst>
              <a:ext uri="{FF2B5EF4-FFF2-40B4-BE49-F238E27FC236}">
                <a16:creationId xmlns:a16="http://schemas.microsoft.com/office/drawing/2014/main" id="{6224091A-6E1A-0EAB-DCE3-AEDA97180581}"/>
              </a:ext>
            </a:extLst>
          </p:cNvPr>
          <p:cNvSpPr txBox="1"/>
          <p:nvPr/>
        </p:nvSpPr>
        <p:spPr>
          <a:xfrm>
            <a:off x="323265" y="1816393"/>
            <a:ext cx="10573790" cy="3693319"/>
          </a:xfrm>
          <a:prstGeom prst="rect">
            <a:avLst/>
          </a:prstGeom>
          <a:noFill/>
        </p:spPr>
        <p:txBody>
          <a:bodyPr wrap="square">
            <a:spAutoFit/>
          </a:bodyPr>
          <a:lstStyle/>
          <a:p>
            <a:r>
              <a:rPr lang="uk-UA" sz="2600" b="1" dirty="0">
                <a:solidFill>
                  <a:srgbClr val="002060"/>
                </a:solidFill>
                <a:hlinkClick r:id="rId2"/>
              </a:rPr>
              <a:t>Рекомендації виконавцям проєктів</a:t>
            </a:r>
            <a:r>
              <a:rPr lang="uk-UA" sz="2600" b="1" dirty="0">
                <a:solidFill>
                  <a:srgbClr val="002060"/>
                </a:solidFill>
              </a:rPr>
              <a:t> / </a:t>
            </a:r>
            <a:r>
              <a:rPr lang="uk-UA" sz="2600" b="1" dirty="0">
                <a:solidFill>
                  <a:srgbClr val="002060"/>
                </a:solidFill>
                <a:hlinkClick r:id="rId3"/>
              </a:rPr>
              <a:t>Методичні рекомендації для виконавців проєктів </a:t>
            </a:r>
            <a:r>
              <a:rPr lang="ru-RU" sz="2600" b="1" dirty="0">
                <a:solidFill>
                  <a:srgbClr val="002060"/>
                </a:solidFill>
                <a:hlinkClick r:id="rId3"/>
              </a:rPr>
              <a:t>Еразмус+: </a:t>
            </a:r>
            <a:r>
              <a:rPr lang="uk-UA" sz="2600" b="1" dirty="0">
                <a:solidFill>
                  <a:srgbClr val="002060"/>
                </a:solidFill>
                <a:hlinkClick r:id="rId3"/>
              </a:rPr>
              <a:t>Пам'ятка</a:t>
            </a:r>
            <a:endParaRPr lang="en-US" sz="2600" b="1" dirty="0">
              <a:solidFill>
                <a:srgbClr val="002060"/>
              </a:solidFill>
            </a:endParaRPr>
          </a:p>
          <a:p>
            <a:r>
              <a:rPr lang="uk-UA" sz="2600" b="1" dirty="0">
                <a:solidFill>
                  <a:srgbClr val="002060"/>
                </a:solidFill>
                <a:hlinkClick r:id="rId4"/>
              </a:rPr>
              <a:t>Тренінг “Реалізація проєктів Програми ЄС Еразмус+ напряму Жан Моне: від перших кроків до звітності – особливості впровадження під час воєнного стану та інституційні регуляції” (25.03.2025 р., онлайн)</a:t>
            </a:r>
            <a:endParaRPr lang="uk-UA" sz="2600" b="1" dirty="0">
              <a:solidFill>
                <a:srgbClr val="002060"/>
              </a:solidFill>
            </a:endParaRPr>
          </a:p>
          <a:p>
            <a:r>
              <a:rPr lang="ru-RU" sz="2600" b="1" dirty="0">
                <a:solidFill>
                  <a:srgbClr val="002060"/>
                </a:solidFill>
                <a:hlinkClick r:id="rId5"/>
              </a:rPr>
              <a:t>Воркшоп для команд проєктів-</a:t>
            </a:r>
            <a:r>
              <a:rPr lang="ru-RU" sz="2600" b="1" dirty="0" err="1">
                <a:solidFill>
                  <a:srgbClr val="002060"/>
                </a:solidFill>
                <a:hlinkClick r:id="rId5"/>
              </a:rPr>
              <a:t>переможців</a:t>
            </a:r>
            <a:r>
              <a:rPr lang="ru-RU" sz="2600" b="1" dirty="0">
                <a:solidFill>
                  <a:srgbClr val="002060"/>
                </a:solidFill>
                <a:hlinkClick r:id="rId5"/>
              </a:rPr>
              <a:t> Еразмус+ </a:t>
            </a:r>
            <a:r>
              <a:rPr lang="ru-RU" sz="2600" b="1" dirty="0" err="1">
                <a:solidFill>
                  <a:srgbClr val="002060"/>
                </a:solidFill>
                <a:hlinkClick r:id="rId5"/>
              </a:rPr>
              <a:t>напряму</a:t>
            </a:r>
            <a:r>
              <a:rPr lang="ru-RU" sz="2600" b="1" dirty="0">
                <a:solidFill>
                  <a:srgbClr val="002060"/>
                </a:solidFill>
                <a:hlinkClick r:id="rId5"/>
              </a:rPr>
              <a:t> Жан Моне 2023 року</a:t>
            </a:r>
            <a:endParaRPr lang="uk-UA" sz="2600" b="1" dirty="0">
              <a:solidFill>
                <a:srgbClr val="002060"/>
              </a:solidFill>
            </a:endParaRPr>
          </a:p>
          <a:p>
            <a:r>
              <a:rPr lang="uk-UA" sz="2600" b="1" dirty="0">
                <a:solidFill>
                  <a:srgbClr val="002060"/>
                </a:solidFill>
                <a:hlinkClick r:id="rId6"/>
              </a:rPr>
              <a:t>Офіційне відкриття проєктів Програми ЄС Еразмус+ Жан Моне (07.04.22 р., онлайн)</a:t>
            </a:r>
            <a:endParaRPr lang="uk-UA" sz="2600" b="1" dirty="0">
              <a:solidFill>
                <a:srgbClr val="002060"/>
              </a:solidFill>
            </a:endParaRPr>
          </a:p>
        </p:txBody>
      </p:sp>
    </p:spTree>
    <p:extLst>
      <p:ext uri="{BB962C8B-B14F-4D97-AF65-F5344CB8AC3E}">
        <p14:creationId xmlns:p14="http://schemas.microsoft.com/office/powerpoint/2010/main" val="1108850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25470-BF8E-977F-D1EB-BDA7087B75EE}"/>
            </a:ext>
          </a:extLst>
        </p:cNvPr>
        <p:cNvGrpSpPr/>
        <p:nvPr/>
      </p:nvGrpSpPr>
      <p:grpSpPr>
        <a:xfrm>
          <a:off x="0" y="0"/>
          <a:ext cx="0" cy="0"/>
          <a:chOff x="0" y="0"/>
          <a:chExt cx="0" cy="0"/>
        </a:xfrm>
      </p:grpSpPr>
      <p:sp>
        <p:nvSpPr>
          <p:cNvPr id="4" name="Заголовок 1">
            <a:extLst>
              <a:ext uri="{FF2B5EF4-FFF2-40B4-BE49-F238E27FC236}">
                <a16:creationId xmlns:a16="http://schemas.microsoft.com/office/drawing/2014/main" id="{0C526276-D0CB-0C0C-6C55-1D022A11497E}"/>
              </a:ext>
            </a:extLst>
          </p:cNvPr>
          <p:cNvSpPr>
            <a:spLocks noGrp="1"/>
          </p:cNvSpPr>
          <p:nvPr>
            <p:ph type="title"/>
          </p:nvPr>
        </p:nvSpPr>
        <p:spPr>
          <a:xfrm>
            <a:off x="330508" y="354108"/>
            <a:ext cx="8945378" cy="725545"/>
          </a:xfrm>
          <a:solidFill>
            <a:srgbClr val="FFFF00"/>
          </a:solidFill>
        </p:spPr>
        <p:txBody>
          <a:bodyPr>
            <a:normAutofit/>
          </a:bodyPr>
          <a:lstStyle/>
          <a:p>
            <a:r>
              <a:rPr lang="uk-UA" sz="2900" b="1" dirty="0">
                <a:solidFill>
                  <a:schemeClr val="accent5">
                    <a:lumMod val="50000"/>
                  </a:schemeClr>
                </a:solidFill>
                <a:effectLst>
                  <a:outerShdw blurRad="38100" dist="38100" dir="2700000" algn="tl">
                    <a:srgbClr val="000000">
                      <a:alpha val="43137"/>
                    </a:srgbClr>
                  </a:outerShdw>
                </a:effectLst>
                <a:latin typeface="+mn-lt"/>
                <a:cs typeface="Arial" panose="020B0604020202020204" pitchFamily="34" charset="0"/>
              </a:rPr>
              <a:t>Корисні матеріали та посилання</a:t>
            </a:r>
            <a:endParaRPr lang="uk-UA" sz="2900" dirty="0">
              <a:solidFill>
                <a:schemeClr val="accent5">
                  <a:lumMod val="50000"/>
                </a:schemeClr>
              </a:solidFill>
              <a:effectLst>
                <a:outerShdw blurRad="38100" dist="38100" dir="2700000" algn="tl">
                  <a:srgbClr val="000000">
                    <a:alpha val="43137"/>
                  </a:srgbClr>
                </a:outerShdw>
              </a:effectLst>
              <a:latin typeface="+mn-lt"/>
              <a:cs typeface="Arial" panose="020B0604020202020204" pitchFamily="34" charset="0"/>
            </a:endParaRPr>
          </a:p>
        </p:txBody>
      </p:sp>
      <p:sp>
        <p:nvSpPr>
          <p:cNvPr id="5" name="TextBox 4">
            <a:extLst>
              <a:ext uri="{FF2B5EF4-FFF2-40B4-BE49-F238E27FC236}">
                <a16:creationId xmlns:a16="http://schemas.microsoft.com/office/drawing/2014/main" id="{55470402-A815-9AA8-AB8B-11C8458F8AD1}"/>
              </a:ext>
            </a:extLst>
          </p:cNvPr>
          <p:cNvSpPr txBox="1"/>
          <p:nvPr/>
        </p:nvSpPr>
        <p:spPr>
          <a:xfrm>
            <a:off x="239891" y="2302425"/>
            <a:ext cx="10573790" cy="2092881"/>
          </a:xfrm>
          <a:prstGeom prst="rect">
            <a:avLst/>
          </a:prstGeom>
          <a:noFill/>
        </p:spPr>
        <p:txBody>
          <a:bodyPr wrap="square">
            <a:spAutoFit/>
          </a:bodyPr>
          <a:lstStyle/>
          <a:p>
            <a:r>
              <a:rPr lang="uk-UA" sz="2600" b="1" dirty="0">
                <a:solidFill>
                  <a:srgbClr val="002060"/>
                </a:solidFill>
                <a:hlinkClick r:id="rId2"/>
              </a:rPr>
              <a:t>Повна онлайн інструкція для заявників та бенефіціарів у форматі </a:t>
            </a:r>
            <a:r>
              <a:rPr lang="uk-UA" sz="2600" b="1" dirty="0" err="1">
                <a:solidFill>
                  <a:srgbClr val="002060"/>
                </a:solidFill>
                <a:hlinkClick r:id="rId2"/>
              </a:rPr>
              <a:t>пдф</a:t>
            </a:r>
            <a:endParaRPr lang="uk-UA" sz="2600" b="1" dirty="0">
              <a:solidFill>
                <a:srgbClr val="002060"/>
              </a:solidFill>
            </a:endParaRPr>
          </a:p>
          <a:p>
            <a:r>
              <a:rPr lang="uk-UA" sz="2600" b="1" dirty="0">
                <a:solidFill>
                  <a:srgbClr val="002060"/>
                </a:solidFill>
                <a:hlinkClick r:id="rId3"/>
              </a:rPr>
              <a:t>Анотована типова грантова угода англійською мовою</a:t>
            </a:r>
            <a:endParaRPr lang="uk-UA" sz="2600" b="1" dirty="0">
              <a:solidFill>
                <a:srgbClr val="002060"/>
              </a:solidFill>
            </a:endParaRPr>
          </a:p>
          <a:p>
            <a:r>
              <a:rPr lang="uk-UA" sz="2600" b="1" dirty="0">
                <a:solidFill>
                  <a:srgbClr val="002060"/>
                </a:solidFill>
                <a:hlinkClick r:id="rId4"/>
              </a:rPr>
              <a:t>Переклад Анотованої типової грантової угоди українською мовою</a:t>
            </a:r>
            <a:endParaRPr lang="uk-UA" sz="2600" b="1" dirty="0">
              <a:solidFill>
                <a:srgbClr val="002060"/>
              </a:solidFill>
            </a:endParaRPr>
          </a:p>
          <a:p>
            <a:r>
              <a:rPr lang="uk-UA" sz="2600" b="1" dirty="0">
                <a:solidFill>
                  <a:srgbClr val="002060"/>
                </a:solidFill>
              </a:rPr>
              <a:t>Рішення ЄК про застосування підходів фіксованої ставки для проєктів Програми ЄС Еразмус+ 2021-2027 рр. </a:t>
            </a:r>
            <a:r>
              <a:rPr lang="uk-UA" sz="2600" b="1" dirty="0">
                <a:solidFill>
                  <a:srgbClr val="002060"/>
                </a:solidFill>
                <a:hlinkClick r:id="rId5"/>
              </a:rPr>
              <a:t>Оригінал англійською мовою</a:t>
            </a:r>
            <a:endParaRPr lang="uk-UA" sz="2600" b="1" dirty="0">
              <a:solidFill>
                <a:srgbClr val="002060"/>
              </a:solidFill>
            </a:endParaRPr>
          </a:p>
        </p:txBody>
      </p:sp>
    </p:spTree>
    <p:extLst>
      <p:ext uri="{BB962C8B-B14F-4D97-AF65-F5344CB8AC3E}">
        <p14:creationId xmlns:p14="http://schemas.microsoft.com/office/powerpoint/2010/main" val="2817054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2000" b="1" dirty="0">
                <a:solidFill>
                  <a:schemeClr val="bg1"/>
                </a:solidFill>
                <a:effectLst>
                  <a:outerShdw blurRad="38100" dist="38100" dir="2700000" algn="tl">
                    <a:srgbClr val="000000">
                      <a:alpha val="43137"/>
                    </a:srgbClr>
                  </a:outerShdw>
                </a:effectLst>
                <a:latin typeface="+mn-lt"/>
                <a:cs typeface="Arial" panose="020B0604020202020204" pitchFamily="34" charset="0"/>
              </a:rPr>
              <a:t>Презентацію підготовлено на основі матеріалів ЕАСЕА, НЕО в Україні та інших партнерів. Малюнки взято з відкритих ресурсів Інтернет </a:t>
            </a:r>
            <a:endParaRPr lang="uk-UA" sz="2000" dirty="0">
              <a:solidFill>
                <a:srgbClr val="FF00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280630" y="1375143"/>
            <a:ext cx="10568402" cy="3730252"/>
          </a:xfrm>
          <a:prstGeom prst="rect">
            <a:avLst/>
          </a:prstGeom>
          <a:noFill/>
        </p:spPr>
        <p:txBody>
          <a:bodyPr wrap="square" rtlCol="0">
            <a:spAutoFit/>
          </a:bodyPr>
          <a:lstStyle/>
          <a:p>
            <a:pPr lvl="0" algn="just">
              <a:lnSpc>
                <a:spcPct val="90000"/>
              </a:lnSpc>
              <a:spcAft>
                <a:spcPts val="600"/>
              </a:spcAft>
              <a:defRPr/>
            </a:pPr>
            <a:r>
              <a:rPr lang="uk-UA" sz="2600" b="1" dirty="0">
                <a:solidFill>
                  <a:srgbClr val="002060"/>
                </a:solidFill>
                <a:ea typeface="+mj-ea"/>
                <a:cs typeface="+mj-cs"/>
              </a:rPr>
              <a:t>Ресурси та корисні джерела:</a:t>
            </a:r>
            <a:endParaRPr kumimoji="0" lang="en-US" sz="2600" b="1" i="0" u="none" strike="noStrike" kern="1200" cap="none" spc="0" normalizeH="0" baseline="0" noProof="0" dirty="0">
              <a:ln>
                <a:noFill/>
              </a:ln>
              <a:solidFill>
                <a:srgbClr val="002060"/>
              </a:solidFill>
              <a:effectLst/>
              <a:uLnTx/>
              <a:uFillTx/>
              <a:ea typeface="+mj-ea"/>
              <a:cs typeface="+mj-cs"/>
            </a:endParaRPr>
          </a:p>
          <a:p>
            <a:pPr marL="342900" lvl="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cs typeface="Arial" panose="020B0604020202020204" pitchFamily="34" charset="0"/>
                <a:hlinkClick r:id="rId2"/>
              </a:rPr>
              <a:t>Портал Європейської Комісії </a:t>
            </a:r>
            <a:r>
              <a:rPr lang="uk-UA" sz="2400" b="1" dirty="0">
                <a:solidFill>
                  <a:srgbClr val="002060"/>
                </a:solidFill>
                <a:effectLst>
                  <a:outerShdw blurRad="38100" dist="38100" dir="2700000" algn="tl">
                    <a:srgbClr val="000000">
                      <a:alpha val="43137"/>
                    </a:srgbClr>
                  </a:outerShdw>
                </a:effectLst>
                <a:cs typeface="Arial" panose="020B0604020202020204" pitchFamily="34" charset="0"/>
                <a:hlinkClick r:id="rId2"/>
              </a:rPr>
              <a:t>Програми ЄС Еразмус</a:t>
            </a:r>
            <a:r>
              <a:rPr lang="uk-UA" sz="2400" dirty="0">
                <a:solidFill>
                  <a:srgbClr val="002060"/>
                </a:solidFill>
                <a:effectLst>
                  <a:outerShdw blurRad="38100" dist="38100" dir="2700000" algn="tl">
                    <a:srgbClr val="000000">
                      <a:alpha val="43137"/>
                    </a:srgbClr>
                  </a:outerShdw>
                </a:effectLst>
                <a:cs typeface="Arial" panose="020B0604020202020204" pitchFamily="34" charset="0"/>
                <a:hlinkClick r:id="rId2"/>
              </a:rPr>
              <a:t>+:</a:t>
            </a:r>
            <a:endParaRPr lang="uk-UA" sz="2400" dirty="0">
              <a:solidFill>
                <a:srgbClr val="002060"/>
              </a:solidFill>
              <a:effectLst>
                <a:outerShdw blurRad="38100" dist="38100" dir="2700000" algn="tl">
                  <a:srgbClr val="000000">
                    <a:alpha val="43137"/>
                  </a:srgbClr>
                </a:outerShdw>
              </a:effectLst>
              <a:cs typeface="Arial" panose="020B0604020202020204" pitchFamily="34" charset="0"/>
            </a:endParaRPr>
          </a:p>
          <a:p>
            <a:pPr marL="342900" lvl="0" indent="-342900" algn="just">
              <a:spcBef>
                <a:spcPts val="600"/>
              </a:spcBef>
              <a:spcAft>
                <a:spcPts val="600"/>
              </a:spcAft>
              <a:buFont typeface="Arial" panose="020B0604020202020204" pitchFamily="34" charset="0"/>
              <a:buChar char="•"/>
            </a:pPr>
            <a:r>
              <a:rPr lang="en-US" sz="2400" dirty="0">
                <a:solidFill>
                  <a:srgbClr val="002060"/>
                </a:solidFill>
                <a:effectLst>
                  <a:outerShdw blurRad="38100" dist="38100" dir="2700000" algn="tl">
                    <a:srgbClr val="000000">
                      <a:alpha val="43137"/>
                    </a:srgbClr>
                  </a:outerShdw>
                </a:effectLst>
                <a:cs typeface="Arial" panose="020B0604020202020204" pitchFamily="34" charset="0"/>
                <a:hlinkClick r:id="rId3"/>
              </a:rPr>
              <a:t>Funding and Tender Opportunity Portal Jean Monnet actions</a:t>
            </a:r>
            <a:r>
              <a:rPr lang="en-US" sz="2400" dirty="0">
                <a:solidFill>
                  <a:srgbClr val="002060"/>
                </a:solidFill>
                <a:effectLst>
                  <a:outerShdw blurRad="38100" dist="38100" dir="2700000" algn="tl">
                    <a:srgbClr val="000000">
                      <a:alpha val="43137"/>
                    </a:srgbClr>
                  </a:outerShdw>
                </a:effectLst>
                <a:cs typeface="Arial" panose="020B0604020202020204" pitchFamily="34" charset="0"/>
              </a:rPr>
              <a:t>:</a:t>
            </a:r>
            <a:r>
              <a:rPr lang="en-US" sz="2400" dirty="0">
                <a:solidFill>
                  <a:srgbClr val="002060"/>
                </a:solidFill>
              </a:rPr>
              <a:t> </a:t>
            </a:r>
            <a:r>
              <a:rPr lang="uk-UA" sz="2400" dirty="0">
                <a:solidFill>
                  <a:srgbClr val="002060"/>
                </a:solidFill>
                <a:effectLst>
                  <a:outerShdw blurRad="38100" dist="38100" dir="2700000" algn="tl">
                    <a:srgbClr val="000000">
                      <a:alpha val="43137"/>
                    </a:srgbClr>
                  </a:outerShdw>
                </a:effectLst>
                <a:cs typeface="Arial" panose="020B0604020202020204" pitchFamily="34" charset="0"/>
              </a:rPr>
              <a:t>для менеджменту та впровадження проєкту, вирішення та узгодження питань за сприяння Вашого </a:t>
            </a:r>
            <a:r>
              <a:rPr lang="en-GB" sz="2400" dirty="0">
                <a:solidFill>
                  <a:srgbClr val="002060"/>
                </a:solidFill>
                <a:effectLst>
                  <a:outerShdw blurRad="38100" dist="38100" dir="2700000" algn="tl">
                    <a:srgbClr val="000000">
                      <a:alpha val="43137"/>
                    </a:srgbClr>
                  </a:outerShdw>
                </a:effectLst>
                <a:cs typeface="Arial" panose="020B0604020202020204" pitchFamily="34" charset="0"/>
              </a:rPr>
              <a:t>EACEA Project Officer</a:t>
            </a:r>
            <a:endParaRPr lang="uk-UA" sz="2400" dirty="0">
              <a:solidFill>
                <a:srgbClr val="002060"/>
              </a:solidFill>
              <a:effectLst>
                <a:outerShdw blurRad="38100" dist="38100" dir="2700000" algn="tl">
                  <a:srgbClr val="000000">
                    <a:alpha val="43137"/>
                  </a:srgbClr>
                </a:outerShdw>
              </a:effectLst>
              <a:cs typeface="Arial" panose="020B0604020202020204" pitchFamily="34" charset="0"/>
            </a:endParaRPr>
          </a:p>
          <a:p>
            <a:pPr marL="34290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cs typeface="Arial" panose="020B0604020202020204" pitchFamily="34" charset="0"/>
              </a:rPr>
              <a:t>Керівництво до</a:t>
            </a:r>
            <a:r>
              <a:rPr lang="en-US" sz="2400" dirty="0">
                <a:solidFill>
                  <a:srgbClr val="002060"/>
                </a:solidFill>
                <a:effectLst>
                  <a:outerShdw blurRad="38100" dist="38100" dir="2700000" algn="tl">
                    <a:srgbClr val="000000">
                      <a:alpha val="43137"/>
                    </a:srgbClr>
                  </a:outerShdw>
                </a:effectLst>
                <a:cs typeface="Arial" panose="020B0604020202020204" pitchFamily="34" charset="0"/>
              </a:rPr>
              <a:t> </a:t>
            </a:r>
            <a:r>
              <a:rPr lang="uk-UA" sz="2400" dirty="0">
                <a:solidFill>
                  <a:srgbClr val="002060"/>
                </a:solidFill>
                <a:effectLst>
                  <a:outerShdw blurRad="38100" dist="38100" dir="2700000" algn="tl">
                    <a:srgbClr val="000000">
                      <a:alpha val="43137"/>
                    </a:srgbClr>
                  </a:outerShdw>
                </a:effectLst>
                <a:cs typeface="Arial" panose="020B0604020202020204" pitchFamily="34" charset="0"/>
                <a:hlinkClick r:id="rId4"/>
              </a:rPr>
              <a:t>Програми ЄС Еразмус+/ </a:t>
            </a:r>
            <a:r>
              <a:rPr lang="en-US" sz="2400" b="1" dirty="0">
                <a:solidFill>
                  <a:srgbClr val="002060"/>
                </a:solidFill>
                <a:effectLst>
                  <a:outerShdw blurRad="38100" dist="38100" dir="2700000" algn="tl">
                    <a:srgbClr val="000000">
                      <a:alpha val="43137"/>
                    </a:srgbClr>
                  </a:outerShdw>
                </a:effectLst>
                <a:cs typeface="Arial" panose="020B0604020202020204" pitchFamily="34" charset="0"/>
                <a:hlinkClick r:id="rId4"/>
              </a:rPr>
              <a:t>Erasmus+ </a:t>
            </a:r>
            <a:r>
              <a:rPr lang="en-US" sz="2400" b="1" dirty="0" err="1">
                <a:solidFill>
                  <a:srgbClr val="002060"/>
                </a:solidFill>
                <a:effectLst>
                  <a:outerShdw blurRad="38100" dist="38100" dir="2700000" algn="tl">
                    <a:srgbClr val="000000">
                      <a:alpha val="43137"/>
                    </a:srgbClr>
                  </a:outerShdw>
                </a:effectLst>
                <a:cs typeface="Arial" panose="020B0604020202020204" pitchFamily="34" charset="0"/>
                <a:hlinkClick r:id="rId4"/>
              </a:rPr>
              <a:t>Programme</a:t>
            </a:r>
            <a:r>
              <a:rPr lang="en-US" sz="2400" b="1" dirty="0">
                <a:solidFill>
                  <a:srgbClr val="002060"/>
                </a:solidFill>
                <a:effectLst>
                  <a:outerShdw blurRad="38100" dist="38100" dir="2700000" algn="tl">
                    <a:srgbClr val="000000">
                      <a:alpha val="43137"/>
                    </a:srgbClr>
                  </a:outerShdw>
                </a:effectLst>
                <a:cs typeface="Arial" panose="020B0604020202020204" pitchFamily="34" charset="0"/>
                <a:hlinkClick r:id="rId4"/>
              </a:rPr>
              <a:t> Guide</a:t>
            </a:r>
            <a:r>
              <a:rPr lang="uk-UA" sz="2400" dirty="0">
                <a:solidFill>
                  <a:srgbClr val="002060"/>
                </a:solidFill>
                <a:effectLst>
                  <a:outerShdw blurRad="38100" dist="38100" dir="2700000" algn="tl">
                    <a:srgbClr val="000000">
                      <a:alpha val="43137"/>
                    </a:srgbClr>
                  </a:outerShdw>
                </a:effectLst>
                <a:cs typeface="Arial" panose="020B0604020202020204" pitchFamily="34" charset="0"/>
              </a:rPr>
              <a:t>.</a:t>
            </a:r>
          </a:p>
          <a:p>
            <a:pPr marL="342900" indent="-342900" algn="just">
              <a:spcBef>
                <a:spcPts val="600"/>
              </a:spcBef>
              <a:spcAft>
                <a:spcPts val="600"/>
              </a:spcAft>
              <a:buFont typeface="Arial" panose="020B0604020202020204" pitchFamily="34" charset="0"/>
              <a:buChar char="•"/>
            </a:pPr>
            <a:endParaRPr lang="uk-UA" sz="2400" dirty="0">
              <a:solidFill>
                <a:srgbClr val="002060"/>
              </a:solidFill>
              <a:effectLst>
                <a:outerShdw blurRad="38100" dist="38100" dir="2700000" algn="tl">
                  <a:srgbClr val="000000">
                    <a:alpha val="43137"/>
                  </a:srgbClr>
                </a:outerShdw>
              </a:effectLst>
              <a:cs typeface="Arial" panose="020B0604020202020204" pitchFamily="34" charset="0"/>
            </a:endParaRPr>
          </a:p>
          <a:p>
            <a:pPr algn="just"/>
            <a:endParaRPr lang="uk-UA" sz="2400" dirty="0">
              <a:solidFill>
                <a:srgbClr val="002060"/>
              </a:solidFill>
              <a:effectLst>
                <a:outerShdw blurRad="38100" dist="38100" dir="2700000" algn="tl">
                  <a:srgbClr val="000000">
                    <a:alpha val="43137"/>
                  </a:srgbClr>
                </a:outerShdw>
              </a:effectLst>
              <a:cs typeface="Arial" panose="020B0604020202020204" pitchFamily="34" charset="0"/>
            </a:endParaRPr>
          </a:p>
        </p:txBody>
      </p:sp>
      <p:sp>
        <p:nvSpPr>
          <p:cNvPr id="6" name="Прямоугольник 5"/>
          <p:cNvSpPr/>
          <p:nvPr/>
        </p:nvSpPr>
        <p:spPr>
          <a:xfrm>
            <a:off x="1140709" y="4749527"/>
            <a:ext cx="8250080" cy="923330"/>
          </a:xfrm>
          <a:prstGeom prst="rect">
            <a:avLst/>
          </a:prstGeom>
          <a:gradFill>
            <a:gsLst>
              <a:gs pos="56000">
                <a:srgbClr val="0070C0"/>
              </a:gs>
              <a:gs pos="100000">
                <a:schemeClr val="accent1"/>
              </a:gs>
              <a:gs pos="83000">
                <a:schemeClr val="accent1">
                  <a:lumMod val="45000"/>
                  <a:lumOff val="55000"/>
                </a:schemeClr>
              </a:gs>
              <a:gs pos="100000">
                <a:schemeClr val="accent1">
                  <a:lumMod val="30000"/>
                  <a:lumOff val="70000"/>
                </a:schemeClr>
              </a:gs>
            </a:gsLst>
            <a:lin ang="5400000" scaled="1"/>
          </a:gradFill>
        </p:spPr>
        <p:txBody>
          <a:bodyPr wrap="none" lIns="91440" tIns="45720" rIns="91440" bIns="45720">
            <a:spAutoFit/>
          </a:bodyPr>
          <a:lstStyle/>
          <a:p>
            <a:pPr algn="ctr"/>
            <a:r>
              <a:rPr lang="uk-UA" sz="5400" b="1" dirty="0">
                <a:ln w="9525">
                  <a:solidFill>
                    <a:schemeClr val="accent1"/>
                  </a:solidFill>
                  <a:prstDash val="solid"/>
                </a:ln>
                <a:gradFill>
                  <a:gsLst>
                    <a:gs pos="39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12700" dist="38100" dir="2700000" algn="tl" rotWithShape="0">
                    <a:schemeClr val="accent5">
                      <a:lumMod val="60000"/>
                      <a:lumOff val="40000"/>
                    </a:schemeClr>
                  </a:outerShdw>
                </a:effectLst>
              </a:rPr>
              <a:t>Все було, є і буде Україна!</a:t>
            </a:r>
            <a:endParaRPr lang="uk-UA" sz="5400" b="1" cap="none" spc="0" dirty="0">
              <a:ln w="9525">
                <a:solidFill>
                  <a:schemeClr val="accent1"/>
                </a:solidFill>
                <a:prstDash val="solid"/>
              </a:ln>
              <a:gradFill>
                <a:gsLst>
                  <a:gs pos="39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12700" dist="38100" dir="2700000" algn="tl" rotWithShape="0">
                  <a:schemeClr val="accent5">
                    <a:lumMod val="60000"/>
                    <a:lumOff val="40000"/>
                  </a:schemeClr>
                </a:outerShdw>
              </a:effectLst>
            </a:endParaRPr>
          </a:p>
        </p:txBody>
      </p:sp>
      <p:sp>
        <p:nvSpPr>
          <p:cNvPr id="7" name="Прямоугольник 6"/>
          <p:cNvSpPr/>
          <p:nvPr/>
        </p:nvSpPr>
        <p:spPr>
          <a:xfrm>
            <a:off x="330507" y="5791843"/>
            <a:ext cx="11556693" cy="369332"/>
          </a:xfrm>
          <a:prstGeom prst="rect">
            <a:avLst/>
          </a:prstGeom>
        </p:spPr>
        <p:txBody>
          <a:bodyPr wrap="square">
            <a:spAutoFit/>
          </a:bodyPr>
          <a:lstStyle/>
          <a:p>
            <a:r>
              <a:rPr lang="uk-UA"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de-DE"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ErasmusPlus</a:t>
            </a:r>
            <a:r>
              <a:rPr lang="de-DE"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#ErasmusUA #JeanMonnet #StandUpWithUkraine #ErasmusJointForces</a:t>
            </a:r>
          </a:p>
        </p:txBody>
      </p:sp>
    </p:spTree>
    <p:extLst>
      <p:ext uri="{BB962C8B-B14F-4D97-AF65-F5344CB8AC3E}">
        <p14:creationId xmlns:p14="http://schemas.microsoft.com/office/powerpoint/2010/main" val="4111743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75BDDD-A696-4C61-AE3E-3F0A0A751B64}"/>
              </a:ext>
            </a:extLst>
          </p:cNvPr>
          <p:cNvSpPr>
            <a:spLocks noGrp="1"/>
          </p:cNvSpPr>
          <p:nvPr>
            <p:ph type="title"/>
          </p:nvPr>
        </p:nvSpPr>
        <p:spPr>
          <a:xfrm>
            <a:off x="320407" y="1708120"/>
            <a:ext cx="6059372" cy="1399142"/>
          </a:xfrm>
        </p:spPr>
        <p:txBody>
          <a:bodyPr>
            <a:noAutofit/>
          </a:bodyPr>
          <a:lstStyle/>
          <a:p>
            <a:r>
              <a:rPr lang="uk-UA" sz="2600" b="1" dirty="0">
                <a:solidFill>
                  <a:schemeClr val="bg1"/>
                </a:solidFill>
                <a:effectLst>
                  <a:outerShdw blurRad="38100" dist="38100" dir="2700000" algn="tl">
                    <a:srgbClr val="000000">
                      <a:alpha val="43137"/>
                    </a:srgbClr>
                  </a:outerShdw>
                </a:effectLst>
                <a:latin typeface="+mn-lt"/>
              </a:rPr>
              <a:t>Бажаємо успіхів</a:t>
            </a:r>
            <a:r>
              <a:rPr lang="en-US" sz="2600" b="1" dirty="0">
                <a:solidFill>
                  <a:schemeClr val="bg1"/>
                </a:solidFill>
                <a:effectLst>
                  <a:outerShdw blurRad="38100" dist="38100" dir="2700000" algn="tl">
                    <a:srgbClr val="000000">
                      <a:alpha val="43137"/>
                    </a:srgbClr>
                  </a:outerShdw>
                </a:effectLst>
                <a:latin typeface="+mn-lt"/>
              </a:rPr>
              <a:t>!</a:t>
            </a:r>
            <a:br>
              <a:rPr lang="en-US" sz="2600" b="1" dirty="0">
                <a:solidFill>
                  <a:schemeClr val="bg1"/>
                </a:solidFill>
                <a:effectLst>
                  <a:outerShdw blurRad="38100" dist="38100" dir="2700000" algn="tl">
                    <a:srgbClr val="000000">
                      <a:alpha val="43137"/>
                    </a:srgbClr>
                  </a:outerShdw>
                </a:effectLst>
                <a:latin typeface="+mn-lt"/>
              </a:rPr>
            </a:br>
            <a:r>
              <a:rPr lang="uk-UA" sz="2600" b="1" dirty="0">
                <a:solidFill>
                  <a:schemeClr val="bg1"/>
                </a:solidFill>
                <a:effectLst>
                  <a:outerShdw blurRad="38100" dist="38100" dir="2700000" algn="tl">
                    <a:srgbClr val="000000">
                      <a:alpha val="43137"/>
                    </a:srgbClr>
                  </a:outerShdw>
                </a:effectLst>
                <a:latin typeface="+mn-lt"/>
              </a:rPr>
              <a:t>Запрошуємо звертатись до команди </a:t>
            </a:r>
            <a:br>
              <a:rPr lang="uk-UA" sz="2600" b="1" dirty="0">
                <a:solidFill>
                  <a:schemeClr val="bg1"/>
                </a:solidFill>
                <a:effectLst>
                  <a:outerShdw blurRad="38100" dist="38100" dir="2700000" algn="tl">
                    <a:srgbClr val="000000">
                      <a:alpha val="43137"/>
                    </a:srgbClr>
                  </a:outerShdw>
                </a:effectLst>
                <a:latin typeface="+mn-lt"/>
              </a:rPr>
            </a:br>
            <a:r>
              <a:rPr lang="uk-UA" sz="2600" b="1" dirty="0">
                <a:solidFill>
                  <a:schemeClr val="bg1"/>
                </a:solidFill>
                <a:effectLst>
                  <a:outerShdw blurRad="38100" dist="38100" dir="2700000" algn="tl">
                    <a:srgbClr val="000000">
                      <a:alpha val="43137"/>
                    </a:srgbClr>
                  </a:outerShdw>
                </a:effectLst>
                <a:latin typeface="+mn-lt"/>
              </a:rPr>
              <a:t>Національного Еразмус+ офісу в Україні </a:t>
            </a:r>
            <a:br>
              <a:rPr lang="uk-UA" sz="2600" b="1" dirty="0">
                <a:solidFill>
                  <a:schemeClr val="bg1"/>
                </a:solidFill>
                <a:effectLst>
                  <a:outerShdw blurRad="38100" dist="38100" dir="2700000" algn="tl">
                    <a:srgbClr val="000000">
                      <a:alpha val="43137"/>
                    </a:srgbClr>
                  </a:outerShdw>
                </a:effectLst>
                <a:latin typeface="+mn-lt"/>
              </a:rPr>
            </a:br>
            <a:r>
              <a:rPr lang="uk-UA" sz="2600" b="1" dirty="0">
                <a:solidFill>
                  <a:schemeClr val="bg1"/>
                </a:solidFill>
                <a:effectLst>
                  <a:outerShdw blurRad="38100" dist="38100" dir="2700000" algn="tl">
                    <a:srgbClr val="000000">
                      <a:alpha val="43137"/>
                    </a:srgbClr>
                  </a:outerShdw>
                </a:effectLst>
                <a:latin typeface="+mn-lt"/>
              </a:rPr>
              <a:t>за допомогою та консультаціями!</a:t>
            </a:r>
            <a:br>
              <a:rPr kumimoji="0" lang="uk-UA" sz="2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n-lt"/>
                <a:cs typeface="Arial" panose="020B0604020202020204" pitchFamily="34" charset="0"/>
              </a:rPr>
            </a:br>
            <a:endParaRPr lang="uk-UA" sz="2600" dirty="0">
              <a:solidFill>
                <a:schemeClr val="bg1"/>
              </a:solidFill>
              <a:latin typeface="+mn-lt"/>
            </a:endParaRPr>
          </a:p>
        </p:txBody>
      </p:sp>
      <p:sp>
        <p:nvSpPr>
          <p:cNvPr id="3" name="Місце для вмісту 2">
            <a:extLst>
              <a:ext uri="{FF2B5EF4-FFF2-40B4-BE49-F238E27FC236}">
                <a16:creationId xmlns:a16="http://schemas.microsoft.com/office/drawing/2014/main" id="{9CB2BC04-0C7E-42DF-B466-FD1FB633F89F}"/>
              </a:ext>
            </a:extLst>
          </p:cNvPr>
          <p:cNvSpPr>
            <a:spLocks noGrp="1"/>
          </p:cNvSpPr>
          <p:nvPr>
            <p:ph idx="1"/>
          </p:nvPr>
        </p:nvSpPr>
        <p:spPr>
          <a:xfrm>
            <a:off x="320407" y="2836907"/>
            <a:ext cx="8949717" cy="3073705"/>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uk-UA" sz="1800" b="0" i="0" u="none" strike="noStrike" kern="1200" cap="none" spc="0" normalizeH="0" baseline="0" noProof="0" dirty="0">
              <a:ln>
                <a:noFill/>
              </a:ln>
              <a:solidFill>
                <a:srgbClr val="5B9BD5">
                  <a:lumMod val="50000"/>
                </a:srgbClr>
              </a:solidFill>
              <a:effectLst/>
              <a:uLnTx/>
              <a:uFillTx/>
              <a:cs typeface="Arial" panose="020B0604020202020204"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2400" b="1" i="0" u="none" strike="noStrike" kern="1200" cap="none" spc="0" normalizeH="0" baseline="0" noProof="0" dirty="0">
                <a:ln>
                  <a:noFill/>
                </a:ln>
                <a:solidFill>
                  <a:srgbClr val="002060"/>
                </a:solidFill>
                <a:effectLst/>
                <a:uLnTx/>
                <a:uFillTx/>
                <a:cs typeface="Arial" panose="020B0604020202020204" pitchFamily="34" charset="0"/>
              </a:rPr>
              <a:t>Website</a:t>
            </a:r>
            <a:r>
              <a:rPr kumimoji="0" lang="ru-RU" sz="2400" b="1" i="0" u="none" strike="noStrike" kern="1200" cap="none" spc="0" normalizeH="0" baseline="0" noProof="0" dirty="0">
                <a:ln>
                  <a:noFill/>
                </a:ln>
                <a:solidFill>
                  <a:srgbClr val="002060"/>
                </a:solidFill>
                <a:effectLst/>
                <a:uLnTx/>
                <a:uFillTx/>
                <a:cs typeface="Arial" panose="020B0604020202020204" pitchFamily="34" charset="0"/>
              </a:rPr>
              <a:t>: </a:t>
            </a:r>
            <a:r>
              <a:rPr kumimoji="0" lang="en-US" sz="2400" b="1" i="0" u="none" strike="noStrike" kern="1200" cap="none" spc="0" normalizeH="0" baseline="0" noProof="0" dirty="0">
                <a:ln>
                  <a:noFill/>
                </a:ln>
                <a:solidFill>
                  <a:schemeClr val="bg1"/>
                </a:solidFill>
                <a:effectLst/>
                <a:uLnTx/>
                <a:uFillTx/>
                <a:cs typeface="Arial" panose="020B0604020202020204" pitchFamily="34" charset="0"/>
                <a:hlinkClick r:id="rId3" action="ppaction://hlinkfile">
                  <a:extLst>
                    <a:ext uri="{A12FA001-AC4F-418D-AE19-62706E023703}">
                      <ahyp:hlinkClr xmlns:ahyp="http://schemas.microsoft.com/office/drawing/2018/hyperlinkcolor" val="tx"/>
                    </a:ext>
                  </a:extLst>
                </a:hlinkClick>
              </a:rPr>
              <a:t>ERASMUSPLUS.ORG.UA </a:t>
            </a:r>
            <a:endParaRPr kumimoji="0" lang="en-GB" sz="2400" b="1" i="0" u="none" strike="noStrike" kern="1200" cap="none" spc="0" normalizeH="0" baseline="0" noProof="0" dirty="0">
              <a:ln>
                <a:noFill/>
              </a:ln>
              <a:solidFill>
                <a:schemeClr val="bg1"/>
              </a:solidFill>
              <a:effectLst/>
              <a:uLnTx/>
              <a:uFillTx/>
              <a:cs typeface="Arial" panose="020B0604020202020204"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2400" b="1" i="0" u="none" strike="noStrike" kern="1200" cap="none" spc="0" normalizeH="0" baseline="0" noProof="0" dirty="0">
                <a:ln>
                  <a:noFill/>
                </a:ln>
                <a:solidFill>
                  <a:srgbClr val="002060"/>
                </a:solidFill>
                <a:effectLst/>
                <a:uLnTx/>
                <a:uFillTx/>
                <a:cs typeface="Arial" panose="020B0604020202020204" pitchFamily="34" charset="0"/>
              </a:rPr>
              <a:t>E-mail: </a:t>
            </a:r>
            <a:r>
              <a:rPr kumimoji="0" lang="en-GB" sz="2400" b="1" i="0" u="none" strike="noStrike" kern="1200" cap="none" spc="0" normalizeH="0" baseline="0" noProof="0" dirty="0">
                <a:ln>
                  <a:noFill/>
                </a:ln>
                <a:solidFill>
                  <a:schemeClr val="bg1"/>
                </a:solidFill>
                <a:effectLst/>
                <a:uLnTx/>
                <a:uFillTx/>
                <a:cs typeface="Arial" panose="020B0604020202020204" pitchFamily="34" charset="0"/>
                <a:hlinkClick r:id="rId4">
                  <a:extLst>
                    <a:ext uri="{A12FA001-AC4F-418D-AE19-62706E023703}">
                      <ahyp:hlinkClr xmlns:ahyp="http://schemas.microsoft.com/office/drawing/2018/hyperlinkcolor" val="tx"/>
                    </a:ext>
                  </a:extLst>
                </a:hlinkClick>
              </a:rPr>
              <a:t>office@erasmusplus.org.ua</a:t>
            </a:r>
            <a:r>
              <a:rPr kumimoji="0" lang="uk-UA" sz="2400" b="1" i="0" u="none" strike="noStrike" kern="1200" cap="none" spc="0" normalizeH="0" baseline="0" noProof="0" dirty="0">
                <a:ln>
                  <a:noFill/>
                </a:ln>
                <a:solidFill>
                  <a:schemeClr val="bg1"/>
                </a:solidFill>
                <a:effectLst/>
                <a:uLnTx/>
                <a:uFillTx/>
                <a:cs typeface="Arial" panose="020B0604020202020204" pitchFamily="34" charset="0"/>
              </a:rPr>
              <a:t> </a:t>
            </a:r>
            <a:r>
              <a:rPr kumimoji="0" lang="en-GB" sz="2400" b="1" i="0" u="none" strike="noStrike" kern="1200" cap="none" spc="0" normalizeH="0" baseline="0" noProof="0" dirty="0">
                <a:ln>
                  <a:noFill/>
                </a:ln>
                <a:solidFill>
                  <a:schemeClr val="bg1"/>
                </a:solidFill>
                <a:effectLst/>
                <a:uLnTx/>
                <a:uFillTx/>
                <a:cs typeface="Arial" panose="020B0604020202020204" pitchFamily="34" charset="0"/>
              </a:rPr>
              <a:t>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2400" b="1" i="0" u="none" strike="noStrike" kern="1200" cap="none" spc="0" normalizeH="0" baseline="0" noProof="0" dirty="0">
                <a:ln>
                  <a:noFill/>
                </a:ln>
                <a:solidFill>
                  <a:srgbClr val="002060"/>
                </a:solidFill>
                <a:effectLst/>
                <a:uLnTx/>
                <a:uFillTx/>
                <a:cs typeface="Arial" panose="020B0604020202020204" pitchFamily="34" charset="0"/>
              </a:rPr>
              <a:t>Facebook: </a:t>
            </a:r>
            <a:r>
              <a:rPr kumimoji="0" lang="en-GB" sz="2400" b="1" i="0" u="none" strike="noStrike" kern="1200" cap="none" spc="0" normalizeH="0" baseline="0" noProof="0" dirty="0" err="1">
                <a:ln>
                  <a:noFill/>
                </a:ln>
                <a:solidFill>
                  <a:schemeClr val="bg1"/>
                </a:solidFill>
                <a:effectLst/>
                <a:uLnTx/>
                <a:uFillTx/>
                <a:cs typeface="Arial" panose="020B0604020202020204" pitchFamily="34" charset="0"/>
                <a:hlinkClick r:id="rId5">
                  <a:extLst>
                    <a:ext uri="{A12FA001-AC4F-418D-AE19-62706E023703}">
                      <ahyp:hlinkClr xmlns:ahyp="http://schemas.microsoft.com/office/drawing/2018/hyperlinkcolor" val="tx"/>
                    </a:ext>
                  </a:extLst>
                </a:hlinkClick>
              </a:rPr>
              <a:t>NEOinUkraine</a:t>
            </a:r>
            <a:r>
              <a:rPr kumimoji="0" lang="uk-UA" sz="2400" b="1" i="0" u="none" strike="noStrike" kern="1200" cap="none" spc="0" normalizeH="0" baseline="0" noProof="0" dirty="0">
                <a:ln>
                  <a:noFill/>
                </a:ln>
                <a:solidFill>
                  <a:schemeClr val="bg1"/>
                </a:solidFill>
                <a:effectLst/>
                <a:uLnTx/>
                <a:uFillTx/>
                <a:cs typeface="Arial" panose="020B0604020202020204" pitchFamily="34" charset="0"/>
                <a:hlinkClick r:id="rId5">
                  <a:extLst>
                    <a:ext uri="{A12FA001-AC4F-418D-AE19-62706E023703}">
                      <ahyp:hlinkClr xmlns:ahyp="http://schemas.microsoft.com/office/drawing/2018/hyperlinkcolor" val="tx"/>
                    </a:ext>
                  </a:extLst>
                </a:hlinkClick>
              </a:rPr>
              <a:t> </a:t>
            </a:r>
            <a:r>
              <a:rPr kumimoji="0" lang="uk-UA" sz="2400" b="1" i="0" u="none" strike="noStrike" kern="1200" cap="none" spc="0" normalizeH="0" baseline="0" noProof="0" dirty="0">
                <a:ln>
                  <a:noFill/>
                </a:ln>
                <a:solidFill>
                  <a:srgbClr val="002060"/>
                </a:solidFill>
                <a:effectLst/>
                <a:uLnTx/>
                <a:uFillTx/>
                <a:cs typeface="Arial" panose="020B0604020202020204" pitchFamily="34" charset="0"/>
                <a:hlinkClick r:id="rId5">
                  <a:extLst>
                    <a:ext uri="{A12FA001-AC4F-418D-AE19-62706E023703}">
                      <ahyp:hlinkClr xmlns:ahyp="http://schemas.microsoft.com/office/drawing/2018/hyperlinkcolor" val="tx"/>
                    </a:ext>
                  </a:extLst>
                </a:hlinkClick>
              </a:rPr>
              <a:t> </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2400" b="1" i="0" u="none" strike="noStrike" kern="1200" cap="none" spc="0" normalizeH="0" baseline="0" noProof="0" dirty="0">
                <a:ln>
                  <a:noFill/>
                </a:ln>
                <a:solidFill>
                  <a:srgbClr val="002060"/>
                </a:solidFill>
                <a:effectLst/>
                <a:uLnTx/>
                <a:uFillTx/>
                <a:cs typeface="Arial" panose="020B0604020202020204" pitchFamily="34" charset="0"/>
              </a:rPr>
              <a:t>Skype: </a:t>
            </a:r>
            <a:r>
              <a:rPr kumimoji="0" lang="en-GB" sz="2400" b="1" i="0" u="none" strike="noStrike" kern="1200" cap="none" spc="0" normalizeH="0" baseline="0" noProof="0" dirty="0" err="1">
                <a:ln>
                  <a:noFill/>
                </a:ln>
                <a:solidFill>
                  <a:schemeClr val="bg1"/>
                </a:solidFill>
                <a:effectLst/>
                <a:uLnTx/>
                <a:uFillTx/>
                <a:cs typeface="Arial" panose="020B0604020202020204" pitchFamily="34" charset="0"/>
              </a:rPr>
              <a:t>erasmusplus_ua</a:t>
            </a:r>
            <a:r>
              <a:rPr kumimoji="0" lang="en-GB" sz="2400" b="1" i="0" u="none" strike="noStrike" kern="1200" cap="none" spc="0" normalizeH="0" baseline="0" noProof="0" dirty="0">
                <a:ln>
                  <a:noFill/>
                </a:ln>
                <a:solidFill>
                  <a:schemeClr val="bg1"/>
                </a:solidFill>
                <a:effectLst/>
                <a:uLnTx/>
                <a:uFillTx/>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2400" b="1" i="0" u="none" strike="noStrike" kern="1200" cap="none" spc="0" normalizeH="0" baseline="0" noProof="0" dirty="0" err="1">
                <a:ln>
                  <a:noFill/>
                </a:ln>
                <a:solidFill>
                  <a:srgbClr val="002060"/>
                </a:solidFill>
                <a:effectLst/>
                <a:uLnTx/>
                <a:uFillTx/>
                <a:cs typeface="Arial" panose="020B0604020202020204" pitchFamily="34" charset="0"/>
              </a:rPr>
              <a:t>Тел</a:t>
            </a:r>
            <a:r>
              <a:rPr kumimoji="0" lang="en-GB" sz="2400" b="1" i="0" u="none" strike="noStrike" kern="1200" cap="none" spc="0" normalizeH="0" baseline="0" noProof="0" dirty="0">
                <a:ln>
                  <a:noFill/>
                </a:ln>
                <a:solidFill>
                  <a:srgbClr val="002060"/>
                </a:solidFill>
                <a:effectLst/>
                <a:uLnTx/>
                <a:uFillTx/>
                <a:cs typeface="Arial" panose="020B0604020202020204" pitchFamily="34" charset="0"/>
              </a:rPr>
              <a:t>.:</a:t>
            </a:r>
            <a:r>
              <a:rPr kumimoji="0" lang="uk-UA" sz="2400" b="1" i="0" u="none" strike="noStrike" kern="1200" cap="none" spc="0" normalizeH="0" baseline="0" noProof="0" dirty="0">
                <a:ln>
                  <a:noFill/>
                </a:ln>
                <a:solidFill>
                  <a:srgbClr val="002060"/>
                </a:solidFill>
                <a:effectLst/>
                <a:uLnTx/>
                <a:uFillTx/>
                <a:cs typeface="Arial" panose="020B0604020202020204" pitchFamily="34" charset="0"/>
              </a:rPr>
              <a:t> </a:t>
            </a:r>
            <a:r>
              <a:rPr kumimoji="0" lang="uk-UA" sz="2400" b="1" i="0" u="none" strike="noStrike" kern="1200" cap="none" spc="0" normalizeH="0" baseline="0" noProof="0" dirty="0">
                <a:ln>
                  <a:noFill/>
                </a:ln>
                <a:solidFill>
                  <a:schemeClr val="bg1"/>
                </a:solidFill>
                <a:effectLst/>
                <a:uLnTx/>
                <a:uFillTx/>
                <a:cs typeface="Arial" panose="020B0604020202020204" pitchFamily="34" charset="0"/>
              </a:rPr>
              <a:t>+38 099 332 26 45, +38 095 4586795 </a:t>
            </a:r>
            <a:r>
              <a:rPr kumimoji="0" lang="uk-UA" sz="1600" b="1" i="0" u="none" strike="noStrike" kern="1200" cap="none" spc="0" normalizeH="0" baseline="0" noProof="0" dirty="0">
                <a:ln>
                  <a:noFill/>
                </a:ln>
                <a:solidFill>
                  <a:schemeClr val="bg1"/>
                </a:solidFill>
                <a:effectLst/>
                <a:uLnTx/>
                <a:uFillTx/>
                <a:cs typeface="Arial" panose="020B0604020202020204" pitchFamily="34" charset="0"/>
              </a:rPr>
              <a:t>(</a:t>
            </a:r>
            <a:r>
              <a:rPr kumimoji="0" lang="en-US" sz="1600" b="1" i="0" u="none" strike="noStrike" kern="1200" cap="none" spc="0" normalizeH="0" baseline="0" noProof="0" dirty="0">
                <a:ln>
                  <a:noFill/>
                </a:ln>
                <a:solidFill>
                  <a:schemeClr val="bg1"/>
                </a:solidFill>
                <a:effectLst/>
                <a:uLnTx/>
                <a:uFillTx/>
                <a:cs typeface="Arial" panose="020B0604020202020204" pitchFamily="34" charset="0"/>
              </a:rPr>
              <a:t>WhatsApp, Telegram</a:t>
            </a:r>
            <a:r>
              <a:rPr kumimoji="0" lang="uk-UA" sz="1600" b="1" i="0" u="none" strike="noStrike" kern="1200" cap="none" spc="0" normalizeH="0" baseline="0" noProof="0" dirty="0">
                <a:ln>
                  <a:noFill/>
                </a:ln>
                <a:solidFill>
                  <a:schemeClr val="bg1"/>
                </a:solidFill>
                <a:effectLst/>
                <a:uLnTx/>
                <a:uFillTx/>
                <a:cs typeface="Arial" panose="020B0604020202020204" pitchFamily="34" charset="0"/>
              </a:rPr>
              <a:t>)</a:t>
            </a:r>
            <a:endParaRPr kumimoji="0" lang="en-GB" sz="1600" b="1" i="0" u="none" strike="noStrike" kern="1200" cap="none" spc="0" normalizeH="0" baseline="0" noProof="0" dirty="0">
              <a:ln>
                <a:noFill/>
              </a:ln>
              <a:solidFill>
                <a:schemeClr val="bg1"/>
              </a:solidFill>
              <a:effectLst/>
              <a:uLnTx/>
              <a:uFillTx/>
              <a:cs typeface="Arial" panose="020B0604020202020204" pitchFamily="34" charset="0"/>
            </a:endParaRPr>
          </a:p>
          <a:p>
            <a:pPr marL="0" indent="0">
              <a:lnSpc>
                <a:spcPct val="100000"/>
              </a:lnSpc>
              <a:spcBef>
                <a:spcPts val="1200"/>
              </a:spcBef>
              <a:buNone/>
              <a:defRPr/>
            </a:pPr>
            <a:r>
              <a:rPr lang="en-US" sz="2400" b="1" dirty="0">
                <a:solidFill>
                  <a:srgbClr val="002060"/>
                </a:solidFill>
                <a:cs typeface="Arial" panose="020B0604020202020204" pitchFamily="34" charset="0"/>
              </a:rPr>
              <a:t>#ErasmusPlus #ErasmusUA</a:t>
            </a:r>
            <a:endParaRPr kumimoji="0" lang="en-GB" sz="2400" b="1" i="0" u="none" strike="noStrike" kern="1200" cap="none" spc="0" normalizeH="0" baseline="0" noProof="0" dirty="0">
              <a:ln>
                <a:noFill/>
              </a:ln>
              <a:solidFill>
                <a:srgbClr val="002060"/>
              </a:solidFill>
              <a:effectLst/>
              <a:uLnTx/>
              <a:uFillTx/>
              <a:cs typeface="Arial" panose="020B0604020202020204" pitchFamily="34" charset="0"/>
            </a:endParaRPr>
          </a:p>
        </p:txBody>
      </p:sp>
    </p:spTree>
    <p:extLst>
      <p:ext uri="{BB962C8B-B14F-4D97-AF65-F5344CB8AC3E}">
        <p14:creationId xmlns:p14="http://schemas.microsoft.com/office/powerpoint/2010/main" val="1018182015"/>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TotalTime>
  <Words>1140</Words>
  <Application>Microsoft Office PowerPoint</Application>
  <PresentationFormat>Широкий екран</PresentationFormat>
  <Paragraphs>76</Paragraphs>
  <Slides>18</Slides>
  <Notes>0</Notes>
  <HiddenSlides>0</HiddenSlides>
  <MMClips>0</MMClips>
  <ScaleCrop>false</ScaleCrop>
  <HeadingPairs>
    <vt:vector size="6" baseType="variant">
      <vt:variant>
        <vt:lpstr>Використані шрифти</vt:lpstr>
      </vt:variant>
      <vt:variant>
        <vt:i4>3</vt:i4>
      </vt:variant>
      <vt:variant>
        <vt:lpstr>Тема</vt:lpstr>
      </vt:variant>
      <vt:variant>
        <vt:i4>1</vt:i4>
      </vt:variant>
      <vt:variant>
        <vt:lpstr>Заголовки слайдів</vt:lpstr>
      </vt:variant>
      <vt:variant>
        <vt:i4>18</vt:i4>
      </vt:variant>
    </vt:vector>
  </HeadingPairs>
  <TitlesOfParts>
    <vt:vector size="22" baseType="lpstr">
      <vt:lpstr>Arial</vt:lpstr>
      <vt:lpstr>Calibri</vt:lpstr>
      <vt:lpstr>Calibri Light</vt:lpstr>
      <vt:lpstr>Тема Office</vt:lpstr>
      <vt:lpstr>Перші кроки ЗВО та проєктної команди після рішення ЕАСЕА про схвалення заявки проєкту Жан Моне</vt:lpstr>
      <vt:lpstr>Ознайомлення з листом – запрошенням від ЕАСЕА </vt:lpstr>
      <vt:lpstr>Портал ЄС FTOP: </vt:lpstr>
      <vt:lpstr>Онлайн Інструкція щодо підготовки грантової угоди: </vt:lpstr>
      <vt:lpstr>Підписання та кінцеві терміни, формальне погодження фінансування: </vt:lpstr>
      <vt:lpstr>Підготовка грантової угоди – перші кроки</vt:lpstr>
      <vt:lpstr>Підготовка грантової угоди – перші кроки</vt:lpstr>
      <vt:lpstr>Комунікація та співпраця у процесі підготовки документів</vt:lpstr>
      <vt:lpstr>Комунікація та співпраця у процесі підготовки документів</vt:lpstr>
      <vt:lpstr>Заміна учасника команди проєкту</vt:lpstr>
      <vt:lpstr>Аналіз ризиків щодо реалізації проєкту</vt:lpstr>
      <vt:lpstr>РЕКОМЕНДАЦІЇ щодо впровадження проєкту та управління грантом</vt:lpstr>
      <vt:lpstr>Впровадження проєктів – перші кроки</vt:lpstr>
      <vt:lpstr>Впровадження проєктів – комунікація щодо змін: </vt:lpstr>
      <vt:lpstr>Корисні матеріали та посилання</vt:lpstr>
      <vt:lpstr>Корисні матеріали та посилання</vt:lpstr>
      <vt:lpstr>Презентацію підготовлено на основі матеріалів ЕАСЕА, НЕО в Україні та інших партнерів. Малюнки взято з відкритих ресурсів Інтернет </vt:lpstr>
      <vt:lpstr>Бажаємо успіхів! Запрошуємо звертатись до команди  Національного Еразмус+ офісу в Україні  за допомогою та консультаціями!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Катерина Жданова</dc:creator>
  <cp:lastModifiedBy>Petro Krainik</cp:lastModifiedBy>
  <cp:revision>204</cp:revision>
  <dcterms:created xsi:type="dcterms:W3CDTF">2021-12-15T10:56:12Z</dcterms:created>
  <dcterms:modified xsi:type="dcterms:W3CDTF">2026-04-20T07:45:05Z</dcterms:modified>
</cp:coreProperties>
</file>